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623" r:id="rId2"/>
    <p:sldId id="502" r:id="rId3"/>
    <p:sldId id="518" r:id="rId4"/>
    <p:sldId id="579" r:id="rId5"/>
    <p:sldId id="259" r:id="rId6"/>
    <p:sldId id="273" r:id="rId7"/>
    <p:sldId id="602" r:id="rId8"/>
    <p:sldId id="337" r:id="rId9"/>
    <p:sldId id="603" r:id="rId10"/>
    <p:sldId id="276" r:id="rId11"/>
    <p:sldId id="594" r:id="rId12"/>
    <p:sldId id="584" r:id="rId13"/>
    <p:sldId id="586" r:id="rId14"/>
    <p:sldId id="592" r:id="rId15"/>
    <p:sldId id="593" r:id="rId16"/>
    <p:sldId id="604" r:id="rId17"/>
    <p:sldId id="587" r:id="rId18"/>
    <p:sldId id="599" r:id="rId19"/>
    <p:sldId id="588" r:id="rId20"/>
    <p:sldId id="597" r:id="rId21"/>
    <p:sldId id="600" r:id="rId22"/>
    <p:sldId id="609" r:id="rId23"/>
    <p:sldId id="605" r:id="rId24"/>
    <p:sldId id="596" r:id="rId25"/>
    <p:sldId id="589" r:id="rId26"/>
    <p:sldId id="453" r:id="rId27"/>
    <p:sldId id="508" r:id="rId28"/>
    <p:sldId id="607" r:id="rId29"/>
    <p:sldId id="510" r:id="rId30"/>
    <p:sldId id="512" r:id="rId31"/>
    <p:sldId id="460" r:id="rId32"/>
    <p:sldId id="461" r:id="rId33"/>
    <p:sldId id="520" r:id="rId34"/>
    <p:sldId id="511" r:id="rId35"/>
    <p:sldId id="521" r:id="rId36"/>
    <p:sldId id="527" r:id="rId37"/>
    <p:sldId id="507" r:id="rId38"/>
    <p:sldId id="517" r:id="rId39"/>
    <p:sldId id="505" r:id="rId40"/>
    <p:sldId id="523" r:id="rId41"/>
    <p:sldId id="522" r:id="rId42"/>
    <p:sldId id="524" r:id="rId43"/>
    <p:sldId id="514" r:id="rId44"/>
    <p:sldId id="515" r:id="rId45"/>
    <p:sldId id="516" r:id="rId46"/>
    <p:sldId id="525" r:id="rId47"/>
    <p:sldId id="608" r:id="rId48"/>
    <p:sldId id="526" r:id="rId49"/>
    <p:sldId id="536" r:id="rId50"/>
    <p:sldId id="610" r:id="rId51"/>
    <p:sldId id="46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E0BC9-E550-4879-A2C3-12211AB33F1A}"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1CD7C-93AB-487F-B6B1-FEEE13554FFC}" type="slidenum">
              <a:rPr lang="en-US" smtClean="0"/>
              <a:t>‹#›</a:t>
            </a:fld>
            <a:endParaRPr lang="en-US"/>
          </a:p>
        </p:txBody>
      </p:sp>
    </p:spTree>
    <p:extLst>
      <p:ext uri="{BB962C8B-B14F-4D97-AF65-F5344CB8AC3E}">
        <p14:creationId xmlns:p14="http://schemas.microsoft.com/office/powerpoint/2010/main" val="3333147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B339B-923D-284B-9EED-C41E3B3CA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14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B339B-923D-284B-9EED-C41E3B3CA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80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1EE584-5B19-4532-A6CB-F22914DF4BFC}" type="slidenum">
              <a:rPr lang="en-GB" smtClean="0"/>
              <a:t>20</a:t>
            </a:fld>
            <a:endParaRPr lang="en-GB" dirty="0"/>
          </a:p>
        </p:txBody>
      </p:sp>
    </p:spTree>
    <p:extLst>
      <p:ext uri="{BB962C8B-B14F-4D97-AF65-F5344CB8AC3E}">
        <p14:creationId xmlns:p14="http://schemas.microsoft.com/office/powerpoint/2010/main" val="427773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1EE584-5B19-4532-A6CB-F22914DF4BFC}" type="slidenum">
              <a:rPr lang="en-GB" smtClean="0"/>
              <a:t>21</a:t>
            </a:fld>
            <a:endParaRPr lang="en-GB" dirty="0"/>
          </a:p>
        </p:txBody>
      </p:sp>
    </p:spTree>
    <p:extLst>
      <p:ext uri="{BB962C8B-B14F-4D97-AF65-F5344CB8AC3E}">
        <p14:creationId xmlns:p14="http://schemas.microsoft.com/office/powerpoint/2010/main" val="127330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8D5DF-8687-4BFB-B901-F0687D533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101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8D5DF-8687-4BFB-B901-F0687D533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49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8D5DF-8687-4BFB-B901-F0687D533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27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Snowflake</a:t>
            </a:r>
            <a:r>
              <a:rPr lang="en-US" sz="1200" baseline="0" dirty="0"/>
              <a:t> was built with a brand new architecture. </a:t>
            </a:r>
          </a:p>
          <a:p>
            <a:endParaRPr lang="en-US" sz="1200" baseline="0" dirty="0"/>
          </a:p>
          <a:p>
            <a:r>
              <a:rPr lang="en-US" sz="1200" baseline="0" dirty="0"/>
              <a:t>First, we started with flexible cloud storage, giving you the ability to store unlimited amounts of structured and semi-structured data. </a:t>
            </a:r>
          </a:p>
          <a:p>
            <a:endParaRPr lang="en-US" sz="1200" baseline="0" dirty="0"/>
          </a:p>
          <a:p>
            <a:r>
              <a:rPr lang="en-US" sz="1200" baseline="0" dirty="0"/>
              <a:t>Then, on top of that storage we built the services and SQL you need to run your data warehouse without any management. Snowflake handles the optimization, security and availability, </a:t>
            </a:r>
            <a:r>
              <a:rPr lang="en-US" sz="1200" baseline="0" dirty="0" err="1"/>
              <a:t>etc</a:t>
            </a:r>
            <a:r>
              <a:rPr lang="en-US" sz="1200" baseline="0" dirty="0"/>
              <a:t>, for you. </a:t>
            </a:r>
          </a:p>
          <a:p>
            <a:endParaRPr lang="en-US" sz="1200" baseline="0" dirty="0"/>
          </a:p>
          <a:p>
            <a:r>
              <a:rPr lang="en-US" sz="1200" baseline="0" dirty="0"/>
              <a:t>Last, we created flexible compute nodes, called “Virtual Warehouses”, for you to execute your queries and transformation on. These can be created at any time with SQL commands, or within the Snowflake UI. If you have different workloads with different needs, you can size your warehouses to fit. You can even create “multi cluster warehouses” that will scale automatically to high numbers of concurrent queries, providing “more lanes on the highway”. Best of all, you can turn off any of these data warehouses at any time so you only pay for what you use. </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8D5DF-8687-4BFB-B901-F0687D533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95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047E-780D-EF4A-A54A-591458EE47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4B46AD-E370-6F6B-83A2-91E13C2EDB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E62372-1913-B157-3207-7250D03770F6}"/>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5" name="Footer Placeholder 4">
            <a:extLst>
              <a:ext uri="{FF2B5EF4-FFF2-40B4-BE49-F238E27FC236}">
                <a16:creationId xmlns:a16="http://schemas.microsoft.com/office/drawing/2014/main" id="{E733D06D-C956-33D1-D742-3ECCCD15F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55C11-A717-36D7-D26E-2D107259C5FE}"/>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1919317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478E-CDBE-6E40-DDEB-5DC1327BAB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560430-60F6-EC4B-66A5-EDC6D66210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F735D-03EB-1D13-7276-FBD6F48F6FCE}"/>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5" name="Footer Placeholder 4">
            <a:extLst>
              <a:ext uri="{FF2B5EF4-FFF2-40B4-BE49-F238E27FC236}">
                <a16:creationId xmlns:a16="http://schemas.microsoft.com/office/drawing/2014/main" id="{4BF51E9C-BA0C-F9D6-DEF7-65872755A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F9835-99C0-69B8-159B-57EBD5BEFFBC}"/>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3928241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BF1AEA-EF44-55E1-4203-7BB170E633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1446DA-420C-1ACD-FAE5-0748D855AC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BDAA6-BAC0-0996-7E33-B19E91F43103}"/>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5" name="Footer Placeholder 4">
            <a:extLst>
              <a:ext uri="{FF2B5EF4-FFF2-40B4-BE49-F238E27FC236}">
                <a16:creationId xmlns:a16="http://schemas.microsoft.com/office/drawing/2014/main" id="{6D44F958-692F-8FD5-ED75-5C3FCF82A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1924C-4A84-453B-7A07-3141EEF12C4F}"/>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2966623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SUBTITLE NO CONTENT">
    <p:spTree>
      <p:nvGrpSpPr>
        <p:cNvPr id="1" name=""/>
        <p:cNvGrpSpPr/>
        <p:nvPr/>
      </p:nvGrpSpPr>
      <p:grpSpPr>
        <a:xfrm>
          <a:off x="0" y="0"/>
          <a:ext cx="0" cy="0"/>
          <a:chOff x="0" y="0"/>
          <a:chExt cx="0" cy="0"/>
        </a:xfrm>
      </p:grpSpPr>
      <p:sp>
        <p:nvSpPr>
          <p:cNvPr id="2" name="Title 1"/>
          <p:cNvSpPr>
            <a:spLocks noGrp="1"/>
          </p:cNvSpPr>
          <p:nvPr>
            <p:ph type="title"/>
          </p:nvPr>
        </p:nvSpPr>
        <p:spPr>
          <a:xfrm>
            <a:off x="368271" y="329697"/>
            <a:ext cx="11371732" cy="657077"/>
          </a:xfrm>
        </p:spPr>
        <p:txBody>
          <a:bodyPr/>
          <a:lstStyle>
            <a:lvl1pPr>
              <a:defRPr baseline="0"/>
            </a:lvl1pPr>
          </a:lstStyle>
          <a:p>
            <a:r>
              <a:rPr lang="en-US"/>
              <a:t>Click to edit Master title style</a:t>
            </a:r>
            <a:endParaRPr lang="en-US" dirty="0"/>
          </a:p>
        </p:txBody>
      </p:sp>
      <p:sp>
        <p:nvSpPr>
          <p:cNvPr id="4" name="Text Placeholder 4"/>
          <p:cNvSpPr>
            <a:spLocks noGrp="1"/>
          </p:cNvSpPr>
          <p:nvPr>
            <p:ph type="body" sz="quarter" idx="13" hasCustomPrompt="1"/>
          </p:nvPr>
        </p:nvSpPr>
        <p:spPr>
          <a:xfrm>
            <a:off x="378652" y="805960"/>
            <a:ext cx="11361351" cy="484188"/>
          </a:xfrm>
          <a:prstGeom prst="rect">
            <a:avLst/>
          </a:prstGeom>
        </p:spPr>
        <p:txBody>
          <a:bodyPr/>
          <a:lstStyle>
            <a:lvl1pPr marL="0" indent="0">
              <a:buFontTx/>
              <a:buNone/>
              <a:defRPr sz="2200" b="1">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subhead</a:t>
            </a:r>
          </a:p>
        </p:txBody>
      </p:sp>
      <p:sp>
        <p:nvSpPr>
          <p:cNvPr id="3" name="Slide Number Placeholder 2"/>
          <p:cNvSpPr>
            <a:spLocks noGrp="1"/>
          </p:cNvSpPr>
          <p:nvPr>
            <p:ph type="sldNum" sz="quarter" idx="10"/>
          </p:nvPr>
        </p:nvSpPr>
        <p:spPr/>
        <p:txBody>
          <a:bodyPr/>
          <a:lstStyle/>
          <a:p>
            <a:fld id="{0694F836-7789-5C48-BAE2-DB4A8C54B85A}" type="slidenum">
              <a:rPr lang="en-US" smtClean="0"/>
              <a:pPr/>
              <a:t>‹#›</a:t>
            </a:fld>
            <a:endParaRPr lang="en-US" dirty="0"/>
          </a:p>
        </p:txBody>
      </p:sp>
    </p:spTree>
    <p:extLst>
      <p:ext uri="{BB962C8B-B14F-4D97-AF65-F5344CB8AC3E}">
        <p14:creationId xmlns:p14="http://schemas.microsoft.com/office/powerpoint/2010/main" val="1804186318"/>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AGENDA INSERT A PHOTO">
    <p:spTree>
      <p:nvGrpSpPr>
        <p:cNvPr id="1" name=""/>
        <p:cNvGrpSpPr/>
        <p:nvPr/>
      </p:nvGrpSpPr>
      <p:grpSpPr>
        <a:xfrm>
          <a:off x="0" y="0"/>
          <a:ext cx="0" cy="0"/>
          <a:chOff x="0" y="0"/>
          <a:chExt cx="0" cy="0"/>
        </a:xfrm>
      </p:grpSpPr>
      <p:sp>
        <p:nvSpPr>
          <p:cNvPr id="5" name="Content Placeholder 2"/>
          <p:cNvSpPr>
            <a:spLocks noGrp="1"/>
          </p:cNvSpPr>
          <p:nvPr>
            <p:ph idx="14" hasCustomPrompt="1"/>
          </p:nvPr>
        </p:nvSpPr>
        <p:spPr>
          <a:xfrm>
            <a:off x="4921992" y="1089356"/>
            <a:ext cx="6524606" cy="3387681"/>
          </a:xfrm>
          <a:prstGeom prst="rect">
            <a:avLst/>
          </a:prstGeom>
        </p:spPr>
        <p:txBody>
          <a:bodyPr/>
          <a:lstStyle>
            <a:lvl1pPr marL="457200" marR="0" indent="-457200" algn="l" defTabSz="914400" rtl="0" eaLnBrk="1" fontAlgn="auto" latinLnBrk="0" hangingPunct="1">
              <a:lnSpc>
                <a:spcPct val="90000"/>
              </a:lnSpc>
              <a:spcBef>
                <a:spcPts val="0"/>
              </a:spcBef>
              <a:spcAft>
                <a:spcPts val="2000"/>
              </a:spcAft>
              <a:buClr>
                <a:schemeClr val="tx1"/>
              </a:buClr>
              <a:buSzTx/>
              <a:buFont typeface="+mj-lt"/>
              <a:buAutoNum type="arabicPeriod"/>
              <a:tabLst/>
              <a:defRPr sz="1800" b="1" baseline="0">
                <a:solidFill>
                  <a:schemeClr val="tx1"/>
                </a:solidFill>
              </a:defRPr>
            </a:lvl1pPr>
            <a:lvl2pPr marL="0" indent="0">
              <a:spcBef>
                <a:spcPts val="0"/>
              </a:spcBef>
              <a:spcAft>
                <a:spcPts val="2000"/>
              </a:spcAft>
              <a:buClr>
                <a:schemeClr val="bg1"/>
              </a:buClr>
              <a:buFontTx/>
              <a:buNone/>
              <a:defRPr sz="1800"/>
            </a:lvl2pPr>
            <a:lvl3pPr marL="457200" indent="0">
              <a:buClr>
                <a:schemeClr val="bg1"/>
              </a:buClr>
              <a:buFontTx/>
              <a:buNone/>
              <a:defRPr sz="1600"/>
            </a:lvl3pPr>
          </a:lstStyle>
          <a:p>
            <a:pPr lvl="0"/>
            <a:r>
              <a:rPr lang="en-US" dirty="0"/>
              <a:t>Click to edit master text styles </a:t>
            </a:r>
            <a:r>
              <a:rPr lang="mr-IN" dirty="0"/>
              <a:t>–</a:t>
            </a:r>
            <a:r>
              <a:rPr lang="en-US" dirty="0"/>
              <a:t> 18 point</a:t>
            </a:r>
          </a:p>
        </p:txBody>
      </p:sp>
      <p:sp>
        <p:nvSpPr>
          <p:cNvPr id="17" name="Title 1"/>
          <p:cNvSpPr>
            <a:spLocks noGrp="1"/>
          </p:cNvSpPr>
          <p:nvPr>
            <p:ph type="title"/>
          </p:nvPr>
        </p:nvSpPr>
        <p:spPr>
          <a:xfrm>
            <a:off x="5346914" y="450299"/>
            <a:ext cx="5392236" cy="418784"/>
          </a:xfrm>
        </p:spPr>
        <p:txBody>
          <a:bodyPr/>
          <a:lstStyle>
            <a:lvl1pPr>
              <a:defRPr>
                <a:solidFill>
                  <a:schemeClr val="tx2"/>
                </a:solidFill>
              </a:defRPr>
            </a:lvl1pPr>
          </a:lstStyle>
          <a:p>
            <a:r>
              <a:rPr lang="en-US"/>
              <a:t>Click to edit Master title style</a:t>
            </a:r>
            <a:endParaRPr lang="en-US" dirty="0"/>
          </a:p>
        </p:txBody>
      </p:sp>
      <p:sp>
        <p:nvSpPr>
          <p:cNvPr id="12" name="Slide Number Placeholder 2">
            <a:extLst>
              <a:ext uri="{FF2B5EF4-FFF2-40B4-BE49-F238E27FC236}">
                <a16:creationId xmlns:a16="http://schemas.microsoft.com/office/drawing/2014/main" id="{92CD1185-53F4-9B4F-8FE1-297ABC2D84F9}"/>
              </a:ext>
            </a:extLst>
          </p:cNvPr>
          <p:cNvSpPr>
            <a:spLocks noGrp="1"/>
          </p:cNvSpPr>
          <p:nvPr>
            <p:ph type="sldNum" sz="quarter" idx="10"/>
          </p:nvPr>
        </p:nvSpPr>
        <p:spPr>
          <a:xfrm>
            <a:off x="387603" y="6305432"/>
            <a:ext cx="388175" cy="365125"/>
          </a:xfrm>
        </p:spPr>
        <p:txBody>
          <a:bodyPr/>
          <a:lstStyle>
            <a:lvl1pPr>
              <a:defRPr>
                <a:solidFill>
                  <a:srgbClr val="98A4AE"/>
                </a:solidFill>
              </a:defRPr>
            </a:lvl1pPr>
          </a:lstStyle>
          <a:p>
            <a:fld id="{0694F836-7789-5C48-BAE2-DB4A8C54B85A}" type="slidenum">
              <a:rPr lang="en-US" smtClean="0"/>
              <a:pPr/>
              <a:t>‹#›</a:t>
            </a:fld>
            <a:endParaRPr lang="en-US" dirty="0"/>
          </a:p>
        </p:txBody>
      </p:sp>
    </p:spTree>
    <p:extLst>
      <p:ext uri="{BB962C8B-B14F-4D97-AF65-F5344CB8AC3E}">
        <p14:creationId xmlns:p14="http://schemas.microsoft.com/office/powerpoint/2010/main" val="1550755496"/>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DIVIDER | BLU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0130" t="14518" r="20608" b="18224"/>
          <a:stretch/>
        </p:blipFill>
        <p:spPr>
          <a:xfrm>
            <a:off x="6388099" y="394044"/>
            <a:ext cx="6083301" cy="2381399"/>
          </a:xfrm>
          <a:prstGeom prst="rect">
            <a:avLst/>
          </a:prstGeom>
        </p:spPr>
      </p:pic>
      <p:sp>
        <p:nvSpPr>
          <p:cNvPr id="5" name="Title 1"/>
          <p:cNvSpPr>
            <a:spLocks noGrp="1"/>
          </p:cNvSpPr>
          <p:nvPr>
            <p:ph type="title" hasCustomPrompt="1"/>
          </p:nvPr>
        </p:nvSpPr>
        <p:spPr>
          <a:xfrm>
            <a:off x="398660" y="2857995"/>
            <a:ext cx="6218040" cy="2564903"/>
          </a:xfrm>
        </p:spPr>
        <p:txBody>
          <a:bodyPr/>
          <a:lstStyle>
            <a:lvl1pPr>
              <a:defRPr sz="4000" b="0" baseline="0">
                <a:solidFill>
                  <a:schemeClr val="bg1"/>
                </a:solidFill>
              </a:defRPr>
            </a:lvl1pPr>
          </a:lstStyle>
          <a:p>
            <a:r>
              <a:rPr lang="en-US" dirty="0"/>
              <a:t>Click to Edit Section </a:t>
            </a:r>
            <a:br>
              <a:rPr lang="en-US" dirty="0"/>
            </a:br>
            <a:r>
              <a:rPr lang="en-US" dirty="0"/>
              <a:t>Divider Slide</a:t>
            </a:r>
          </a:p>
        </p:txBody>
      </p:sp>
      <p:sp>
        <p:nvSpPr>
          <p:cNvPr id="13" name="Slide Number Placeholder 5">
            <a:extLst>
              <a:ext uri="{FF2B5EF4-FFF2-40B4-BE49-F238E27FC236}">
                <a16:creationId xmlns:a16="http://schemas.microsoft.com/office/drawing/2014/main" id="{C7809BC4-BF34-3348-A20B-EBF76B71146A}"/>
              </a:ext>
            </a:extLst>
          </p:cNvPr>
          <p:cNvSpPr>
            <a:spLocks noGrp="1"/>
          </p:cNvSpPr>
          <p:nvPr>
            <p:ph type="sldNum" sz="quarter" idx="4"/>
          </p:nvPr>
        </p:nvSpPr>
        <p:spPr>
          <a:xfrm>
            <a:off x="387603" y="6305649"/>
            <a:ext cx="388175" cy="365125"/>
          </a:xfrm>
          <a:prstGeom prst="rect">
            <a:avLst/>
          </a:prstGeom>
        </p:spPr>
        <p:txBody>
          <a:bodyPr vert="horz" lIns="91440" tIns="45720" rIns="91440" bIns="45720" rtlCol="0" anchor="ctr"/>
          <a:lstStyle>
            <a:lvl1pPr algn="l">
              <a:defRPr sz="900">
                <a:solidFill>
                  <a:schemeClr val="bg1"/>
                </a:solidFill>
              </a:defRPr>
            </a:lvl1pPr>
          </a:lstStyle>
          <a:p>
            <a:fld id="{0694F836-7789-5C48-BAE2-DB4A8C54B85A}" type="slidenum">
              <a:rPr lang="en-US" smtClean="0"/>
              <a:pPr/>
              <a:t>‹#›</a:t>
            </a:fld>
            <a:endParaRPr lang="en-US" dirty="0"/>
          </a:p>
        </p:txBody>
      </p:sp>
    </p:spTree>
    <p:extLst>
      <p:ext uri="{BB962C8B-B14F-4D97-AF65-F5344CB8AC3E}">
        <p14:creationId xmlns:p14="http://schemas.microsoft.com/office/powerpoint/2010/main" val="536134888"/>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HREE COLUMNS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694F836-7789-5C48-BAE2-DB4A8C54B85A}" type="slidenum">
              <a:rPr lang="en-US" smtClean="0"/>
              <a:pPr/>
              <a:t>‹#›</a:t>
            </a:fld>
            <a:endParaRPr lang="en-US" dirty="0"/>
          </a:p>
        </p:txBody>
      </p:sp>
      <p:sp>
        <p:nvSpPr>
          <p:cNvPr id="5" name="Title 1"/>
          <p:cNvSpPr>
            <a:spLocks noGrp="1"/>
          </p:cNvSpPr>
          <p:nvPr>
            <p:ph type="title"/>
          </p:nvPr>
        </p:nvSpPr>
        <p:spPr>
          <a:xfrm>
            <a:off x="364861" y="331573"/>
            <a:ext cx="11371732" cy="958575"/>
          </a:xfrm>
        </p:spPr>
        <p:txBody>
          <a:bodyPr/>
          <a:lstStyle/>
          <a:p>
            <a:r>
              <a:rPr lang="en-US"/>
              <a:t>Click to edit Master title style</a:t>
            </a:r>
            <a:endParaRPr lang="en-US" dirty="0"/>
          </a:p>
        </p:txBody>
      </p:sp>
      <p:sp>
        <p:nvSpPr>
          <p:cNvPr id="6" name="Text Placeholder 4"/>
          <p:cNvSpPr>
            <a:spLocks noGrp="1"/>
          </p:cNvSpPr>
          <p:nvPr>
            <p:ph type="body" sz="quarter" idx="13" hasCustomPrompt="1"/>
          </p:nvPr>
        </p:nvSpPr>
        <p:spPr>
          <a:xfrm>
            <a:off x="378652" y="805960"/>
            <a:ext cx="11361351" cy="484188"/>
          </a:xfrm>
          <a:prstGeom prst="rect">
            <a:avLst/>
          </a:prstGeom>
        </p:spPr>
        <p:txBody>
          <a:bodyPr/>
          <a:lstStyle>
            <a:lvl1pPr marL="0" indent="0">
              <a:buFontTx/>
              <a:buNone/>
              <a:defRPr sz="2200" b="1">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subhead</a:t>
            </a:r>
          </a:p>
        </p:txBody>
      </p:sp>
      <p:sp>
        <p:nvSpPr>
          <p:cNvPr id="21" name="Rectangle 20"/>
          <p:cNvSpPr/>
          <p:nvPr userDrawn="1"/>
        </p:nvSpPr>
        <p:spPr>
          <a:xfrm>
            <a:off x="0" y="1634686"/>
            <a:ext cx="12192000" cy="711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11"/>
          <p:cNvSpPr>
            <a:spLocks noGrp="1"/>
          </p:cNvSpPr>
          <p:nvPr>
            <p:ph type="body" sz="quarter" idx="16" hasCustomPrompt="1"/>
          </p:nvPr>
        </p:nvSpPr>
        <p:spPr>
          <a:xfrm>
            <a:off x="4292601" y="1855331"/>
            <a:ext cx="3581399" cy="656670"/>
          </a:xfrm>
          <a:prstGeom prst="rect">
            <a:avLst/>
          </a:prstGeom>
        </p:spPr>
        <p:txBody>
          <a:bodyPr/>
          <a:lstStyle>
            <a:lvl1pPr marL="0" indent="0" algn="ctr">
              <a:buFontTx/>
              <a:buNone/>
              <a:defRPr sz="1900" b="1" baseline="0">
                <a:solidFill>
                  <a:schemeClr val="accent4"/>
                </a:solidFill>
              </a:defRPr>
            </a:lvl1pPr>
          </a:lstStyle>
          <a:p>
            <a:pPr lvl="0"/>
            <a:r>
              <a:rPr lang="en-US" dirty="0"/>
              <a:t>Click to edit </a:t>
            </a:r>
            <a:br>
              <a:rPr lang="en-US" dirty="0"/>
            </a:br>
            <a:r>
              <a:rPr lang="en-US" dirty="0"/>
              <a:t>section name</a:t>
            </a:r>
          </a:p>
        </p:txBody>
      </p:sp>
      <p:sp>
        <p:nvSpPr>
          <p:cNvPr id="23" name="Text Placeholder 11"/>
          <p:cNvSpPr>
            <a:spLocks noGrp="1"/>
          </p:cNvSpPr>
          <p:nvPr>
            <p:ph type="body" sz="quarter" idx="12" hasCustomPrompt="1"/>
          </p:nvPr>
        </p:nvSpPr>
        <p:spPr>
          <a:xfrm>
            <a:off x="405240" y="1855331"/>
            <a:ext cx="3531760" cy="656670"/>
          </a:xfrm>
          <a:prstGeom prst="rect">
            <a:avLst/>
          </a:prstGeom>
        </p:spPr>
        <p:txBody>
          <a:bodyPr/>
          <a:lstStyle>
            <a:lvl1pPr marL="0" indent="0" algn="ctr">
              <a:buFontTx/>
              <a:buNone/>
              <a:defRPr sz="1900" b="1" baseline="0">
                <a:solidFill>
                  <a:schemeClr val="accent3"/>
                </a:solidFill>
              </a:defRPr>
            </a:lvl1pPr>
          </a:lstStyle>
          <a:p>
            <a:pPr lvl="0"/>
            <a:r>
              <a:rPr lang="en-US" dirty="0"/>
              <a:t>Click to edit </a:t>
            </a:r>
            <a:br>
              <a:rPr lang="en-US" dirty="0"/>
            </a:br>
            <a:r>
              <a:rPr lang="en-US" dirty="0"/>
              <a:t>section name</a:t>
            </a:r>
          </a:p>
        </p:txBody>
      </p:sp>
      <p:sp>
        <p:nvSpPr>
          <p:cNvPr id="24" name="Text Placeholder 11"/>
          <p:cNvSpPr>
            <a:spLocks noGrp="1"/>
          </p:cNvSpPr>
          <p:nvPr>
            <p:ph type="body" sz="quarter" idx="17" hasCustomPrompt="1"/>
          </p:nvPr>
        </p:nvSpPr>
        <p:spPr>
          <a:xfrm>
            <a:off x="8229602" y="1855331"/>
            <a:ext cx="3543298" cy="656670"/>
          </a:xfrm>
          <a:prstGeom prst="rect">
            <a:avLst/>
          </a:prstGeom>
        </p:spPr>
        <p:txBody>
          <a:bodyPr/>
          <a:lstStyle>
            <a:lvl1pPr marL="0" indent="0" algn="ctr">
              <a:buFontTx/>
              <a:buNone/>
              <a:defRPr sz="1900" b="1" baseline="0">
                <a:solidFill>
                  <a:srgbClr val="CC0066"/>
                </a:solidFill>
              </a:defRPr>
            </a:lvl1pPr>
          </a:lstStyle>
          <a:p>
            <a:pPr lvl="0"/>
            <a:r>
              <a:rPr lang="en-US" dirty="0"/>
              <a:t>Click to edit </a:t>
            </a:r>
            <a:br>
              <a:rPr lang="en-US" dirty="0"/>
            </a:br>
            <a:r>
              <a:rPr lang="en-US" dirty="0"/>
              <a:t>section name</a:t>
            </a:r>
          </a:p>
        </p:txBody>
      </p:sp>
      <p:sp>
        <p:nvSpPr>
          <p:cNvPr id="26" name="Content Placeholder 2"/>
          <p:cNvSpPr>
            <a:spLocks noGrp="1"/>
          </p:cNvSpPr>
          <p:nvPr>
            <p:ph idx="14" hasCustomPrompt="1"/>
          </p:nvPr>
        </p:nvSpPr>
        <p:spPr>
          <a:xfrm>
            <a:off x="4317421" y="3091045"/>
            <a:ext cx="3620661" cy="2929746"/>
          </a:xfrm>
          <a:prstGeom prst="rect">
            <a:avLst/>
          </a:prstGeom>
        </p:spPr>
        <p:txBody>
          <a:bodyPr/>
          <a:lstStyle>
            <a:lvl1pPr>
              <a:spcBef>
                <a:spcPts val="0"/>
              </a:spcBef>
              <a:spcAft>
                <a:spcPts val="1000"/>
              </a:spcAft>
              <a:buClr>
                <a:schemeClr val="tx2"/>
              </a:buClr>
              <a:defRPr sz="1600"/>
            </a:lvl1pPr>
            <a:lvl2pPr marL="457200" indent="-228600">
              <a:spcBef>
                <a:spcPts val="0"/>
              </a:spcBef>
              <a:spcAft>
                <a:spcPts val="1000"/>
              </a:spcAft>
              <a:buClr>
                <a:schemeClr val="tx2"/>
              </a:buClr>
              <a:buFont typeface="Helvetica" charset="0"/>
              <a:buChar char="−"/>
              <a:defRPr sz="1600"/>
            </a:lvl2pPr>
            <a:lvl3pPr marL="685800" indent="-228600">
              <a:buClr>
                <a:schemeClr val="tx2"/>
              </a:buClr>
              <a:buFont typeface="Helvetica" charset="0"/>
              <a:buChar char="−"/>
              <a:defRPr sz="1600"/>
            </a:lvl3pPr>
          </a:lstStyle>
          <a:p>
            <a:pPr lvl="0"/>
            <a:r>
              <a:rPr lang="en-US" dirty="0"/>
              <a:t>Click to edit master text styles</a:t>
            </a:r>
          </a:p>
        </p:txBody>
      </p:sp>
      <p:sp>
        <p:nvSpPr>
          <p:cNvPr id="27" name="Content Placeholder 2"/>
          <p:cNvSpPr>
            <a:spLocks noGrp="1"/>
          </p:cNvSpPr>
          <p:nvPr>
            <p:ph idx="15" hasCustomPrompt="1"/>
          </p:nvPr>
        </p:nvSpPr>
        <p:spPr>
          <a:xfrm>
            <a:off x="8229602" y="3080512"/>
            <a:ext cx="3620661" cy="2929746"/>
          </a:xfrm>
          <a:prstGeom prst="rect">
            <a:avLst/>
          </a:prstGeom>
        </p:spPr>
        <p:txBody>
          <a:bodyPr/>
          <a:lstStyle>
            <a:lvl1pPr>
              <a:spcBef>
                <a:spcPts val="0"/>
              </a:spcBef>
              <a:spcAft>
                <a:spcPts val="1000"/>
              </a:spcAft>
              <a:buClr>
                <a:schemeClr val="tx2"/>
              </a:buClr>
              <a:defRPr sz="1600"/>
            </a:lvl1pPr>
            <a:lvl2pPr marL="457200" indent="-228600">
              <a:spcBef>
                <a:spcPts val="0"/>
              </a:spcBef>
              <a:spcAft>
                <a:spcPts val="1000"/>
              </a:spcAft>
              <a:buClr>
                <a:schemeClr val="tx2"/>
              </a:buClr>
              <a:buFont typeface="Helvetica" charset="0"/>
              <a:buChar char="−"/>
              <a:defRPr sz="1600"/>
            </a:lvl2pPr>
            <a:lvl3pPr marL="685800" indent="-228600">
              <a:buClr>
                <a:schemeClr val="tx2"/>
              </a:buClr>
              <a:buFont typeface="Helvetica" charset="0"/>
              <a:buChar char="−"/>
              <a:defRPr sz="1600"/>
            </a:lvl3pPr>
          </a:lstStyle>
          <a:p>
            <a:pPr lvl="0"/>
            <a:r>
              <a:rPr lang="en-US" dirty="0"/>
              <a:t>Click to edit master text styles</a:t>
            </a:r>
          </a:p>
        </p:txBody>
      </p:sp>
      <p:cxnSp>
        <p:nvCxnSpPr>
          <p:cNvPr id="28" name="Straight Connector 27"/>
          <p:cNvCxnSpPr/>
          <p:nvPr userDrawn="1"/>
        </p:nvCxnSpPr>
        <p:spPr>
          <a:xfrm>
            <a:off x="4292600" y="2564424"/>
            <a:ext cx="3581400" cy="0"/>
          </a:xfrm>
          <a:prstGeom prst="line">
            <a:avLst/>
          </a:prstGeom>
          <a:ln w="63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355600" y="2564424"/>
            <a:ext cx="3581400" cy="0"/>
          </a:xfrm>
          <a:prstGeom prst="line">
            <a:avLst/>
          </a:prstGeom>
          <a:ln w="63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191500" y="2564424"/>
            <a:ext cx="3581400" cy="0"/>
          </a:xfrm>
          <a:prstGeom prst="line">
            <a:avLst/>
          </a:prstGeom>
          <a:ln w="63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a:spLocks noGrp="1"/>
          </p:cNvSpPr>
          <p:nvPr>
            <p:ph idx="18" hasCustomPrompt="1"/>
          </p:nvPr>
        </p:nvSpPr>
        <p:spPr>
          <a:xfrm>
            <a:off x="405240" y="3080512"/>
            <a:ext cx="3620661" cy="2929746"/>
          </a:xfrm>
          <a:prstGeom prst="rect">
            <a:avLst/>
          </a:prstGeom>
        </p:spPr>
        <p:txBody>
          <a:bodyPr/>
          <a:lstStyle>
            <a:lvl1pPr>
              <a:spcBef>
                <a:spcPts val="0"/>
              </a:spcBef>
              <a:spcAft>
                <a:spcPts val="1000"/>
              </a:spcAft>
              <a:buClr>
                <a:schemeClr val="tx2"/>
              </a:buClr>
              <a:defRPr sz="1600"/>
            </a:lvl1pPr>
            <a:lvl2pPr marL="457200" indent="-228600">
              <a:spcBef>
                <a:spcPts val="0"/>
              </a:spcBef>
              <a:spcAft>
                <a:spcPts val="1000"/>
              </a:spcAft>
              <a:buClr>
                <a:schemeClr val="tx2"/>
              </a:buClr>
              <a:buFont typeface="Helvetica" charset="0"/>
              <a:buChar char="−"/>
              <a:defRPr sz="1600"/>
            </a:lvl2pPr>
            <a:lvl3pPr marL="685800" indent="-228600">
              <a:buClr>
                <a:schemeClr val="tx2"/>
              </a:buClr>
              <a:buFont typeface="Helvetica" charset="0"/>
              <a:buChar char="−"/>
              <a:defRPr sz="1600"/>
            </a:lvl3pPr>
          </a:lstStyle>
          <a:p>
            <a:pPr lvl="0"/>
            <a:r>
              <a:rPr lang="en-US" dirty="0"/>
              <a:t>Click to edit master text styles</a:t>
            </a:r>
          </a:p>
        </p:txBody>
      </p:sp>
    </p:spTree>
    <p:extLst>
      <p:ext uri="{BB962C8B-B14F-4D97-AF65-F5344CB8AC3E}">
        <p14:creationId xmlns:p14="http://schemas.microsoft.com/office/powerpoint/2010/main" val="1192423948"/>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ulti-use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ADF1D5-B8FC-4848-A581-16004B561085}"/>
              </a:ext>
            </a:extLst>
          </p:cNvPr>
          <p:cNvSpPr>
            <a:spLocks noGrp="1"/>
          </p:cNvSpPr>
          <p:nvPr>
            <p:ph type="body" sz="quarter" idx="10" hasCustomPrompt="1"/>
          </p:nvPr>
        </p:nvSpPr>
        <p:spPr>
          <a:xfrm>
            <a:off x="381000" y="512763"/>
            <a:ext cx="11430000" cy="914400"/>
          </a:xfrm>
          <a:prstGeom prst="rect">
            <a:avLst/>
          </a:prstGeom>
        </p:spPr>
        <p:txBody>
          <a:bodyPr anchor="b" anchorCtr="0"/>
          <a:lstStyle>
            <a:lvl1pPr marL="0" indent="0" algn="ctr">
              <a:buNone/>
              <a:defRPr sz="3600" b="1" i="0" cap="all" spc="-150" baseline="0">
                <a:solidFill>
                  <a:schemeClr val="tx1"/>
                </a:solidFill>
                <a:latin typeface="Arial" panose="020B0604020202020204" pitchFamily="34" charset="0"/>
                <a:cs typeface="Arial" panose="020B0604020202020204" pitchFamily="34" charset="0"/>
              </a:defRPr>
            </a:lvl1pPr>
          </a:lstStyle>
          <a:p>
            <a:pPr lvl="0"/>
            <a:r>
              <a:rPr lang="en-US" dirty="0"/>
              <a:t>SLIDE TITLE</a:t>
            </a:r>
          </a:p>
        </p:txBody>
      </p:sp>
      <p:sp>
        <p:nvSpPr>
          <p:cNvPr id="15" name="Text Placeholder 5951">
            <a:extLst>
              <a:ext uri="{FF2B5EF4-FFF2-40B4-BE49-F238E27FC236}">
                <a16:creationId xmlns:a16="http://schemas.microsoft.com/office/drawing/2014/main" id="{6B768EB5-2760-42C1-970B-A5A9EDA66E44}"/>
              </a:ext>
            </a:extLst>
          </p:cNvPr>
          <p:cNvSpPr>
            <a:spLocks noGrp="1"/>
          </p:cNvSpPr>
          <p:nvPr>
            <p:ph type="body" sz="quarter" idx="11" hasCustomPrompt="1"/>
          </p:nvPr>
        </p:nvSpPr>
        <p:spPr>
          <a:xfrm>
            <a:off x="381000" y="1473156"/>
            <a:ext cx="11430000" cy="393382"/>
          </a:xfrm>
          <a:prstGeom prst="rect">
            <a:avLst/>
          </a:prstGeom>
        </p:spPr>
        <p:txBody>
          <a:bodyPr/>
          <a:lstStyle>
            <a:lvl1pPr marL="0" indent="0" algn="ctr">
              <a:buNone/>
              <a:defRPr sz="2100">
                <a:solidFill>
                  <a:schemeClr val="tx1">
                    <a:lumMod val="75000"/>
                    <a:lumOff val="25000"/>
                  </a:schemeClr>
                </a:solidFill>
              </a:defRPr>
            </a:lvl1pPr>
          </a:lstStyle>
          <a:p>
            <a:pPr lvl="0"/>
            <a:r>
              <a:rPr lang="en-US" dirty="0"/>
              <a:t>Subtitle</a:t>
            </a:r>
          </a:p>
        </p:txBody>
      </p:sp>
      <p:sp>
        <p:nvSpPr>
          <p:cNvPr id="8" name="Slide Number Placeholder 5">
            <a:extLst>
              <a:ext uri="{FF2B5EF4-FFF2-40B4-BE49-F238E27FC236}">
                <a16:creationId xmlns:a16="http://schemas.microsoft.com/office/drawing/2014/main" id="{A8531175-7913-4EEB-9C7A-CE624C0C3FF6}"/>
              </a:ext>
            </a:extLst>
          </p:cNvPr>
          <p:cNvSpPr>
            <a:spLocks noGrp="1"/>
          </p:cNvSpPr>
          <p:nvPr>
            <p:ph type="sldNum" sz="quarter" idx="4"/>
          </p:nvPr>
        </p:nvSpPr>
        <p:spPr>
          <a:xfrm>
            <a:off x="387603" y="6307533"/>
            <a:ext cx="388175" cy="365125"/>
          </a:xfrm>
          <a:prstGeom prst="rect">
            <a:avLst/>
          </a:prstGeom>
        </p:spPr>
        <p:txBody>
          <a:bodyPr vert="horz" lIns="91440" tIns="45720" rIns="91440" bIns="45720" rtlCol="0" anchor="ctr"/>
          <a:lstStyle>
            <a:lvl1pPr algn="l">
              <a:defRPr sz="900">
                <a:solidFill>
                  <a:srgbClr val="98A4AE"/>
                </a:solidFill>
              </a:defRPr>
            </a:lvl1pPr>
          </a:lstStyle>
          <a:p>
            <a:fld id="{0694F836-7789-5C48-BAE2-DB4A8C54B85A}" type="slidenum">
              <a:rPr lang="en-US" smtClean="0"/>
              <a:pPr/>
              <a:t>‹#›</a:t>
            </a:fld>
            <a:endParaRPr lang="en-US" dirty="0"/>
          </a:p>
        </p:txBody>
      </p:sp>
    </p:spTree>
    <p:extLst>
      <p:ext uri="{BB962C8B-B14F-4D97-AF65-F5344CB8AC3E}">
        <p14:creationId xmlns:p14="http://schemas.microsoft.com/office/powerpoint/2010/main" val="41480148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pli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C5B320-BF99-4A37-9B3C-64BE934164CA}"/>
              </a:ext>
            </a:extLst>
          </p:cNvPr>
          <p:cNvSpPr/>
          <p:nvPr/>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E810D790-26E3-4294-B2EE-713B04AD0F27}"/>
              </a:ext>
            </a:extLst>
          </p:cNvPr>
          <p:cNvSpPr>
            <a:spLocks/>
          </p:cNvSpPr>
          <p:nvPr userDrawn="1"/>
        </p:nvSpPr>
        <p:spPr bwMode="auto">
          <a:xfrm>
            <a:off x="8032751" y="342900"/>
            <a:ext cx="1984140" cy="2122488"/>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Shape 40">
            <a:extLst>
              <a:ext uri="{FF2B5EF4-FFF2-40B4-BE49-F238E27FC236}">
                <a16:creationId xmlns:a16="http://schemas.microsoft.com/office/drawing/2014/main" id="{170026D7-25E9-4A94-B69B-15336C1FF998}"/>
              </a:ext>
            </a:extLst>
          </p:cNvPr>
          <p:cNvSpPr/>
          <p:nvPr userDrawn="1"/>
        </p:nvSpPr>
        <p:spPr>
          <a:xfrm>
            <a:off x="6099175" y="3222626"/>
            <a:ext cx="4248542" cy="3635375"/>
          </a:xfrm>
          <a:custGeom>
            <a:avLst/>
            <a:gdLst>
              <a:gd name="connsiteX0" fmla="*/ 0 w 4248542"/>
              <a:gd name="connsiteY0" fmla="*/ 0 h 3635375"/>
              <a:gd name="connsiteX1" fmla="*/ 3688930 w 4248542"/>
              <a:gd name="connsiteY1" fmla="*/ 2134683 h 3635375"/>
              <a:gd name="connsiteX2" fmla="*/ 4210019 w 4248542"/>
              <a:gd name="connsiteY2" fmla="*/ 2805947 h 3635375"/>
              <a:gd name="connsiteX3" fmla="*/ 4248147 w 4248542"/>
              <a:gd name="connsiteY3" fmla="*/ 3069999 h 3635375"/>
              <a:gd name="connsiteX4" fmla="*/ 4197309 w 4248542"/>
              <a:gd name="connsiteY4" fmla="*/ 3432672 h 3635375"/>
              <a:gd name="connsiteX5" fmla="*/ 4120109 w 4248542"/>
              <a:gd name="connsiteY5" fmla="*/ 3622062 h 3635375"/>
              <a:gd name="connsiteX6" fmla="*/ 4112399 w 4248542"/>
              <a:gd name="connsiteY6" fmla="*/ 3635375 h 3635375"/>
              <a:gd name="connsiteX7" fmla="*/ 0 w 4248542"/>
              <a:gd name="connsiteY7" fmla="*/ 3635375 h 3635375"/>
              <a:gd name="connsiteX8" fmla="*/ 0 w 4248542"/>
              <a:gd name="connsiteY8" fmla="*/ 3623553 h 3635375"/>
              <a:gd name="connsiteX9" fmla="*/ 896019 w 4248542"/>
              <a:gd name="connsiteY9" fmla="*/ 3104994 h 3635375"/>
              <a:gd name="connsiteX10" fmla="*/ 0 w 4248542"/>
              <a:gd name="connsiteY10" fmla="*/ 2586434 h 3635375"/>
              <a:gd name="connsiteX11" fmla="*/ 0 w 4248542"/>
              <a:gd name="connsiteY11" fmla="*/ 0 h 36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542" h="3635375">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EDAFC39-A732-4A9B-8A0F-3DEDC7657097}"/>
              </a:ext>
            </a:extLst>
          </p:cNvPr>
          <p:cNvSpPr/>
          <p:nvPr userDrawn="1"/>
        </p:nvSpPr>
        <p:spPr>
          <a:xfrm>
            <a:off x="9578868" y="845800"/>
            <a:ext cx="2613132" cy="3741797"/>
          </a:xfrm>
          <a:custGeom>
            <a:avLst/>
            <a:gdLst>
              <a:gd name="connsiteX0" fmla="*/ 2613132 w 2613132"/>
              <a:gd name="connsiteY0" fmla="*/ 0 h 3741797"/>
              <a:gd name="connsiteX1" fmla="*/ 2613132 w 2613132"/>
              <a:gd name="connsiteY1" fmla="*/ 1482383 h 3741797"/>
              <a:gd name="connsiteX2" fmla="*/ 2480582 w 2613132"/>
              <a:gd name="connsiteY2" fmla="*/ 1558999 h 3741797"/>
              <a:gd name="connsiteX3" fmla="*/ 1938975 w 2613132"/>
              <a:gd name="connsiteY3" fmla="*/ 1872053 h 3741797"/>
              <a:gd name="connsiteX4" fmla="*/ 2507127 w 2613132"/>
              <a:gd name="connsiteY4" fmla="*/ 2199667 h 3741797"/>
              <a:gd name="connsiteX5" fmla="*/ 2613132 w 2613132"/>
              <a:gd name="connsiteY5" fmla="*/ 2260793 h 3741797"/>
              <a:gd name="connsiteX6" fmla="*/ 2613132 w 2613132"/>
              <a:gd name="connsiteY6" fmla="*/ 3741797 h 3741797"/>
              <a:gd name="connsiteX7" fmla="*/ 2518746 w 2613132"/>
              <a:gd name="connsiteY7" fmla="*/ 3699509 h 3741797"/>
              <a:gd name="connsiteX8" fmla="*/ 324746 w 2613132"/>
              <a:gd name="connsiteY8" fmla="*/ 2431617 h 3741797"/>
              <a:gd name="connsiteX9" fmla="*/ 28945 w 2613132"/>
              <a:gd name="connsiteY9" fmla="*/ 2061392 h 3741797"/>
              <a:gd name="connsiteX10" fmla="*/ 210 w 2613132"/>
              <a:gd name="connsiteY10" fmla="*/ 1851767 h 3741797"/>
              <a:gd name="connsiteX11" fmla="*/ 23874 w 2613132"/>
              <a:gd name="connsiteY11" fmla="*/ 1699620 h 3741797"/>
              <a:gd name="connsiteX12" fmla="*/ 324746 w 2613132"/>
              <a:gd name="connsiteY12" fmla="*/ 1310799 h 3741797"/>
              <a:gd name="connsiteX13" fmla="*/ 2518746 w 2613132"/>
              <a:gd name="connsiteY13" fmla="*/ 44597 h 3741797"/>
              <a:gd name="connsiteX14" fmla="*/ 2607725 w 2613132"/>
              <a:gd name="connsiteY14" fmla="*/ 1663 h 374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3132" h="3741797">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5">
            <a:extLst>
              <a:ext uri="{FF2B5EF4-FFF2-40B4-BE49-F238E27FC236}">
                <a16:creationId xmlns:a16="http://schemas.microsoft.com/office/drawing/2014/main" id="{5F9AB594-5190-4D97-AD36-757B138BD43B}"/>
              </a:ext>
            </a:extLst>
          </p:cNvPr>
          <p:cNvSpPr>
            <a:spLocks/>
          </p:cNvSpPr>
          <p:nvPr userDrawn="1"/>
        </p:nvSpPr>
        <p:spPr bwMode="auto">
          <a:xfrm>
            <a:off x="8655051" y="3671382"/>
            <a:ext cx="2101850" cy="2248406"/>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45AC0B37-2D5C-4C70-9011-A2363E16786E}"/>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DE3EE176-6E20-47D1-8B74-EEB6C90FB916}"/>
              </a:ext>
            </a:extLst>
          </p:cNvPr>
          <p:cNvSpPr>
            <a:spLocks/>
          </p:cNvSpPr>
          <p:nvPr/>
        </p:nvSpPr>
        <p:spPr bwMode="auto">
          <a:xfrm>
            <a:off x="8032751" y="342900"/>
            <a:ext cx="1984140" cy="2122488"/>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3B799CE8-E248-42AC-9971-04BAF2BBA2CA}"/>
              </a:ext>
            </a:extLst>
          </p:cNvPr>
          <p:cNvSpPr/>
          <p:nvPr/>
        </p:nvSpPr>
        <p:spPr>
          <a:xfrm>
            <a:off x="6099175" y="3222626"/>
            <a:ext cx="4248542" cy="3635375"/>
          </a:xfrm>
          <a:custGeom>
            <a:avLst/>
            <a:gdLst>
              <a:gd name="connsiteX0" fmla="*/ 0 w 4248542"/>
              <a:gd name="connsiteY0" fmla="*/ 0 h 3635375"/>
              <a:gd name="connsiteX1" fmla="*/ 3688930 w 4248542"/>
              <a:gd name="connsiteY1" fmla="*/ 2134683 h 3635375"/>
              <a:gd name="connsiteX2" fmla="*/ 4210019 w 4248542"/>
              <a:gd name="connsiteY2" fmla="*/ 2805947 h 3635375"/>
              <a:gd name="connsiteX3" fmla="*/ 4248147 w 4248542"/>
              <a:gd name="connsiteY3" fmla="*/ 3069999 h 3635375"/>
              <a:gd name="connsiteX4" fmla="*/ 4197309 w 4248542"/>
              <a:gd name="connsiteY4" fmla="*/ 3432672 h 3635375"/>
              <a:gd name="connsiteX5" fmla="*/ 4120109 w 4248542"/>
              <a:gd name="connsiteY5" fmla="*/ 3622062 h 3635375"/>
              <a:gd name="connsiteX6" fmla="*/ 4112399 w 4248542"/>
              <a:gd name="connsiteY6" fmla="*/ 3635375 h 3635375"/>
              <a:gd name="connsiteX7" fmla="*/ 0 w 4248542"/>
              <a:gd name="connsiteY7" fmla="*/ 3635375 h 3635375"/>
              <a:gd name="connsiteX8" fmla="*/ 0 w 4248542"/>
              <a:gd name="connsiteY8" fmla="*/ 3623553 h 3635375"/>
              <a:gd name="connsiteX9" fmla="*/ 896019 w 4248542"/>
              <a:gd name="connsiteY9" fmla="*/ 3104994 h 3635375"/>
              <a:gd name="connsiteX10" fmla="*/ 0 w 4248542"/>
              <a:gd name="connsiteY10" fmla="*/ 2586434 h 3635375"/>
              <a:gd name="connsiteX11" fmla="*/ 0 w 4248542"/>
              <a:gd name="connsiteY11" fmla="*/ 0 h 36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542" h="3635375">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7A122DDB-221F-461B-A33B-04147FEE5517}"/>
              </a:ext>
            </a:extLst>
          </p:cNvPr>
          <p:cNvSpPr/>
          <p:nvPr/>
        </p:nvSpPr>
        <p:spPr>
          <a:xfrm>
            <a:off x="9578868" y="845800"/>
            <a:ext cx="2613132" cy="3741797"/>
          </a:xfrm>
          <a:custGeom>
            <a:avLst/>
            <a:gdLst>
              <a:gd name="connsiteX0" fmla="*/ 2613132 w 2613132"/>
              <a:gd name="connsiteY0" fmla="*/ 0 h 3741797"/>
              <a:gd name="connsiteX1" fmla="*/ 2613132 w 2613132"/>
              <a:gd name="connsiteY1" fmla="*/ 1482383 h 3741797"/>
              <a:gd name="connsiteX2" fmla="*/ 2480582 w 2613132"/>
              <a:gd name="connsiteY2" fmla="*/ 1558999 h 3741797"/>
              <a:gd name="connsiteX3" fmla="*/ 1938975 w 2613132"/>
              <a:gd name="connsiteY3" fmla="*/ 1872053 h 3741797"/>
              <a:gd name="connsiteX4" fmla="*/ 2507127 w 2613132"/>
              <a:gd name="connsiteY4" fmla="*/ 2199667 h 3741797"/>
              <a:gd name="connsiteX5" fmla="*/ 2613132 w 2613132"/>
              <a:gd name="connsiteY5" fmla="*/ 2260793 h 3741797"/>
              <a:gd name="connsiteX6" fmla="*/ 2613132 w 2613132"/>
              <a:gd name="connsiteY6" fmla="*/ 3741797 h 3741797"/>
              <a:gd name="connsiteX7" fmla="*/ 2518746 w 2613132"/>
              <a:gd name="connsiteY7" fmla="*/ 3699509 h 3741797"/>
              <a:gd name="connsiteX8" fmla="*/ 324746 w 2613132"/>
              <a:gd name="connsiteY8" fmla="*/ 2431617 h 3741797"/>
              <a:gd name="connsiteX9" fmla="*/ 28945 w 2613132"/>
              <a:gd name="connsiteY9" fmla="*/ 2061392 h 3741797"/>
              <a:gd name="connsiteX10" fmla="*/ 210 w 2613132"/>
              <a:gd name="connsiteY10" fmla="*/ 1851767 h 3741797"/>
              <a:gd name="connsiteX11" fmla="*/ 23874 w 2613132"/>
              <a:gd name="connsiteY11" fmla="*/ 1699620 h 3741797"/>
              <a:gd name="connsiteX12" fmla="*/ 324746 w 2613132"/>
              <a:gd name="connsiteY12" fmla="*/ 1310799 h 3741797"/>
              <a:gd name="connsiteX13" fmla="*/ 2518746 w 2613132"/>
              <a:gd name="connsiteY13" fmla="*/ 44597 h 3741797"/>
              <a:gd name="connsiteX14" fmla="*/ 2607725 w 2613132"/>
              <a:gd name="connsiteY14" fmla="*/ 1663 h 374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3132" h="3741797">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a:extLst>
              <a:ext uri="{FF2B5EF4-FFF2-40B4-BE49-F238E27FC236}">
                <a16:creationId xmlns:a16="http://schemas.microsoft.com/office/drawing/2014/main" id="{ED041462-FFA7-4A7F-A4CE-B734F6A9EC10}"/>
              </a:ext>
            </a:extLst>
          </p:cNvPr>
          <p:cNvSpPr>
            <a:spLocks noGrp="1"/>
          </p:cNvSpPr>
          <p:nvPr>
            <p:ph type="body" sz="quarter" idx="11"/>
          </p:nvPr>
        </p:nvSpPr>
        <p:spPr>
          <a:xfrm>
            <a:off x="6426200" y="1206500"/>
            <a:ext cx="5397500" cy="5219700"/>
          </a:xfrm>
          <a:prstGeom prst="rect">
            <a:avLst/>
          </a:prstGeom>
        </p:spPr>
        <p:txBody>
          <a:bodyPr/>
          <a:lstStyle>
            <a:lvl1pPr marL="0" indent="0">
              <a:buFontTx/>
              <a:buNone/>
              <a:defRPr>
                <a:solidFill>
                  <a:schemeClr val="bg1"/>
                </a:solidFill>
              </a:defRPr>
            </a:lvl1pPr>
            <a:lvl2pPr marL="342900" indent="0">
              <a:buFontTx/>
              <a:buNone/>
              <a:defRPr>
                <a:solidFill>
                  <a:schemeClr val="bg1"/>
                </a:solidFill>
              </a:defRPr>
            </a:lvl2pPr>
            <a:lvl3pPr marL="571500" indent="0">
              <a:buFontTx/>
              <a:buNone/>
              <a:defRPr>
                <a:solidFill>
                  <a:schemeClr val="bg1"/>
                </a:solidFill>
              </a:defRPr>
            </a:lvl3pPr>
            <a:lvl4pPr marL="800100" indent="0">
              <a:buFontTx/>
              <a:buNone/>
              <a:defRPr>
                <a:solidFill>
                  <a:schemeClr val="bg1"/>
                </a:solidFill>
              </a:defRPr>
            </a:lvl4pPr>
            <a:lvl5pPr marL="1028700" indent="0">
              <a:buFontTx/>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reeform 5">
            <a:extLst>
              <a:ext uri="{FF2B5EF4-FFF2-40B4-BE49-F238E27FC236}">
                <a16:creationId xmlns:a16="http://schemas.microsoft.com/office/drawing/2014/main" id="{6FC6714F-3EA8-4956-B894-6FCCB6201689}"/>
              </a:ext>
            </a:extLst>
          </p:cNvPr>
          <p:cNvSpPr>
            <a:spLocks/>
          </p:cNvSpPr>
          <p:nvPr/>
        </p:nvSpPr>
        <p:spPr bwMode="auto">
          <a:xfrm>
            <a:off x="8655051" y="3671382"/>
            <a:ext cx="2101850" cy="2248406"/>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 Placeholder 3">
            <a:extLst>
              <a:ext uri="{FF2B5EF4-FFF2-40B4-BE49-F238E27FC236}">
                <a16:creationId xmlns:a16="http://schemas.microsoft.com/office/drawing/2014/main" id="{024465B1-77CF-4ACE-BDFF-4480C400EA88}"/>
              </a:ext>
            </a:extLst>
          </p:cNvPr>
          <p:cNvSpPr>
            <a:spLocks noGrp="1"/>
          </p:cNvSpPr>
          <p:nvPr>
            <p:ph type="body" sz="quarter" idx="10" hasCustomPrompt="1"/>
          </p:nvPr>
        </p:nvSpPr>
        <p:spPr>
          <a:xfrm>
            <a:off x="403860" y="512763"/>
            <a:ext cx="5303520" cy="914400"/>
          </a:xfrm>
          <a:prstGeom prst="rect">
            <a:avLst/>
          </a:prstGeom>
        </p:spPr>
        <p:txBody>
          <a:bodyPr anchor="b" anchorCtr="0"/>
          <a:lstStyle>
            <a:lvl1pPr marL="0" indent="0" algn="l">
              <a:buNone/>
              <a:defRPr sz="3600" b="1" i="0" cap="all" spc="-150" baseline="0">
                <a:solidFill>
                  <a:schemeClr val="tx1"/>
                </a:solidFill>
                <a:latin typeface="Arial" panose="020B0604020202020204" pitchFamily="34" charset="0"/>
                <a:cs typeface="Arial" panose="020B0604020202020204" pitchFamily="34" charset="0"/>
              </a:defRPr>
            </a:lvl1pPr>
          </a:lstStyle>
          <a:p>
            <a:pPr lvl="0"/>
            <a:r>
              <a:rPr lang="en-US" dirty="0"/>
              <a:t>SLIDE TITLE</a:t>
            </a:r>
          </a:p>
        </p:txBody>
      </p:sp>
      <p:sp>
        <p:nvSpPr>
          <p:cNvPr id="46" name="Text Placeholder 5951">
            <a:extLst>
              <a:ext uri="{FF2B5EF4-FFF2-40B4-BE49-F238E27FC236}">
                <a16:creationId xmlns:a16="http://schemas.microsoft.com/office/drawing/2014/main" id="{32A7A5E5-020E-4D60-B9FD-B1201C8C9FEF}"/>
              </a:ext>
            </a:extLst>
          </p:cNvPr>
          <p:cNvSpPr>
            <a:spLocks noGrp="1"/>
          </p:cNvSpPr>
          <p:nvPr>
            <p:ph type="body" sz="quarter" idx="12" hasCustomPrompt="1"/>
          </p:nvPr>
        </p:nvSpPr>
        <p:spPr>
          <a:xfrm>
            <a:off x="406083" y="1456419"/>
            <a:ext cx="5303520" cy="393382"/>
          </a:xfrm>
          <a:prstGeom prst="rect">
            <a:avLst/>
          </a:prstGeom>
        </p:spPr>
        <p:txBody>
          <a:bodyPr/>
          <a:lstStyle>
            <a:lvl1pPr marL="0" indent="0" algn="l">
              <a:buNone/>
              <a:defRPr sz="2100">
                <a:solidFill>
                  <a:schemeClr val="tx1">
                    <a:lumMod val="75000"/>
                    <a:lumOff val="25000"/>
                  </a:schemeClr>
                </a:solidFill>
              </a:defRPr>
            </a:lvl1pPr>
          </a:lstStyle>
          <a:p>
            <a:pPr lvl="0"/>
            <a:r>
              <a:rPr lang="en-US" dirty="0"/>
              <a:t>Subtitle</a:t>
            </a:r>
          </a:p>
        </p:txBody>
      </p:sp>
      <p:sp>
        <p:nvSpPr>
          <p:cNvPr id="16" name="Slide Number Placeholder 5">
            <a:extLst>
              <a:ext uri="{FF2B5EF4-FFF2-40B4-BE49-F238E27FC236}">
                <a16:creationId xmlns:a16="http://schemas.microsoft.com/office/drawing/2014/main" id="{D4CB1D94-A5DE-4547-9BBD-D2CB584C1544}"/>
              </a:ext>
            </a:extLst>
          </p:cNvPr>
          <p:cNvSpPr>
            <a:spLocks noGrp="1"/>
          </p:cNvSpPr>
          <p:nvPr>
            <p:ph type="sldNum" sz="quarter" idx="4"/>
          </p:nvPr>
        </p:nvSpPr>
        <p:spPr>
          <a:xfrm>
            <a:off x="387603" y="6307533"/>
            <a:ext cx="388175" cy="365125"/>
          </a:xfrm>
          <a:prstGeom prst="rect">
            <a:avLst/>
          </a:prstGeom>
        </p:spPr>
        <p:txBody>
          <a:bodyPr vert="horz" lIns="91440" tIns="45720" rIns="91440" bIns="45720" rtlCol="0" anchor="ctr"/>
          <a:lstStyle>
            <a:lvl1pPr algn="l">
              <a:defRPr sz="900">
                <a:solidFill>
                  <a:srgbClr val="98A4AE"/>
                </a:solidFill>
              </a:defRPr>
            </a:lvl1pPr>
          </a:lstStyle>
          <a:p>
            <a:fld id="{0694F836-7789-5C48-BAE2-DB4A8C54B85A}" type="slidenum">
              <a:rPr lang="en-US" smtClean="0"/>
              <a:pPr/>
              <a:t>‹#›</a:t>
            </a:fld>
            <a:endParaRPr lang="en-US" dirty="0"/>
          </a:p>
        </p:txBody>
      </p:sp>
      <p:sp>
        <p:nvSpPr>
          <p:cNvPr id="18" name="TextBox 17">
            <a:extLst>
              <a:ext uri="{FF2B5EF4-FFF2-40B4-BE49-F238E27FC236}">
                <a16:creationId xmlns:a16="http://schemas.microsoft.com/office/drawing/2014/main" id="{0A7F135D-1592-4584-BC12-D0B49CDB5B95}"/>
              </a:ext>
            </a:extLst>
          </p:cNvPr>
          <p:cNvSpPr txBox="1"/>
          <p:nvPr userDrawn="1"/>
        </p:nvSpPr>
        <p:spPr>
          <a:xfrm>
            <a:off x="996363" y="6420981"/>
            <a:ext cx="8048297" cy="229876"/>
          </a:xfrm>
          <a:prstGeom prst="rect">
            <a:avLst/>
          </a:prstGeom>
          <a:noFill/>
        </p:spPr>
        <p:txBody>
          <a:bodyPr wrap="none" lIns="0" tIns="0" rIns="0" bIns="0" rtlCol="0">
            <a:noAutofit/>
          </a:bodyPr>
          <a:lstStyle/>
          <a:p>
            <a:r>
              <a:rPr lang="en-US" sz="900" dirty="0">
                <a:solidFill>
                  <a:srgbClr val="98A4AE"/>
                </a:solidFill>
              </a:rPr>
              <a:t>VARIAN CONFIDENTIAL – FOR INTERNAL USE ONLY</a:t>
            </a:r>
          </a:p>
        </p:txBody>
      </p:sp>
    </p:spTree>
    <p:extLst>
      <p:ext uri="{BB962C8B-B14F-4D97-AF65-F5344CB8AC3E}">
        <p14:creationId xmlns:p14="http://schemas.microsoft.com/office/powerpoint/2010/main" val="325992766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ANK YOU | INSERT PHOTO">
    <p:spTree>
      <p:nvGrpSpPr>
        <p:cNvPr id="1" name=""/>
        <p:cNvGrpSpPr/>
        <p:nvPr/>
      </p:nvGrpSpPr>
      <p:grpSpPr>
        <a:xfrm>
          <a:off x="0" y="0"/>
          <a:ext cx="0" cy="0"/>
          <a:chOff x="0" y="0"/>
          <a:chExt cx="0" cy="0"/>
        </a:xfrm>
      </p:grpSpPr>
      <p:sp>
        <p:nvSpPr>
          <p:cNvPr id="4" name="Picture Placeholder 2"/>
          <p:cNvSpPr>
            <a:spLocks noGrp="1"/>
          </p:cNvSpPr>
          <p:nvPr>
            <p:ph type="pic" sz="quarter" idx="11" hasCustomPrompt="1"/>
          </p:nvPr>
        </p:nvSpPr>
        <p:spPr>
          <a:xfrm>
            <a:off x="0" y="0"/>
            <a:ext cx="12192000" cy="6858000"/>
          </a:xfrm>
          <a:prstGeom prst="rect">
            <a:avLst/>
          </a:prstGeom>
          <a:solidFill>
            <a:srgbClr val="D9E1E2"/>
          </a:solidFill>
        </p:spPr>
        <p:txBody>
          <a:bodyPr/>
          <a:lstStyle>
            <a:lvl1pPr marL="0" marR="0" indent="0" algn="ctr" defTabSz="914400" rtl="0" eaLnBrk="1" fontAlgn="auto" latinLnBrk="0" hangingPunct="1">
              <a:lnSpc>
                <a:spcPct val="100000"/>
              </a:lnSpc>
              <a:spcBef>
                <a:spcPts val="0"/>
              </a:spcBef>
              <a:spcAft>
                <a:spcPts val="800"/>
              </a:spcAft>
              <a:buClr>
                <a:schemeClr val="tx2"/>
              </a:buClr>
              <a:buSzTx/>
              <a:buFontTx/>
              <a:buNone/>
              <a:tabLst/>
              <a:defRPr baseline="0">
                <a:solidFill>
                  <a:schemeClr val="bg2"/>
                </a:solidFill>
              </a:defRPr>
            </a:lvl1pPr>
          </a:lstStyle>
          <a:p>
            <a:r>
              <a:rPr lang="en-US" dirty="0"/>
              <a:t>Click center icon to add full-slide black &amp; white picture.</a:t>
            </a:r>
          </a:p>
          <a:p>
            <a:r>
              <a:rPr lang="en-US" dirty="0"/>
              <a:t>Adjust text positioning as needed.</a:t>
            </a:r>
            <a:br>
              <a:rPr lang="en-US" dirty="0"/>
            </a:br>
            <a:endParaRPr lang="en-US" dirty="0"/>
          </a:p>
        </p:txBody>
      </p:sp>
      <p:sp>
        <p:nvSpPr>
          <p:cNvPr id="3" name="Slide Number Placeholder 5">
            <a:extLst>
              <a:ext uri="{FF2B5EF4-FFF2-40B4-BE49-F238E27FC236}">
                <a16:creationId xmlns:a16="http://schemas.microsoft.com/office/drawing/2014/main" id="{AF756653-B8EF-9E41-9EC5-22CE40365CAF}"/>
              </a:ext>
            </a:extLst>
          </p:cNvPr>
          <p:cNvSpPr>
            <a:spLocks noGrp="1"/>
          </p:cNvSpPr>
          <p:nvPr>
            <p:ph type="sldNum" sz="quarter" idx="4"/>
          </p:nvPr>
        </p:nvSpPr>
        <p:spPr>
          <a:xfrm>
            <a:off x="387603" y="6282380"/>
            <a:ext cx="388175" cy="365125"/>
          </a:xfrm>
          <a:prstGeom prst="rect">
            <a:avLst/>
          </a:prstGeom>
        </p:spPr>
        <p:txBody>
          <a:bodyPr vert="horz" lIns="91440" tIns="45720" rIns="91440" bIns="45720" rtlCol="0" anchor="ctr"/>
          <a:lstStyle>
            <a:lvl1pPr algn="l">
              <a:defRPr sz="900">
                <a:solidFill>
                  <a:srgbClr val="98A4AE"/>
                </a:solidFill>
              </a:defRPr>
            </a:lvl1pPr>
          </a:lstStyle>
          <a:p>
            <a:fld id="{0694F836-7789-5C48-BAE2-DB4A8C54B85A}" type="slidenum">
              <a:rPr lang="en-US" smtClean="0"/>
              <a:pPr/>
              <a:t>‹#›</a:t>
            </a:fld>
            <a:endParaRPr lang="en-US" dirty="0"/>
          </a:p>
        </p:txBody>
      </p:sp>
      <p:sp>
        <p:nvSpPr>
          <p:cNvPr id="5" name="TextBox 4">
            <a:extLst>
              <a:ext uri="{FF2B5EF4-FFF2-40B4-BE49-F238E27FC236}">
                <a16:creationId xmlns:a16="http://schemas.microsoft.com/office/drawing/2014/main" id="{1032CCBA-DD13-1641-BB8C-6264EE033D56}"/>
              </a:ext>
            </a:extLst>
          </p:cNvPr>
          <p:cNvSpPr txBox="1"/>
          <p:nvPr userDrawn="1"/>
        </p:nvSpPr>
        <p:spPr>
          <a:xfrm>
            <a:off x="1015493" y="6420981"/>
            <a:ext cx="8048297" cy="229876"/>
          </a:xfrm>
          <a:prstGeom prst="rect">
            <a:avLst/>
          </a:prstGeom>
          <a:noFill/>
        </p:spPr>
        <p:txBody>
          <a:bodyPr wrap="none" lIns="0" tIns="0" rIns="0" bIns="0" rtlCol="0">
            <a:noAutofit/>
          </a:bodyPr>
          <a:lstStyle/>
          <a:p>
            <a:r>
              <a:rPr lang="en-US" sz="900" dirty="0">
                <a:solidFill>
                  <a:srgbClr val="98A4AE"/>
                </a:solidFill>
              </a:rPr>
              <a:t>VARIAN CONFIDENTIAL – FOR INTERNAL USE ONLY</a:t>
            </a:r>
          </a:p>
        </p:txBody>
      </p:sp>
    </p:spTree>
    <p:extLst>
      <p:ext uri="{BB962C8B-B14F-4D97-AF65-F5344CB8AC3E}">
        <p14:creationId xmlns:p14="http://schemas.microsoft.com/office/powerpoint/2010/main" val="713953583"/>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01DD-76B3-085E-F6A3-3DE7A5F20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11C91-E829-56BF-3116-F2D308B67F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CCB71-7E70-149E-4C88-98F7A0CE4D99}"/>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5" name="Footer Placeholder 4">
            <a:extLst>
              <a:ext uri="{FF2B5EF4-FFF2-40B4-BE49-F238E27FC236}">
                <a16:creationId xmlns:a16="http://schemas.microsoft.com/office/drawing/2014/main" id="{E4E4C729-526E-F9C2-4419-98C969E6E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F6E30-6845-352A-92C9-344BD92FACBD}"/>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124186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FC23-CB2E-58BA-A3E6-47F07A498B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247E66-F158-535C-53B6-2EC9BC4B28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2E4D0C-32AD-48EB-4650-6A035B6F0AD7}"/>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5" name="Footer Placeholder 4">
            <a:extLst>
              <a:ext uri="{FF2B5EF4-FFF2-40B4-BE49-F238E27FC236}">
                <a16:creationId xmlns:a16="http://schemas.microsoft.com/office/drawing/2014/main" id="{56D2A6D6-325A-07F8-2621-7D77BECFB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62421-6189-D93E-BA4F-9F563AF39D13}"/>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352546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D256-72AD-1A41-059B-C4FE55650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B2D028-4FDE-CD7F-F75B-16334654B3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CE6A04-99FB-E0F2-927C-B95A7D379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8EFDD9-8B7F-A531-CC3E-58BB42CF1DD9}"/>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6" name="Footer Placeholder 5">
            <a:extLst>
              <a:ext uri="{FF2B5EF4-FFF2-40B4-BE49-F238E27FC236}">
                <a16:creationId xmlns:a16="http://schemas.microsoft.com/office/drawing/2014/main" id="{D4AB0476-AC44-5A31-1CEE-1F18ED16E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72699-51F7-C016-BC1C-67C01D1813D0}"/>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400353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E133-8A61-AC61-9500-A6F7AB6E26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2FBA93-67D6-64C8-94C5-523C534F0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A41A8F-275C-7BD8-2C3E-F18174272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2755BC-4397-029D-3445-7EBE338F81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36EB6-2C23-9DA4-F354-72206A366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BAB6D-3EBD-4E3F-A8A4-C071F9BA3912}"/>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8" name="Footer Placeholder 7">
            <a:extLst>
              <a:ext uri="{FF2B5EF4-FFF2-40B4-BE49-F238E27FC236}">
                <a16:creationId xmlns:a16="http://schemas.microsoft.com/office/drawing/2014/main" id="{30B28343-9BBC-16DE-09CF-41C65DAD2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1C4EDA-E569-415A-0713-6AC3BC3E5300}"/>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2443066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5C74-0AAA-AF65-632F-AE32DE2D3D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B75299-A21D-3B49-275C-32CAE672CD63}"/>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4" name="Footer Placeholder 3">
            <a:extLst>
              <a:ext uri="{FF2B5EF4-FFF2-40B4-BE49-F238E27FC236}">
                <a16:creationId xmlns:a16="http://schemas.microsoft.com/office/drawing/2014/main" id="{D6A860A7-7C32-B286-23F2-4FEE60227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9E55CE-4739-CB91-398D-6C3692308471}"/>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2449510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156BBD-E5EA-3D68-4B81-038725A72E59}"/>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3" name="Footer Placeholder 2">
            <a:extLst>
              <a:ext uri="{FF2B5EF4-FFF2-40B4-BE49-F238E27FC236}">
                <a16:creationId xmlns:a16="http://schemas.microsoft.com/office/drawing/2014/main" id="{7366E931-7CD7-2D80-B136-9F19DE824C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AACFB6-043E-E270-849A-1EA183403F89}"/>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1923845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8CD6-6E45-77C1-CBEB-D229941B5B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F23916-7208-8153-1C90-3D2ADC44B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D8C277-BE77-8098-D006-5AA5282AC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79873-E085-F465-4E93-7B9D86FC07EB}"/>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6" name="Footer Placeholder 5">
            <a:extLst>
              <a:ext uri="{FF2B5EF4-FFF2-40B4-BE49-F238E27FC236}">
                <a16:creationId xmlns:a16="http://schemas.microsoft.com/office/drawing/2014/main" id="{91C3D8DE-CF9D-1552-D800-A563701DA8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0BF854-1437-EBE0-F995-01F65C11C635}"/>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1613128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215C-F89A-6667-AA94-3FA556F8BB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7BE2A-EAAE-D0E3-8FDA-2A32EF18E3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6CA206-925F-0D19-9165-7B924555F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2AEB4-BC4F-A15F-9FEC-6EA77162C7D4}"/>
              </a:ext>
            </a:extLst>
          </p:cNvPr>
          <p:cNvSpPr>
            <a:spLocks noGrp="1"/>
          </p:cNvSpPr>
          <p:nvPr>
            <p:ph type="dt" sz="half" idx="10"/>
          </p:nvPr>
        </p:nvSpPr>
        <p:spPr/>
        <p:txBody>
          <a:bodyPr/>
          <a:lstStyle/>
          <a:p>
            <a:fld id="{DE0EE683-9CBA-4574-8ADE-C3E75183A3A2}" type="datetimeFigureOut">
              <a:rPr lang="en-US" smtClean="0"/>
              <a:t>2/6/2024</a:t>
            </a:fld>
            <a:endParaRPr lang="en-US"/>
          </a:p>
        </p:txBody>
      </p:sp>
      <p:sp>
        <p:nvSpPr>
          <p:cNvPr id="6" name="Footer Placeholder 5">
            <a:extLst>
              <a:ext uri="{FF2B5EF4-FFF2-40B4-BE49-F238E27FC236}">
                <a16:creationId xmlns:a16="http://schemas.microsoft.com/office/drawing/2014/main" id="{6AD13A02-5EB6-AB98-BCBE-A9A88BE05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56514B-F53A-B573-999D-E75A401302C0}"/>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412868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A7C3B7-95DE-5059-416C-0409D5A5AD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34DC8A-32FA-55CD-ABDE-48BAD28A87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9163B-2C2F-CB2A-10DD-68CA4548B7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EE683-9CBA-4574-8ADE-C3E75183A3A2}" type="datetimeFigureOut">
              <a:rPr lang="en-US" smtClean="0"/>
              <a:t>2/6/2024</a:t>
            </a:fld>
            <a:endParaRPr lang="en-US"/>
          </a:p>
        </p:txBody>
      </p:sp>
      <p:sp>
        <p:nvSpPr>
          <p:cNvPr id="5" name="Footer Placeholder 4">
            <a:extLst>
              <a:ext uri="{FF2B5EF4-FFF2-40B4-BE49-F238E27FC236}">
                <a16:creationId xmlns:a16="http://schemas.microsoft.com/office/drawing/2014/main" id="{58357560-332C-9E00-E6C5-3F9B1088DD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587B83-6F5E-3DC6-17D3-593C77C9CA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B98ED-A3E8-437C-A2F4-C77737A81F03}" type="slidenum">
              <a:rPr lang="en-US" smtClean="0"/>
              <a:t>‹#›</a:t>
            </a:fld>
            <a:endParaRPr lang="en-US"/>
          </a:p>
        </p:txBody>
      </p:sp>
    </p:spTree>
    <p:extLst>
      <p:ext uri="{BB962C8B-B14F-4D97-AF65-F5344CB8AC3E}">
        <p14:creationId xmlns:p14="http://schemas.microsoft.com/office/powerpoint/2010/main" val="3721645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zure.microsoft.com/en-in/servic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zure-glossary-cloud-terminology"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microsoft.com/en-us/azure/storage/common/storage-introduction?toc=/azure/storage/blobs/toc.json"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hyperlink" Target="https://quickstarts.snowflake.com/guide/getting_started_with_snowflake/index.html#0"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6.xml"/><Relationship Id="rId5" Type="http://schemas.openxmlformats.org/officeDocument/2006/relationships/image" Target="../media/image51.jp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 Id="rId5" Type="http://schemas.openxmlformats.org/officeDocument/2006/relationships/image" Target="../media/image55.sv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tiff"/><Relationship Id="rId7" Type="http://schemas.openxmlformats.org/officeDocument/2006/relationships/image" Target="../media/image60.sv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6.png"/><Relationship Id="rId10" Type="http://schemas.openxmlformats.org/officeDocument/2006/relationships/image" Target="../media/image63.png"/><Relationship Id="rId4" Type="http://schemas.openxmlformats.org/officeDocument/2006/relationships/image" Target="../media/image58.tiff"/><Relationship Id="rId9" Type="http://schemas.openxmlformats.org/officeDocument/2006/relationships/image" Target="../media/image62.sv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infrastructuremap.microsoft.com/"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gartner.com/doc/reprints?id=1-26YXE86I&amp;ct=210729&amp;st=sb" TargetMode="Externa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hyperlink" Target="https://azure.microsoft.com/en-in/overview/what-is-cloud-computing/#benefits" TargetMode="Externa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D9A3DA-CD5A-4BE0-F9E3-7EE6B304F6B7}"/>
              </a:ext>
            </a:extLst>
          </p:cNvPr>
          <p:cNvSpPr>
            <a:spLocks noGrp="1"/>
          </p:cNvSpPr>
          <p:nvPr>
            <p:ph type="sldNum" sz="quarter" idx="10"/>
          </p:nvPr>
        </p:nvSpPr>
        <p:spPr/>
        <p:txBody>
          <a:bodyPr/>
          <a:lstStyle/>
          <a:p>
            <a:fld id="{0694F836-7789-5C48-BAE2-DB4A8C54B85A}" type="slidenum">
              <a:rPr lang="en-US" smtClean="0"/>
              <a:pPr/>
              <a:t>1</a:t>
            </a:fld>
            <a:endParaRPr lang="en-US" dirty="0"/>
          </a:p>
        </p:txBody>
      </p:sp>
      <p:sp>
        <p:nvSpPr>
          <p:cNvPr id="5" name="Text Placeholder 6">
            <a:extLst>
              <a:ext uri="{FF2B5EF4-FFF2-40B4-BE49-F238E27FC236}">
                <a16:creationId xmlns:a16="http://schemas.microsoft.com/office/drawing/2014/main" id="{27D0F016-5589-AC5E-D534-9F22DE494FF2}"/>
              </a:ext>
            </a:extLst>
          </p:cNvPr>
          <p:cNvSpPr txBox="1">
            <a:spLocks/>
          </p:cNvSpPr>
          <p:nvPr/>
        </p:nvSpPr>
        <p:spPr>
          <a:xfrm>
            <a:off x="364861" y="5562600"/>
            <a:ext cx="7513046" cy="98436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000" kern="120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Rohan Chauhan</a:t>
            </a:r>
          </a:p>
          <a:p>
            <a:r>
              <a:rPr lang="en-US" dirty="0"/>
              <a:t>Feb-2024</a:t>
            </a:r>
          </a:p>
        </p:txBody>
      </p:sp>
      <p:sp>
        <p:nvSpPr>
          <p:cNvPr id="6" name="Text Placeholder 5">
            <a:extLst>
              <a:ext uri="{FF2B5EF4-FFF2-40B4-BE49-F238E27FC236}">
                <a16:creationId xmlns:a16="http://schemas.microsoft.com/office/drawing/2014/main" id="{AB0F241B-F33A-2FDA-491A-F5789895BFC8}"/>
              </a:ext>
            </a:extLst>
          </p:cNvPr>
          <p:cNvSpPr txBox="1">
            <a:spLocks/>
          </p:cNvSpPr>
          <p:nvPr/>
        </p:nvSpPr>
        <p:spPr>
          <a:xfrm>
            <a:off x="364861" y="3772350"/>
            <a:ext cx="6235964" cy="869688"/>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98A4A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tx1"/>
                </a:solidFill>
                <a:latin typeface="+mj-lt"/>
                <a:ea typeface="+mj-ea"/>
                <a:cs typeface="+mj-cs"/>
              </a:rPr>
              <a:t>Data flow from On Prem SQL Server Database to Snowflake</a:t>
            </a:r>
          </a:p>
        </p:txBody>
      </p:sp>
      <p:sp>
        <p:nvSpPr>
          <p:cNvPr id="7" name="Title 4">
            <a:extLst>
              <a:ext uri="{FF2B5EF4-FFF2-40B4-BE49-F238E27FC236}">
                <a16:creationId xmlns:a16="http://schemas.microsoft.com/office/drawing/2014/main" id="{033B5B11-7CBE-205C-A72F-29449B5C73F8}"/>
              </a:ext>
            </a:extLst>
          </p:cNvPr>
          <p:cNvSpPr txBox="1">
            <a:spLocks/>
          </p:cNvSpPr>
          <p:nvPr/>
        </p:nvSpPr>
        <p:spPr>
          <a:xfrm>
            <a:off x="364861" y="2827868"/>
            <a:ext cx="8162690" cy="8696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000" b="1" kern="1200" baseline="0">
                <a:solidFill>
                  <a:schemeClr val="tx1"/>
                </a:solidFill>
                <a:latin typeface="+mj-lt"/>
                <a:ea typeface="+mj-ea"/>
                <a:cs typeface="+mj-cs"/>
              </a:defRPr>
            </a:lvl1pPr>
          </a:lstStyle>
          <a:p>
            <a:r>
              <a:rPr lang="en-US" sz="3600" dirty="0"/>
              <a:t>Data Analytics for HealthCare</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040298"/>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txBox="1">
            <a:spLocks noGrp="1"/>
          </p:cNvSpPr>
          <p:nvPr>
            <p:ph type="title"/>
          </p:nvPr>
        </p:nvSpPr>
        <p:spPr>
          <a:xfrm>
            <a:off x="446850" y="180225"/>
            <a:ext cx="11337608" cy="562411"/>
          </a:xfrm>
          <a:prstGeom prst="rect">
            <a:avLst/>
          </a:prstGeom>
        </p:spPr>
        <p:txBody>
          <a:bodyPr vert="horz" wrap="square" lIns="0" tIns="11824" rIns="0" bIns="0" rtlCol="0" anchor="t">
            <a:spAutoFit/>
          </a:bodyPr>
          <a:lstStyle/>
          <a:p>
            <a:pPr marL="12446" algn="ctr">
              <a:lnSpc>
                <a:spcPct val="100000"/>
              </a:lnSpc>
              <a:spcBef>
                <a:spcPts val="93"/>
              </a:spcBef>
            </a:pPr>
            <a:r>
              <a:rPr lang="en-US" sz="3577" dirty="0">
                <a:latin typeface="Calibri" panose="020F0502020204030204" pitchFamily="34" charset="0"/>
                <a:ea typeface="+mn-ea"/>
                <a:cs typeface="Calibri" panose="020F0502020204030204" pitchFamily="34" charset="0"/>
                <a:hlinkClick r:id="rId2"/>
              </a:rPr>
              <a:t>Microsoft Azure – 200+ Services…</a:t>
            </a:r>
            <a:endParaRPr sz="3577" dirty="0">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2954D8B1-BAE8-446F-96D1-3D9FDD3E574A}"/>
              </a:ext>
            </a:extLst>
          </p:cNvPr>
          <p:cNvPicPr>
            <a:picLocks noChangeAspect="1"/>
          </p:cNvPicPr>
          <p:nvPr/>
        </p:nvPicPr>
        <p:blipFill>
          <a:blip r:embed="rId3"/>
          <a:stretch>
            <a:fillRect/>
          </a:stretch>
        </p:blipFill>
        <p:spPr>
          <a:xfrm>
            <a:off x="1799974" y="896358"/>
            <a:ext cx="8964923" cy="52475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rg">
            <a:extLst>
              <a:ext uri="{FF2B5EF4-FFF2-40B4-BE49-F238E27FC236}">
                <a16:creationId xmlns:a16="http://schemas.microsoft.com/office/drawing/2014/main" id="{CEF06CEC-1684-460F-A634-7227E2987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844" y="1214102"/>
            <a:ext cx="5702159" cy="49481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CBF91B-52C4-4CAB-B0B2-94EFF163F960}"/>
              </a:ext>
            </a:extLst>
          </p:cNvPr>
          <p:cNvSpPr txBox="1"/>
          <p:nvPr/>
        </p:nvSpPr>
        <p:spPr>
          <a:xfrm>
            <a:off x="217064" y="1672255"/>
            <a:ext cx="5702158" cy="3785652"/>
          </a:xfrm>
          <a:prstGeom prst="rect">
            <a:avLst/>
          </a:prstGeom>
          <a:noFill/>
        </p:spPr>
        <p:txBody>
          <a:bodyPr wrap="square">
            <a:spAutoFit/>
          </a:bodyPr>
          <a:lstStyle/>
          <a:p>
            <a:pPr marL="285750" indent="-285750" algn="l">
              <a:buFont typeface="Arial" panose="020B0604020202020204" pitchFamily="34" charset="0"/>
              <a:buChar char="•"/>
            </a:pPr>
            <a:r>
              <a:rPr lang="en-US" sz="1600" b="1" dirty="0">
                <a:latin typeface="Calibri" panose="020F0502020204030204" pitchFamily="34" charset="0"/>
                <a:cs typeface="Calibri" panose="020F0502020204030204" pitchFamily="34" charset="0"/>
              </a:rPr>
              <a:t>Management Groups</a:t>
            </a:r>
            <a:r>
              <a:rPr lang="en-US" sz="1600" dirty="0">
                <a:latin typeface="Calibri" panose="020F0502020204030204" pitchFamily="34" charset="0"/>
                <a:cs typeface="Calibri" panose="020F0502020204030204" pitchFamily="34" charset="0"/>
              </a:rPr>
              <a:t> provides a way to manage access, policies, and compliance across multiple subscriptions. </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1" dirty="0">
                <a:latin typeface="Calibri" panose="020F0502020204030204" pitchFamily="34" charset="0"/>
                <a:cs typeface="Calibri" panose="020F0502020204030204" pitchFamily="34" charset="0"/>
              </a:rPr>
              <a:t>Subscriptions</a:t>
            </a:r>
            <a:r>
              <a:rPr lang="en-US" sz="1600" dirty="0">
                <a:latin typeface="Calibri" panose="020F0502020204030204" pitchFamily="34" charset="0"/>
                <a:cs typeface="Calibri" panose="020F0502020204030204" pitchFamily="34" charset="0"/>
              </a:rPr>
              <a:t> are Azure’s way to associate user accounts and resources. Azure Admin can provide subscriptions with policies, limits or quotas on what users can create and use. Costs are managed within Subscriptions.</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1" dirty="0">
                <a:latin typeface="Calibri" panose="020F0502020204030204" pitchFamily="34" charset="0"/>
                <a:cs typeface="Calibri" panose="020F0502020204030204" pitchFamily="34" charset="0"/>
              </a:rPr>
              <a:t>Resource Groups</a:t>
            </a:r>
            <a:r>
              <a:rPr lang="en-US" sz="1600" dirty="0">
                <a:latin typeface="Calibri" panose="020F0502020204030204" pitchFamily="34" charset="0"/>
                <a:cs typeface="Calibri" panose="020F0502020204030204" pitchFamily="34" charset="0"/>
              </a:rPr>
              <a:t> is a logical container for a set of resources that are managed together. Typically, resources within a resource group have the same lifecycle, meaning they are often created or managed as a single unit.</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1" dirty="0">
                <a:latin typeface="Calibri" panose="020F0502020204030204" pitchFamily="34" charset="0"/>
                <a:cs typeface="Calibri" panose="020F0502020204030204" pitchFamily="34" charset="0"/>
              </a:rPr>
              <a:t>Resources</a:t>
            </a:r>
            <a:r>
              <a:rPr lang="en-US" sz="1600" dirty="0">
                <a:latin typeface="Calibri" panose="020F0502020204030204" pitchFamily="34" charset="0"/>
                <a:cs typeface="Calibri" panose="020F0502020204030204" pitchFamily="34" charset="0"/>
              </a:rPr>
              <a:t> are instances of the service, such as storage or a database, or data factory etc.</a:t>
            </a:r>
          </a:p>
        </p:txBody>
      </p:sp>
      <p:sp>
        <p:nvSpPr>
          <p:cNvPr id="8" name="Title 11">
            <a:extLst>
              <a:ext uri="{FF2B5EF4-FFF2-40B4-BE49-F238E27FC236}">
                <a16:creationId xmlns:a16="http://schemas.microsoft.com/office/drawing/2014/main" id="{4FE6B98A-C096-4F53-8E36-0261818A1C54}"/>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hlinkClick r:id="rId3"/>
              </a:rPr>
              <a:t>Subscription, Resource Group, and Resources</a:t>
            </a:r>
            <a:endParaRPr lang="en-US" sz="3577" dirty="0">
              <a:solidFill>
                <a:srgbClr val="3E3E3E"/>
              </a:solidFill>
              <a:latin typeface="Calibri" panose="020F0502020204030204" pitchFamily="34" charset="0"/>
              <a:ea typeface="+mn-ea"/>
              <a:cs typeface="Calibri" panose="020F0502020204030204" pitchFamily="34" charset="0"/>
            </a:endParaRPr>
          </a:p>
        </p:txBody>
      </p:sp>
      <p:cxnSp>
        <p:nvCxnSpPr>
          <p:cNvPr id="9" name="Straight Connector 8">
            <a:extLst>
              <a:ext uri="{FF2B5EF4-FFF2-40B4-BE49-F238E27FC236}">
                <a16:creationId xmlns:a16="http://schemas.microsoft.com/office/drawing/2014/main" id="{F5330E6C-B3FA-460C-A522-0F74A9CD92A7}"/>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0820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005601" cy="781850"/>
          </a:xfrm>
        </p:spPr>
        <p:txBody>
          <a:bodyPr/>
          <a:lstStyle/>
          <a:p>
            <a:r>
              <a:rPr lang="en-US" dirty="0"/>
              <a:t>Microsoft Azure - Storage</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12</a:t>
            </a:fld>
            <a:endParaRPr lang="en-US" dirty="0"/>
          </a:p>
        </p:txBody>
      </p:sp>
    </p:spTree>
    <p:extLst>
      <p:ext uri="{BB962C8B-B14F-4D97-AF65-F5344CB8AC3E}">
        <p14:creationId xmlns:p14="http://schemas.microsoft.com/office/powerpoint/2010/main" val="3797605087"/>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2A8AAF-5B70-4F84-B258-C8492B156C12}"/>
              </a:ext>
            </a:extLst>
          </p:cNvPr>
          <p:cNvSpPr txBox="1"/>
          <p:nvPr/>
        </p:nvSpPr>
        <p:spPr>
          <a:xfrm>
            <a:off x="9350192" y="2772693"/>
            <a:ext cx="2571903" cy="3108543"/>
          </a:xfrm>
          <a:prstGeom prst="rect">
            <a:avLst/>
          </a:prstGeom>
          <a:noFill/>
        </p:spPr>
        <p:txBody>
          <a:bodyPr wrap="square">
            <a:spAutoFit/>
          </a:bodyPr>
          <a:lstStyle/>
          <a:p>
            <a:pPr algn="ctr"/>
            <a:r>
              <a:rPr lang="en-US" sz="1600" b="1" spc="-10" dirty="0">
                <a:latin typeface="Calibri"/>
                <a:cs typeface="Calibri"/>
              </a:rPr>
              <a:t>Accessible </a:t>
            </a:r>
          </a:p>
          <a:p>
            <a:pPr algn="ctr"/>
            <a:r>
              <a:rPr lang="en-US" sz="1200" b="0" i="0" dirty="0">
                <a:solidFill>
                  <a:srgbClr val="171717"/>
                </a:solidFill>
                <a:effectLst/>
                <a:latin typeface="Calibri" panose="020F0502020204030204" pitchFamily="34" charset="0"/>
                <a:cs typeface="Calibri" panose="020F0502020204030204" pitchFamily="34" charset="0"/>
              </a:rPr>
              <a:t>Data in Azure Storage is accessible from anywhere in the world over HTTP or HTTPS. </a:t>
            </a:r>
          </a:p>
          <a:p>
            <a:pPr algn="ctr"/>
            <a:r>
              <a:rPr lang="en-US" sz="1200" b="0" i="0" dirty="0">
                <a:solidFill>
                  <a:srgbClr val="171717"/>
                </a:solidFill>
                <a:effectLst/>
                <a:latin typeface="Calibri" panose="020F0502020204030204" pitchFamily="34" charset="0"/>
                <a:cs typeface="Calibri" panose="020F0502020204030204" pitchFamily="34" charset="0"/>
              </a:rPr>
              <a:t>Microsoft provides client libraries for Azure Storage in a variety of languages, including .NET, Java, Node.js, Python, PHP, Ruby, Go, and others, as well as a mature REST API. </a:t>
            </a:r>
          </a:p>
          <a:p>
            <a:pPr algn="ctr"/>
            <a:endParaRPr lang="en-US" sz="1200" dirty="0">
              <a:solidFill>
                <a:srgbClr val="171717"/>
              </a:solidFill>
              <a:latin typeface="Calibri" panose="020F0502020204030204" pitchFamily="34" charset="0"/>
              <a:cs typeface="Calibri" panose="020F0502020204030204" pitchFamily="34" charset="0"/>
            </a:endParaRPr>
          </a:p>
          <a:p>
            <a:pPr algn="ctr"/>
            <a:r>
              <a:rPr lang="en-US" sz="1200" b="0" i="0" dirty="0">
                <a:solidFill>
                  <a:srgbClr val="171717"/>
                </a:solidFill>
                <a:effectLst/>
                <a:latin typeface="Calibri" panose="020F0502020204030204" pitchFamily="34" charset="0"/>
                <a:cs typeface="Calibri" panose="020F0502020204030204" pitchFamily="34" charset="0"/>
              </a:rPr>
              <a:t>Azure Storage supports scripting in Azure PowerShell or Azure CLI. </a:t>
            </a:r>
          </a:p>
          <a:p>
            <a:pPr algn="ctr"/>
            <a:endParaRPr lang="en-US" sz="1200" dirty="0">
              <a:solidFill>
                <a:srgbClr val="171717"/>
              </a:solidFill>
              <a:latin typeface="Calibri" panose="020F0502020204030204" pitchFamily="34" charset="0"/>
              <a:cs typeface="Calibri" panose="020F0502020204030204" pitchFamily="34" charset="0"/>
            </a:endParaRPr>
          </a:p>
          <a:p>
            <a:pPr algn="ctr"/>
            <a:r>
              <a:rPr lang="en-US" sz="1200" b="0" i="0" dirty="0">
                <a:solidFill>
                  <a:srgbClr val="171717"/>
                </a:solidFill>
                <a:effectLst/>
                <a:latin typeface="Calibri" panose="020F0502020204030204" pitchFamily="34" charset="0"/>
                <a:cs typeface="Calibri" panose="020F0502020204030204" pitchFamily="34" charset="0"/>
              </a:rPr>
              <a:t>Azure portal and Azure Storage Explorer offer easy visual solutions for working with data.</a:t>
            </a:r>
            <a:endParaRPr lang="en-US" sz="1200" dirty="0">
              <a:latin typeface="Calibri" panose="020F0502020204030204" pitchFamily="34" charset="0"/>
              <a:cs typeface="Calibri" panose="020F0502020204030204" pitchFamily="34" charset="0"/>
            </a:endParaRPr>
          </a:p>
        </p:txBody>
      </p:sp>
      <p:sp>
        <p:nvSpPr>
          <p:cNvPr id="7" name="Title 11">
            <a:extLst>
              <a:ext uri="{FF2B5EF4-FFF2-40B4-BE49-F238E27FC236}">
                <a16:creationId xmlns:a16="http://schemas.microsoft.com/office/drawing/2014/main" id="{82D2F693-D370-49F5-BD8E-ADF8B111BECA}"/>
              </a:ext>
            </a:extLst>
          </p:cNvPr>
          <p:cNvSpPr>
            <a:spLocks noGrp="1"/>
          </p:cNvSpPr>
          <p:nvPr>
            <p:ph type="title"/>
          </p:nvPr>
        </p:nvSpPr>
        <p:spPr>
          <a:xfrm>
            <a:off x="368271" y="539343"/>
            <a:ext cx="11553824"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Storage – Solution for </a:t>
            </a:r>
            <a:r>
              <a:rPr lang="en-US" sz="3600" dirty="0">
                <a:solidFill>
                  <a:srgbClr val="171717"/>
                </a:solidFill>
                <a:latin typeface="Calibri" panose="020F0502020204030204" pitchFamily="34" charset="0"/>
                <a:ea typeface="+mn-ea"/>
                <a:cs typeface="Calibri" panose="020F0502020204030204" pitchFamily="34" charset="0"/>
              </a:rPr>
              <a:t>M</a:t>
            </a:r>
            <a:r>
              <a:rPr lang="en-US" sz="3600" b="1" i="0" dirty="0">
                <a:solidFill>
                  <a:srgbClr val="171717"/>
                </a:solidFill>
                <a:effectLst/>
                <a:latin typeface="Calibri" panose="020F0502020204030204" pitchFamily="34" charset="0"/>
                <a:cs typeface="Calibri" panose="020F0502020204030204" pitchFamily="34" charset="0"/>
              </a:rPr>
              <a:t>odern </a:t>
            </a:r>
            <a:r>
              <a:rPr lang="en-US" sz="3600" dirty="0">
                <a:solidFill>
                  <a:srgbClr val="171717"/>
                </a:solidFill>
                <a:latin typeface="Calibri" panose="020F0502020204030204" pitchFamily="34" charset="0"/>
                <a:cs typeface="Calibri" panose="020F0502020204030204" pitchFamily="34" charset="0"/>
              </a:rPr>
              <a:t>D</a:t>
            </a:r>
            <a:r>
              <a:rPr lang="en-US" sz="3600" b="1" i="0" dirty="0">
                <a:solidFill>
                  <a:srgbClr val="171717"/>
                </a:solidFill>
                <a:effectLst/>
                <a:latin typeface="Calibri" panose="020F0502020204030204" pitchFamily="34" charset="0"/>
                <a:cs typeface="Calibri" panose="020F0502020204030204" pitchFamily="34" charset="0"/>
              </a:rPr>
              <a:t>ata storage Scenarios</a:t>
            </a:r>
            <a:endParaRPr lang="en-US" sz="3577" dirty="0">
              <a:solidFill>
                <a:srgbClr val="3E3E3E"/>
              </a:solidFill>
              <a:latin typeface="Calibri" panose="020F0502020204030204" pitchFamily="34" charset="0"/>
              <a:ea typeface="+mn-ea"/>
              <a:cs typeface="Calibri" panose="020F0502020204030204" pitchFamily="34" charset="0"/>
            </a:endParaRPr>
          </a:p>
        </p:txBody>
      </p:sp>
      <p:cxnSp>
        <p:nvCxnSpPr>
          <p:cNvPr id="8" name="Straight Connector 7">
            <a:extLst>
              <a:ext uri="{FF2B5EF4-FFF2-40B4-BE49-F238E27FC236}">
                <a16:creationId xmlns:a16="http://schemas.microsoft.com/office/drawing/2014/main" id="{65E3FC42-47E3-4D5A-B92F-7E99C98C6726}"/>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pic>
        <p:nvPicPr>
          <p:cNvPr id="9" name="object 10">
            <a:extLst>
              <a:ext uri="{FF2B5EF4-FFF2-40B4-BE49-F238E27FC236}">
                <a16:creationId xmlns:a16="http://schemas.microsoft.com/office/drawing/2014/main" id="{4D29E8E5-791A-407F-B2B8-C284FD38A5D5}"/>
              </a:ext>
            </a:extLst>
          </p:cNvPr>
          <p:cNvPicPr/>
          <p:nvPr/>
        </p:nvPicPr>
        <p:blipFill>
          <a:blip r:embed="rId2" cstate="print"/>
          <a:stretch>
            <a:fillRect/>
          </a:stretch>
        </p:blipFill>
        <p:spPr>
          <a:xfrm>
            <a:off x="771194" y="1522927"/>
            <a:ext cx="1569719" cy="1051559"/>
          </a:xfrm>
          <a:prstGeom prst="rect">
            <a:avLst/>
          </a:prstGeom>
        </p:spPr>
      </p:pic>
      <p:sp>
        <p:nvSpPr>
          <p:cNvPr id="10" name="object 11">
            <a:extLst>
              <a:ext uri="{FF2B5EF4-FFF2-40B4-BE49-F238E27FC236}">
                <a16:creationId xmlns:a16="http://schemas.microsoft.com/office/drawing/2014/main" id="{CD352357-94E7-4B9B-A3C4-3F4AED1BF085}"/>
              </a:ext>
            </a:extLst>
          </p:cNvPr>
          <p:cNvSpPr txBox="1"/>
          <p:nvPr/>
        </p:nvSpPr>
        <p:spPr>
          <a:xfrm>
            <a:off x="422495" y="2772693"/>
            <a:ext cx="2517792" cy="3274614"/>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spcBef>
                <a:spcPts val="95"/>
              </a:spcBef>
            </a:pPr>
            <a:r>
              <a:rPr sz="1600" b="1" spc="-5" dirty="0">
                <a:latin typeface="Calibri"/>
                <a:cs typeface="Calibri"/>
              </a:rPr>
              <a:t>High</a:t>
            </a:r>
            <a:r>
              <a:rPr sz="1600" b="1" spc="-15" dirty="0">
                <a:latin typeface="Calibri"/>
                <a:cs typeface="Calibri"/>
              </a:rPr>
              <a:t> </a:t>
            </a:r>
            <a:r>
              <a:rPr lang="en-US" sz="1600" b="1" spc="-10" dirty="0">
                <a:latin typeface="Calibri"/>
                <a:cs typeface="Calibri"/>
              </a:rPr>
              <a:t>A</a:t>
            </a:r>
            <a:r>
              <a:rPr sz="1600" b="1" spc="-10" dirty="0">
                <a:latin typeface="Calibri"/>
                <a:cs typeface="Calibri"/>
              </a:rPr>
              <a:t>vailability</a:t>
            </a:r>
            <a:r>
              <a:rPr sz="1600" b="1" spc="-45" dirty="0">
                <a:latin typeface="Calibri"/>
                <a:cs typeface="Calibri"/>
              </a:rPr>
              <a:t> </a:t>
            </a:r>
            <a:r>
              <a:rPr sz="1600" b="1" spc="-5" dirty="0">
                <a:latin typeface="Calibri"/>
                <a:cs typeface="Calibri"/>
              </a:rPr>
              <a:t>and</a:t>
            </a:r>
            <a:r>
              <a:rPr sz="1600" b="1" spc="10" dirty="0">
                <a:latin typeface="Calibri"/>
                <a:cs typeface="Calibri"/>
              </a:rPr>
              <a:t> </a:t>
            </a:r>
            <a:r>
              <a:rPr lang="en-US" sz="1600" b="1" spc="-10" dirty="0">
                <a:latin typeface="Calibri"/>
                <a:cs typeface="Calibri"/>
              </a:rPr>
              <a:t>D</a:t>
            </a:r>
            <a:r>
              <a:rPr sz="1600" b="1" spc="-10" dirty="0">
                <a:latin typeface="Calibri"/>
                <a:cs typeface="Calibri"/>
              </a:rPr>
              <a:t>urability</a:t>
            </a:r>
            <a:endParaRPr sz="1600" b="1" dirty="0">
              <a:latin typeface="Calibri"/>
              <a:cs typeface="Calibri"/>
            </a:endParaRPr>
          </a:p>
          <a:p>
            <a:pPr marL="114300" marR="143510" algn="ctr">
              <a:lnSpc>
                <a:spcPct val="100000"/>
              </a:lnSpc>
              <a:spcBef>
                <a:spcPts val="25"/>
              </a:spcBef>
            </a:pPr>
            <a:endParaRPr lang="en-US" sz="1200" spc="-10" dirty="0">
              <a:latin typeface="Calibri"/>
              <a:cs typeface="Calibri"/>
            </a:endParaRPr>
          </a:p>
          <a:p>
            <a:pPr marL="114300" marR="143510" algn="ctr">
              <a:lnSpc>
                <a:spcPct val="100000"/>
              </a:lnSpc>
              <a:spcBef>
                <a:spcPts val="25"/>
              </a:spcBef>
            </a:pPr>
            <a:r>
              <a:rPr sz="1200" spc="-10" dirty="0">
                <a:latin typeface="Calibri"/>
                <a:cs typeface="Calibri"/>
              </a:rPr>
              <a:t>Data </a:t>
            </a:r>
            <a:r>
              <a:rPr sz="1200" spc="-5" dirty="0">
                <a:latin typeface="Calibri"/>
                <a:cs typeface="Calibri"/>
              </a:rPr>
              <a:t>replication </a:t>
            </a:r>
            <a:r>
              <a:rPr sz="1200" spc="-10" dirty="0">
                <a:latin typeface="Calibri"/>
                <a:cs typeface="Calibri"/>
              </a:rPr>
              <a:t>across data centers, </a:t>
            </a:r>
            <a:r>
              <a:rPr sz="1200" spc="-260" dirty="0">
                <a:latin typeface="Calibri"/>
                <a:cs typeface="Calibri"/>
              </a:rPr>
              <a:t> </a:t>
            </a:r>
            <a:r>
              <a:rPr sz="1200" spc="-5" dirty="0">
                <a:latin typeface="Calibri"/>
                <a:cs typeface="Calibri"/>
              </a:rPr>
              <a:t>zones</a:t>
            </a:r>
            <a:r>
              <a:rPr sz="1200" spc="-10"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regions</a:t>
            </a:r>
            <a:endParaRPr lang="en-US" sz="1200" spc="-5" dirty="0">
              <a:latin typeface="Calibri"/>
              <a:cs typeface="Calibri"/>
            </a:endParaRPr>
          </a:p>
          <a:p>
            <a:pPr marL="114300" marR="143510" algn="ctr">
              <a:lnSpc>
                <a:spcPct val="100000"/>
              </a:lnSpc>
              <a:spcBef>
                <a:spcPts val="25"/>
              </a:spcBef>
            </a:pPr>
            <a:endParaRPr lang="en-US" sz="1200" spc="-5" dirty="0">
              <a:latin typeface="Calibri"/>
              <a:cs typeface="Calibri"/>
            </a:endParaRPr>
          </a:p>
          <a:p>
            <a:pPr marL="114300" marR="143510" algn="ctr">
              <a:spcBef>
                <a:spcPts val="25"/>
              </a:spcBef>
            </a:pPr>
            <a:r>
              <a:rPr lang="en-US" sz="1200" b="0" i="0" dirty="0">
                <a:solidFill>
                  <a:srgbClr val="171717"/>
                </a:solidFill>
                <a:effectLst/>
                <a:latin typeface="Calibri" panose="020F0502020204030204" pitchFamily="34" charset="0"/>
                <a:cs typeface="Calibri" panose="020F0502020204030204" pitchFamily="34" charset="0"/>
              </a:rPr>
              <a:t>Redundancy ensures that data is safe in the event of transient hardware failures. There is an option to replicate data across data centers or geographical regions for additional protection from local catastrophe or natural disaster. Data replication ensure that data remains highly available in the event of an unexpected outage.</a:t>
            </a:r>
          </a:p>
          <a:p>
            <a:pPr marL="114300" marR="143510" algn="ctr">
              <a:lnSpc>
                <a:spcPct val="100000"/>
              </a:lnSpc>
              <a:spcBef>
                <a:spcPts val="25"/>
              </a:spcBef>
            </a:pPr>
            <a:endParaRPr sz="1200" dirty="0">
              <a:latin typeface="Calibri"/>
              <a:cs typeface="Calibri"/>
            </a:endParaRPr>
          </a:p>
        </p:txBody>
      </p:sp>
      <p:pic>
        <p:nvPicPr>
          <p:cNvPr id="11" name="object 12">
            <a:extLst>
              <a:ext uri="{FF2B5EF4-FFF2-40B4-BE49-F238E27FC236}">
                <a16:creationId xmlns:a16="http://schemas.microsoft.com/office/drawing/2014/main" id="{74AD2405-25D5-4B20-B25A-317E25B3EBA3}"/>
              </a:ext>
            </a:extLst>
          </p:cNvPr>
          <p:cNvPicPr/>
          <p:nvPr/>
        </p:nvPicPr>
        <p:blipFill>
          <a:blip r:embed="rId3" cstate="print"/>
          <a:stretch>
            <a:fillRect/>
          </a:stretch>
        </p:blipFill>
        <p:spPr>
          <a:xfrm>
            <a:off x="3480232" y="1469588"/>
            <a:ext cx="1621536" cy="1069847"/>
          </a:xfrm>
          <a:prstGeom prst="rect">
            <a:avLst/>
          </a:prstGeom>
        </p:spPr>
      </p:pic>
      <p:sp>
        <p:nvSpPr>
          <p:cNvPr id="12" name="object 13">
            <a:extLst>
              <a:ext uri="{FF2B5EF4-FFF2-40B4-BE49-F238E27FC236}">
                <a16:creationId xmlns:a16="http://schemas.microsoft.com/office/drawing/2014/main" id="{2E7EDDF3-8434-4E21-801D-C6BD69AB7DF8}"/>
              </a:ext>
            </a:extLst>
          </p:cNvPr>
          <p:cNvSpPr txBox="1"/>
          <p:nvPr/>
        </p:nvSpPr>
        <p:spPr>
          <a:xfrm>
            <a:off x="3106816" y="2806172"/>
            <a:ext cx="2280863" cy="2179443"/>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lnSpc>
                <a:spcPct val="100000"/>
              </a:lnSpc>
              <a:spcBef>
                <a:spcPts val="95"/>
              </a:spcBef>
            </a:pPr>
            <a:r>
              <a:rPr sz="1600" b="1" spc="-10" dirty="0">
                <a:latin typeface="Calibri"/>
                <a:cs typeface="Calibri"/>
              </a:rPr>
              <a:t>Security</a:t>
            </a:r>
            <a:endParaRPr lang="en-US" sz="1600" b="1" spc="-10" dirty="0">
              <a:latin typeface="Calibri"/>
              <a:cs typeface="Calibri"/>
            </a:endParaRPr>
          </a:p>
          <a:p>
            <a:pPr marL="1270" algn="ctr">
              <a:lnSpc>
                <a:spcPct val="100000"/>
              </a:lnSpc>
              <a:spcBef>
                <a:spcPts val="95"/>
              </a:spcBef>
            </a:pPr>
            <a:endParaRPr sz="1600" b="1" spc="-10" dirty="0">
              <a:latin typeface="Calibri"/>
              <a:cs typeface="Calibri"/>
            </a:endParaRPr>
          </a:p>
          <a:p>
            <a:pPr marL="12700" marR="5080" algn="ctr">
              <a:lnSpc>
                <a:spcPct val="100000"/>
              </a:lnSpc>
              <a:spcBef>
                <a:spcPts val="35"/>
              </a:spcBef>
            </a:pPr>
            <a:r>
              <a:rPr sz="1200" dirty="0">
                <a:latin typeface="Calibri"/>
                <a:cs typeface="Calibri"/>
              </a:rPr>
              <a:t>Encryption</a:t>
            </a:r>
            <a:r>
              <a:rPr sz="1200" spc="-50" dirty="0">
                <a:latin typeface="Calibri"/>
                <a:cs typeface="Calibri"/>
              </a:rPr>
              <a:t> </a:t>
            </a:r>
            <a:r>
              <a:rPr sz="1200" dirty="0">
                <a:latin typeface="Calibri"/>
                <a:cs typeface="Calibri"/>
              </a:rPr>
              <a:t>and</a:t>
            </a:r>
            <a:r>
              <a:rPr sz="1200" spc="-30" dirty="0">
                <a:latin typeface="Calibri"/>
                <a:cs typeface="Calibri"/>
              </a:rPr>
              <a:t> </a:t>
            </a:r>
            <a:r>
              <a:rPr sz="1200" dirty="0">
                <a:latin typeface="Calibri"/>
                <a:cs typeface="Calibri"/>
              </a:rPr>
              <a:t>fine</a:t>
            </a:r>
            <a:r>
              <a:rPr lang="en-US" sz="1200" spc="-15" dirty="0">
                <a:latin typeface="Calibri"/>
                <a:cs typeface="Calibri"/>
              </a:rPr>
              <a:t>-</a:t>
            </a:r>
            <a:r>
              <a:rPr sz="1200" spc="-5" dirty="0">
                <a:latin typeface="Calibri"/>
                <a:cs typeface="Calibri"/>
              </a:rPr>
              <a:t>grained</a:t>
            </a:r>
            <a:r>
              <a:rPr sz="1200" spc="-40" dirty="0">
                <a:latin typeface="Calibri"/>
                <a:cs typeface="Calibri"/>
              </a:rPr>
              <a:t> </a:t>
            </a:r>
            <a:r>
              <a:rPr sz="1200" spc="-5" dirty="0">
                <a:latin typeface="Calibri"/>
                <a:cs typeface="Calibri"/>
              </a:rPr>
              <a:t>access </a:t>
            </a:r>
            <a:r>
              <a:rPr sz="1200" spc="-254" dirty="0">
                <a:latin typeface="Calibri"/>
                <a:cs typeface="Calibri"/>
              </a:rPr>
              <a:t> </a:t>
            </a:r>
            <a:r>
              <a:rPr sz="1200" spc="-10" dirty="0">
                <a:latin typeface="Calibri"/>
                <a:cs typeface="Calibri"/>
              </a:rPr>
              <a:t>control </a:t>
            </a:r>
            <a:r>
              <a:rPr sz="1200" spc="-5" dirty="0">
                <a:latin typeface="Calibri"/>
                <a:cs typeface="Calibri"/>
              </a:rPr>
              <a:t>services</a:t>
            </a:r>
            <a:r>
              <a:rPr sz="1200" spc="10" dirty="0">
                <a:latin typeface="Calibri"/>
                <a:cs typeface="Calibri"/>
              </a:rPr>
              <a:t> </a:t>
            </a:r>
            <a:r>
              <a:rPr sz="1200" spc="-5" dirty="0">
                <a:latin typeface="Calibri"/>
                <a:cs typeface="Calibri"/>
              </a:rPr>
              <a:t>of</a:t>
            </a:r>
            <a:r>
              <a:rPr sz="1200" dirty="0">
                <a:latin typeface="Calibri"/>
                <a:cs typeface="Calibri"/>
              </a:rPr>
              <a:t> </a:t>
            </a:r>
            <a:r>
              <a:rPr sz="1200" spc="-5" dirty="0">
                <a:latin typeface="Calibri"/>
                <a:cs typeface="Calibri"/>
              </a:rPr>
              <a:t>your</a:t>
            </a:r>
            <a:r>
              <a:rPr sz="1200" spc="-25" dirty="0">
                <a:latin typeface="Calibri"/>
                <a:cs typeface="Calibri"/>
              </a:rPr>
              <a:t> </a:t>
            </a:r>
            <a:r>
              <a:rPr sz="1200" spc="-10" dirty="0">
                <a:latin typeface="Calibri"/>
                <a:cs typeface="Calibri"/>
              </a:rPr>
              <a:t>data</a:t>
            </a:r>
            <a:endParaRPr lang="en-US" sz="1200" spc="-10" dirty="0">
              <a:latin typeface="Calibri"/>
              <a:cs typeface="Calibri"/>
            </a:endParaRPr>
          </a:p>
          <a:p>
            <a:pPr marL="12700" marR="5080" algn="ctr">
              <a:lnSpc>
                <a:spcPct val="100000"/>
              </a:lnSpc>
              <a:spcBef>
                <a:spcPts val="35"/>
              </a:spcBef>
            </a:pPr>
            <a:endParaRPr lang="en-US" sz="1200" spc="-10" dirty="0">
              <a:latin typeface="Calibri"/>
              <a:cs typeface="Calibri"/>
            </a:endParaRPr>
          </a:p>
          <a:p>
            <a:pPr marL="12700" marR="5080" algn="ctr">
              <a:spcBef>
                <a:spcPts val="35"/>
              </a:spcBef>
            </a:pPr>
            <a:r>
              <a:rPr lang="en-US" sz="1200" b="0" i="0" dirty="0">
                <a:solidFill>
                  <a:srgbClr val="171717"/>
                </a:solidFill>
                <a:effectLst/>
                <a:latin typeface="Calibri" panose="020F0502020204030204" pitchFamily="34" charset="0"/>
                <a:cs typeface="Calibri" panose="020F0502020204030204" pitchFamily="34" charset="0"/>
              </a:rPr>
              <a:t>All data written to an Azure storage account is encrypted by the service. Azure Storage provides fine-grained control over who has access to your data.</a:t>
            </a:r>
          </a:p>
          <a:p>
            <a:pPr marL="12700" marR="5080" algn="ctr">
              <a:lnSpc>
                <a:spcPct val="100000"/>
              </a:lnSpc>
              <a:spcBef>
                <a:spcPts val="35"/>
              </a:spcBef>
            </a:pPr>
            <a:endParaRPr sz="1200" dirty="0">
              <a:latin typeface="Calibri"/>
              <a:cs typeface="Calibri"/>
            </a:endParaRPr>
          </a:p>
        </p:txBody>
      </p:sp>
      <p:pic>
        <p:nvPicPr>
          <p:cNvPr id="13" name="object 14">
            <a:extLst>
              <a:ext uri="{FF2B5EF4-FFF2-40B4-BE49-F238E27FC236}">
                <a16:creationId xmlns:a16="http://schemas.microsoft.com/office/drawing/2014/main" id="{71395D34-3584-4F37-8F41-8B0A0350DF3E}"/>
              </a:ext>
            </a:extLst>
          </p:cNvPr>
          <p:cNvPicPr/>
          <p:nvPr/>
        </p:nvPicPr>
        <p:blipFill>
          <a:blip r:embed="rId4" cstate="print"/>
          <a:stretch>
            <a:fillRect/>
          </a:stretch>
        </p:blipFill>
        <p:spPr>
          <a:xfrm>
            <a:off x="5984292" y="1522927"/>
            <a:ext cx="1283489" cy="963168"/>
          </a:xfrm>
          <a:prstGeom prst="rect">
            <a:avLst/>
          </a:prstGeom>
        </p:spPr>
      </p:pic>
      <p:sp>
        <p:nvSpPr>
          <p:cNvPr id="14" name="object 15">
            <a:extLst>
              <a:ext uri="{FF2B5EF4-FFF2-40B4-BE49-F238E27FC236}">
                <a16:creationId xmlns:a16="http://schemas.microsoft.com/office/drawing/2014/main" id="{72345828-6670-4C73-A0BC-7A45CCD5BD41}"/>
              </a:ext>
            </a:extLst>
          </p:cNvPr>
          <p:cNvSpPr txBox="1"/>
          <p:nvPr/>
        </p:nvSpPr>
        <p:spPr>
          <a:xfrm>
            <a:off x="5608431" y="2810905"/>
            <a:ext cx="2035210" cy="1994777"/>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spcBef>
                <a:spcPts val="95"/>
              </a:spcBef>
            </a:pPr>
            <a:r>
              <a:rPr sz="1600" b="1" spc="-10" dirty="0">
                <a:latin typeface="Calibri"/>
                <a:cs typeface="Calibri"/>
              </a:rPr>
              <a:t>Scalability</a:t>
            </a:r>
            <a:endParaRPr lang="en-US" sz="1600" b="1" spc="-10" dirty="0">
              <a:latin typeface="Calibri"/>
              <a:cs typeface="Calibri"/>
            </a:endParaRPr>
          </a:p>
          <a:p>
            <a:pPr marL="1270" algn="ctr">
              <a:spcBef>
                <a:spcPts val="95"/>
              </a:spcBef>
            </a:pPr>
            <a:endParaRPr sz="1600" b="1" spc="-10" dirty="0">
              <a:latin typeface="Calibri"/>
              <a:cs typeface="Calibri"/>
            </a:endParaRPr>
          </a:p>
          <a:p>
            <a:pPr marL="12065" marR="5080" algn="ctr">
              <a:lnSpc>
                <a:spcPct val="100000"/>
              </a:lnSpc>
              <a:spcBef>
                <a:spcPts val="35"/>
              </a:spcBef>
            </a:pPr>
            <a:r>
              <a:rPr sz="1200" spc="-5" dirty="0">
                <a:latin typeface="Calibri"/>
                <a:cs typeface="Calibri"/>
              </a:rPr>
              <a:t>High</a:t>
            </a:r>
            <a:r>
              <a:rPr sz="1200" spc="-10" dirty="0">
                <a:latin typeface="Calibri"/>
                <a:cs typeface="Calibri"/>
              </a:rPr>
              <a:t> </a:t>
            </a:r>
            <a:r>
              <a:rPr sz="1200" spc="-5" dirty="0">
                <a:latin typeface="Calibri"/>
                <a:cs typeface="Calibri"/>
              </a:rPr>
              <a:t>performance</a:t>
            </a:r>
            <a:r>
              <a:rPr sz="1200" spc="-35"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scalability </a:t>
            </a:r>
            <a:r>
              <a:rPr sz="1200" spc="-260" dirty="0">
                <a:latin typeface="Calibri"/>
                <a:cs typeface="Calibri"/>
              </a:rPr>
              <a:t> </a:t>
            </a:r>
            <a:r>
              <a:rPr sz="1200" spc="-10" dirty="0">
                <a:latin typeface="Calibri"/>
                <a:cs typeface="Calibri"/>
              </a:rPr>
              <a:t>for</a:t>
            </a:r>
            <a:r>
              <a:rPr sz="1200" spc="-15" dirty="0">
                <a:latin typeface="Calibri"/>
                <a:cs typeface="Calibri"/>
              </a:rPr>
              <a:t> </a:t>
            </a:r>
            <a:r>
              <a:rPr sz="1200" dirty="0">
                <a:latin typeface="Calibri"/>
                <a:cs typeface="Calibri"/>
              </a:rPr>
              <a:t>high</a:t>
            </a:r>
            <a:r>
              <a:rPr sz="1200" spc="-40" dirty="0">
                <a:latin typeface="Calibri"/>
                <a:cs typeface="Calibri"/>
              </a:rPr>
              <a:t> </a:t>
            </a:r>
            <a:r>
              <a:rPr sz="1200" spc="-5" dirty="0">
                <a:latin typeface="Calibri"/>
                <a:cs typeface="Calibri"/>
              </a:rPr>
              <a:t>performant</a:t>
            </a:r>
            <a:r>
              <a:rPr sz="1200" spc="-50" dirty="0">
                <a:latin typeface="Calibri"/>
                <a:cs typeface="Calibri"/>
              </a:rPr>
              <a:t> </a:t>
            </a:r>
            <a:r>
              <a:rPr sz="1200" spc="-5" dirty="0">
                <a:latin typeface="Calibri"/>
                <a:cs typeface="Calibri"/>
              </a:rPr>
              <a:t>applications</a:t>
            </a:r>
            <a:endParaRPr lang="en-US" sz="1200" spc="-5" dirty="0">
              <a:latin typeface="Calibri"/>
              <a:cs typeface="Calibri"/>
            </a:endParaRPr>
          </a:p>
          <a:p>
            <a:pPr marL="12065" marR="5080" algn="ctr">
              <a:lnSpc>
                <a:spcPct val="100000"/>
              </a:lnSpc>
              <a:spcBef>
                <a:spcPts val="35"/>
              </a:spcBef>
            </a:pPr>
            <a:endParaRPr lang="en-US" sz="1200" spc="-5" dirty="0">
              <a:latin typeface="Calibri"/>
              <a:cs typeface="Calibri"/>
            </a:endParaRPr>
          </a:p>
          <a:p>
            <a:pPr marL="12065" marR="5080" algn="ctr">
              <a:spcBef>
                <a:spcPts val="35"/>
              </a:spcBef>
            </a:pPr>
            <a:r>
              <a:rPr lang="en-US" sz="1200" b="0" i="0" dirty="0">
                <a:solidFill>
                  <a:srgbClr val="171717"/>
                </a:solidFill>
                <a:effectLst/>
                <a:latin typeface="Calibri" panose="020F0502020204030204" pitchFamily="34" charset="0"/>
                <a:cs typeface="Calibri" panose="020F0502020204030204" pitchFamily="34" charset="0"/>
              </a:rPr>
              <a:t>Azure Storage is designed to be massively scalable to meet the data storage and performance needs of today's applications.</a:t>
            </a:r>
          </a:p>
          <a:p>
            <a:pPr marL="12065" marR="5080" algn="ctr">
              <a:lnSpc>
                <a:spcPct val="100000"/>
              </a:lnSpc>
              <a:spcBef>
                <a:spcPts val="35"/>
              </a:spcBef>
            </a:pPr>
            <a:endParaRPr sz="1200" dirty="0">
              <a:latin typeface="Calibri"/>
              <a:cs typeface="Calibri"/>
            </a:endParaRPr>
          </a:p>
        </p:txBody>
      </p:sp>
      <p:pic>
        <p:nvPicPr>
          <p:cNvPr id="4098" name="Picture 2" descr="Innovative Products, Services And Customer Service - Cloud Service Icon  Png, Transparent Png - kindpng">
            <a:extLst>
              <a:ext uri="{FF2B5EF4-FFF2-40B4-BE49-F238E27FC236}">
                <a16:creationId xmlns:a16="http://schemas.microsoft.com/office/drawing/2014/main" id="{2201697A-05EA-4A48-AE80-ED5221397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6700" y="1541212"/>
            <a:ext cx="1532114" cy="10515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AF7AC2A-1ACE-4835-8C8A-F7ACF3FEB71D}"/>
              </a:ext>
            </a:extLst>
          </p:cNvPr>
          <p:cNvSpPr txBox="1"/>
          <p:nvPr/>
        </p:nvSpPr>
        <p:spPr>
          <a:xfrm>
            <a:off x="7730829" y="2787855"/>
            <a:ext cx="1619363" cy="1446550"/>
          </a:xfrm>
          <a:prstGeom prst="rect">
            <a:avLst/>
          </a:prstGeom>
          <a:noFill/>
        </p:spPr>
        <p:txBody>
          <a:bodyPr wrap="square">
            <a:spAutoFit/>
          </a:bodyPr>
          <a:lstStyle/>
          <a:p>
            <a:pPr marL="1270" algn="ctr">
              <a:spcBef>
                <a:spcPts val="95"/>
              </a:spcBef>
            </a:pPr>
            <a:r>
              <a:rPr lang="en-US" sz="1600" b="1" spc="-10" dirty="0">
                <a:latin typeface="Calibri"/>
                <a:cs typeface="Calibri"/>
              </a:rPr>
              <a:t>Managed</a:t>
            </a:r>
          </a:p>
          <a:p>
            <a:pPr algn="ctr"/>
            <a:endParaRPr lang="en-US" sz="1200" spc="-5" dirty="0">
              <a:latin typeface="Calibri"/>
              <a:cs typeface="Calibri"/>
            </a:endParaRPr>
          </a:p>
          <a:p>
            <a:pPr algn="ctr"/>
            <a:r>
              <a:rPr lang="en-US" sz="1200" spc="-5" dirty="0">
                <a:latin typeface="Calibri"/>
                <a:cs typeface="Calibri"/>
              </a:rPr>
              <a:t>Microsoft Azure handles all of the hardware maintenance, updates, and critical issues.</a:t>
            </a:r>
          </a:p>
        </p:txBody>
      </p:sp>
      <p:pic>
        <p:nvPicPr>
          <p:cNvPr id="20" name="Picture 19">
            <a:extLst>
              <a:ext uri="{FF2B5EF4-FFF2-40B4-BE49-F238E27FC236}">
                <a16:creationId xmlns:a16="http://schemas.microsoft.com/office/drawing/2014/main" id="{13B46A69-7D37-4492-8B0D-5889EDDB8258}"/>
              </a:ext>
            </a:extLst>
          </p:cNvPr>
          <p:cNvPicPr>
            <a:picLocks noChangeAspect="1"/>
          </p:cNvPicPr>
          <p:nvPr/>
        </p:nvPicPr>
        <p:blipFill>
          <a:blip r:embed="rId6"/>
          <a:stretch>
            <a:fillRect/>
          </a:stretch>
        </p:blipFill>
        <p:spPr>
          <a:xfrm>
            <a:off x="10204182" y="1554396"/>
            <a:ext cx="1066746" cy="1059456"/>
          </a:xfrm>
          <a:prstGeom prst="rect">
            <a:avLst/>
          </a:prstGeom>
        </p:spPr>
      </p:pic>
      <p:sp>
        <p:nvSpPr>
          <p:cNvPr id="23" name="object 10">
            <a:extLst>
              <a:ext uri="{FF2B5EF4-FFF2-40B4-BE49-F238E27FC236}">
                <a16:creationId xmlns:a16="http://schemas.microsoft.com/office/drawing/2014/main" id="{CA923B90-8964-41CE-917F-A6ADFEC0BF6C}"/>
              </a:ext>
            </a:extLst>
          </p:cNvPr>
          <p:cNvSpPr/>
          <p:nvPr/>
        </p:nvSpPr>
        <p:spPr>
          <a:xfrm flipH="1">
            <a:off x="2977832" y="1649585"/>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4" name="object 10">
            <a:extLst>
              <a:ext uri="{FF2B5EF4-FFF2-40B4-BE49-F238E27FC236}">
                <a16:creationId xmlns:a16="http://schemas.microsoft.com/office/drawing/2014/main" id="{3F176CD7-F9E2-4EC2-93DA-810E88D6D001}"/>
              </a:ext>
            </a:extLst>
          </p:cNvPr>
          <p:cNvSpPr/>
          <p:nvPr/>
        </p:nvSpPr>
        <p:spPr>
          <a:xfrm flipH="1">
            <a:off x="5458514" y="1649585"/>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5" name="object 10">
            <a:extLst>
              <a:ext uri="{FF2B5EF4-FFF2-40B4-BE49-F238E27FC236}">
                <a16:creationId xmlns:a16="http://schemas.microsoft.com/office/drawing/2014/main" id="{78A3E9F0-737A-4FEF-BC04-2E39E1C221AD}"/>
              </a:ext>
            </a:extLst>
          </p:cNvPr>
          <p:cNvSpPr/>
          <p:nvPr/>
        </p:nvSpPr>
        <p:spPr>
          <a:xfrm flipH="1">
            <a:off x="7773542" y="1647300"/>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6" name="object 10">
            <a:extLst>
              <a:ext uri="{FF2B5EF4-FFF2-40B4-BE49-F238E27FC236}">
                <a16:creationId xmlns:a16="http://schemas.microsoft.com/office/drawing/2014/main" id="{C11EEAEB-AA28-4335-AB1E-E1FA6E18D4DF}"/>
              </a:ext>
            </a:extLst>
          </p:cNvPr>
          <p:cNvSpPr/>
          <p:nvPr/>
        </p:nvSpPr>
        <p:spPr>
          <a:xfrm flipH="1">
            <a:off x="9364682" y="1554396"/>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Tree>
    <p:extLst>
      <p:ext uri="{BB962C8B-B14F-4D97-AF65-F5344CB8AC3E}">
        <p14:creationId xmlns:p14="http://schemas.microsoft.com/office/powerpoint/2010/main" val="2519476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935ACDF1-7096-4352-9967-86C6A6683D9C}"/>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hlinkClick r:id="rId2"/>
              </a:rPr>
              <a:t>Azure Storage – Data Services</a:t>
            </a:r>
            <a:endParaRPr lang="en-US" sz="3577" dirty="0">
              <a:solidFill>
                <a:srgbClr val="3E3E3E"/>
              </a:solidFill>
              <a:latin typeface="Calibri" panose="020F0502020204030204" pitchFamily="34" charset="0"/>
              <a:ea typeface="+mn-ea"/>
              <a:cs typeface="Calibri" panose="020F0502020204030204" pitchFamily="34" charset="0"/>
            </a:endParaRPr>
          </a:p>
        </p:txBody>
      </p:sp>
      <p:cxnSp>
        <p:nvCxnSpPr>
          <p:cNvPr id="6" name="Straight Connector 5">
            <a:extLst>
              <a:ext uri="{FF2B5EF4-FFF2-40B4-BE49-F238E27FC236}">
                <a16:creationId xmlns:a16="http://schemas.microsoft.com/office/drawing/2014/main" id="{B767C0BB-0A33-42A6-9097-D1EDED40E29F}"/>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8" name="object 10">
            <a:extLst>
              <a:ext uri="{FF2B5EF4-FFF2-40B4-BE49-F238E27FC236}">
                <a16:creationId xmlns:a16="http://schemas.microsoft.com/office/drawing/2014/main" id="{DC27070F-D2CE-42C7-929D-9A102C399B3F}"/>
              </a:ext>
            </a:extLst>
          </p:cNvPr>
          <p:cNvSpPr/>
          <p:nvPr/>
        </p:nvSpPr>
        <p:spPr>
          <a:xfrm flipH="1">
            <a:off x="3369825" y="1641594"/>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nvGrpSpPr>
          <p:cNvPr id="12" name="object 13">
            <a:extLst>
              <a:ext uri="{FF2B5EF4-FFF2-40B4-BE49-F238E27FC236}">
                <a16:creationId xmlns:a16="http://schemas.microsoft.com/office/drawing/2014/main" id="{AE22C74F-C6A7-4E9F-ADF1-F565A97332EC}"/>
              </a:ext>
            </a:extLst>
          </p:cNvPr>
          <p:cNvGrpSpPr/>
          <p:nvPr/>
        </p:nvGrpSpPr>
        <p:grpSpPr>
          <a:xfrm>
            <a:off x="1566885" y="1629403"/>
            <a:ext cx="914400" cy="914400"/>
            <a:chOff x="580644" y="1853183"/>
            <a:chExt cx="914400" cy="914400"/>
          </a:xfrm>
        </p:grpSpPr>
        <p:sp>
          <p:nvSpPr>
            <p:cNvPr id="27" name="object 14">
              <a:extLst>
                <a:ext uri="{FF2B5EF4-FFF2-40B4-BE49-F238E27FC236}">
                  <a16:creationId xmlns:a16="http://schemas.microsoft.com/office/drawing/2014/main" id="{AD971462-6C75-4FF1-8D05-934E614C7A76}"/>
                </a:ext>
              </a:extLst>
            </p:cNvPr>
            <p:cNvSpPr/>
            <p:nvPr/>
          </p:nvSpPr>
          <p:spPr>
            <a:xfrm>
              <a:off x="580644" y="1853183"/>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2DFD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28" name="object 15">
              <a:extLst>
                <a:ext uri="{FF2B5EF4-FFF2-40B4-BE49-F238E27FC236}">
                  <a16:creationId xmlns:a16="http://schemas.microsoft.com/office/drawing/2014/main" id="{66EB6582-3ED6-4728-BC85-0A281D529F83}"/>
                </a:ext>
              </a:extLst>
            </p:cNvPr>
            <p:cNvPicPr/>
            <p:nvPr/>
          </p:nvPicPr>
          <p:blipFill>
            <a:blip r:embed="rId3" cstate="print"/>
            <a:stretch>
              <a:fillRect/>
            </a:stretch>
          </p:blipFill>
          <p:spPr>
            <a:xfrm>
              <a:off x="649224" y="1865375"/>
              <a:ext cx="780288" cy="780288"/>
            </a:xfrm>
            <a:prstGeom prst="rect">
              <a:avLst/>
            </a:prstGeom>
          </p:spPr>
        </p:pic>
      </p:grpSp>
      <p:sp>
        <p:nvSpPr>
          <p:cNvPr id="13" name="object 16">
            <a:extLst>
              <a:ext uri="{FF2B5EF4-FFF2-40B4-BE49-F238E27FC236}">
                <a16:creationId xmlns:a16="http://schemas.microsoft.com/office/drawing/2014/main" id="{90C8BB3B-90B2-4C82-A082-30C876D8BCCC}"/>
              </a:ext>
            </a:extLst>
          </p:cNvPr>
          <p:cNvSpPr txBox="1"/>
          <p:nvPr/>
        </p:nvSpPr>
        <p:spPr>
          <a:xfrm>
            <a:off x="1311817" y="2532437"/>
            <a:ext cx="1351030" cy="246221"/>
          </a:xfrm>
          <a:prstGeom prst="rect">
            <a:avLst/>
          </a:prstGeom>
          <a:ln w="6095">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0">
              <a:lnSpc>
                <a:spcPct val="100000"/>
              </a:lnSpc>
              <a:spcBef>
                <a:spcPts val="480"/>
              </a:spcBef>
            </a:pPr>
            <a:r>
              <a:rPr sz="1600" b="1" spc="-5" dirty="0">
                <a:latin typeface="Calibri"/>
                <a:cs typeface="Calibri"/>
              </a:rPr>
              <a:t>Blob</a:t>
            </a:r>
            <a:r>
              <a:rPr sz="1600" b="1" spc="-25" dirty="0">
                <a:latin typeface="Calibri"/>
                <a:cs typeface="Calibri"/>
              </a:rPr>
              <a:t> </a:t>
            </a:r>
            <a:r>
              <a:rPr sz="1600" b="1" spc="-5" dirty="0">
                <a:latin typeface="Calibri"/>
                <a:cs typeface="Calibri"/>
              </a:rPr>
              <a:t>Storage</a:t>
            </a:r>
            <a:endParaRPr sz="900" b="1" dirty="0">
              <a:latin typeface="Calibri"/>
              <a:cs typeface="Calibri"/>
            </a:endParaRPr>
          </a:p>
        </p:txBody>
      </p:sp>
      <p:sp>
        <p:nvSpPr>
          <p:cNvPr id="14" name="object 17">
            <a:extLst>
              <a:ext uri="{FF2B5EF4-FFF2-40B4-BE49-F238E27FC236}">
                <a16:creationId xmlns:a16="http://schemas.microsoft.com/office/drawing/2014/main" id="{6EF5A7CB-063E-4557-BCAF-C65F742115AE}"/>
              </a:ext>
            </a:extLst>
          </p:cNvPr>
          <p:cNvSpPr/>
          <p:nvPr/>
        </p:nvSpPr>
        <p:spPr>
          <a:xfrm>
            <a:off x="4266951" y="1635499"/>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2DFD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16" name="object 19">
            <a:extLst>
              <a:ext uri="{FF2B5EF4-FFF2-40B4-BE49-F238E27FC236}">
                <a16:creationId xmlns:a16="http://schemas.microsoft.com/office/drawing/2014/main" id="{51DF6ED9-7B32-4C31-8241-F48D44ADEE12}"/>
              </a:ext>
            </a:extLst>
          </p:cNvPr>
          <p:cNvPicPr/>
          <p:nvPr/>
        </p:nvPicPr>
        <p:blipFill>
          <a:blip r:embed="rId4" cstate="print"/>
          <a:stretch>
            <a:fillRect/>
          </a:stretch>
        </p:blipFill>
        <p:spPr>
          <a:xfrm>
            <a:off x="4332484" y="1641596"/>
            <a:ext cx="780288" cy="780288"/>
          </a:xfrm>
          <a:prstGeom prst="rect">
            <a:avLst/>
          </a:prstGeom>
        </p:spPr>
      </p:pic>
      <p:sp>
        <p:nvSpPr>
          <p:cNvPr id="17" name="object 20">
            <a:extLst>
              <a:ext uri="{FF2B5EF4-FFF2-40B4-BE49-F238E27FC236}">
                <a16:creationId xmlns:a16="http://schemas.microsoft.com/office/drawing/2014/main" id="{F622F70D-F0AA-4B3E-BA32-98C609213814}"/>
              </a:ext>
            </a:extLst>
          </p:cNvPr>
          <p:cNvSpPr/>
          <p:nvPr/>
        </p:nvSpPr>
        <p:spPr>
          <a:xfrm>
            <a:off x="6805676" y="1606543"/>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2DFD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19" name="object 22">
            <a:extLst>
              <a:ext uri="{FF2B5EF4-FFF2-40B4-BE49-F238E27FC236}">
                <a16:creationId xmlns:a16="http://schemas.microsoft.com/office/drawing/2014/main" id="{1CC7ADC7-E753-4A51-B3A0-9475C1F28B9B}"/>
              </a:ext>
            </a:extLst>
          </p:cNvPr>
          <p:cNvPicPr/>
          <p:nvPr/>
        </p:nvPicPr>
        <p:blipFill>
          <a:blip r:embed="rId5" cstate="print"/>
          <a:stretch>
            <a:fillRect/>
          </a:stretch>
        </p:blipFill>
        <p:spPr>
          <a:xfrm>
            <a:off x="6854444" y="1649215"/>
            <a:ext cx="810768" cy="702563"/>
          </a:xfrm>
          <a:prstGeom prst="rect">
            <a:avLst/>
          </a:prstGeom>
        </p:spPr>
      </p:pic>
      <p:sp>
        <p:nvSpPr>
          <p:cNvPr id="20" name="object 23">
            <a:extLst>
              <a:ext uri="{FF2B5EF4-FFF2-40B4-BE49-F238E27FC236}">
                <a16:creationId xmlns:a16="http://schemas.microsoft.com/office/drawing/2014/main" id="{C34C871E-855E-4D71-93C4-FB83FF59CA80}"/>
              </a:ext>
            </a:extLst>
          </p:cNvPr>
          <p:cNvSpPr/>
          <p:nvPr/>
        </p:nvSpPr>
        <p:spPr>
          <a:xfrm>
            <a:off x="9140444" y="1606543"/>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2DFD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22" name="object 25">
            <a:extLst>
              <a:ext uri="{FF2B5EF4-FFF2-40B4-BE49-F238E27FC236}">
                <a16:creationId xmlns:a16="http://schemas.microsoft.com/office/drawing/2014/main" id="{73AAE580-1116-4CFE-9BB9-53250D03FFEE}"/>
              </a:ext>
            </a:extLst>
          </p:cNvPr>
          <p:cNvPicPr/>
          <p:nvPr/>
        </p:nvPicPr>
        <p:blipFill>
          <a:blip r:embed="rId6" cstate="print"/>
          <a:stretch>
            <a:fillRect/>
          </a:stretch>
        </p:blipFill>
        <p:spPr>
          <a:xfrm>
            <a:off x="9205975" y="1611115"/>
            <a:ext cx="780287" cy="780287"/>
          </a:xfrm>
          <a:prstGeom prst="rect">
            <a:avLst/>
          </a:prstGeom>
        </p:spPr>
      </p:pic>
      <p:sp>
        <p:nvSpPr>
          <p:cNvPr id="23" name="object 26">
            <a:extLst>
              <a:ext uri="{FF2B5EF4-FFF2-40B4-BE49-F238E27FC236}">
                <a16:creationId xmlns:a16="http://schemas.microsoft.com/office/drawing/2014/main" id="{C79AA904-0E1C-4DEC-850D-6D762AD28B0F}"/>
              </a:ext>
            </a:extLst>
          </p:cNvPr>
          <p:cNvSpPr txBox="1"/>
          <p:nvPr/>
        </p:nvSpPr>
        <p:spPr>
          <a:xfrm>
            <a:off x="878546" y="2806140"/>
            <a:ext cx="2291078" cy="325217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905" algn="ctr">
              <a:lnSpc>
                <a:spcPct val="100000"/>
              </a:lnSpc>
              <a:spcBef>
                <a:spcPts val="100"/>
              </a:spcBef>
            </a:pPr>
            <a:endParaRPr lang="en-US" sz="1600" spc="-5" dirty="0">
              <a:latin typeface="Calibri" panose="020F0502020204030204" pitchFamily="34" charset="0"/>
              <a:cs typeface="Calibri" panose="020F0502020204030204" pitchFamily="34" charset="0"/>
            </a:endParaRPr>
          </a:p>
          <a:p>
            <a:pPr marL="12700" marR="5080" indent="1905" algn="ctr">
              <a:lnSpc>
                <a:spcPct val="100000"/>
              </a:lnSpc>
              <a:spcBef>
                <a:spcPts val="100"/>
              </a:spcBef>
            </a:pPr>
            <a:r>
              <a:rPr sz="1600" spc="-5" dirty="0">
                <a:latin typeface="Calibri" panose="020F0502020204030204" pitchFamily="34" charset="0"/>
                <a:cs typeface="Calibri" panose="020F0502020204030204" pitchFamily="34" charset="0"/>
              </a:rPr>
              <a:t>Ideal for storing large </a:t>
            </a:r>
            <a:r>
              <a:rPr sz="160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unstructured </a:t>
            </a:r>
            <a:r>
              <a:rPr sz="1600" dirty="0">
                <a:latin typeface="Calibri" panose="020F0502020204030204" pitchFamily="34" charset="0"/>
                <a:cs typeface="Calibri" panose="020F0502020204030204" pitchFamily="34" charset="0"/>
              </a:rPr>
              <a:t>files are </a:t>
            </a:r>
            <a:r>
              <a:rPr sz="1600" spc="5"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stored, and can </a:t>
            </a:r>
            <a:r>
              <a:rPr sz="1600" spc="-5" dirty="0">
                <a:latin typeface="Calibri" panose="020F0502020204030204" pitchFamily="34" charset="0"/>
                <a:cs typeface="Calibri" panose="020F0502020204030204" pitchFamily="34" charset="0"/>
              </a:rPr>
              <a:t>be </a:t>
            </a:r>
            <a:r>
              <a:rPr sz="160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accessed</a:t>
            </a:r>
            <a:r>
              <a:rPr sz="1600" spc="-5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using</a:t>
            </a:r>
            <a:r>
              <a:rPr sz="1600" spc="-25"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the</a:t>
            </a:r>
            <a:r>
              <a:rPr sz="1600" spc="-40"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URL </a:t>
            </a:r>
            <a:r>
              <a:rPr sz="1600" spc="-235"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over</a:t>
            </a:r>
            <a:r>
              <a:rPr sz="1600" spc="-15"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HTTP/HTTPs</a:t>
            </a:r>
            <a:endParaRPr lang="en-US" sz="1600" spc="-5" dirty="0">
              <a:latin typeface="Calibri" panose="020F0502020204030204" pitchFamily="34" charset="0"/>
              <a:cs typeface="Calibri" panose="020F0502020204030204" pitchFamily="34" charset="0"/>
            </a:endParaRPr>
          </a:p>
          <a:p>
            <a:pPr marL="12700" marR="5080" indent="1905" algn="ctr">
              <a:lnSpc>
                <a:spcPct val="100000"/>
              </a:lnSpc>
              <a:spcBef>
                <a:spcPts val="100"/>
              </a:spcBef>
            </a:pPr>
            <a:endParaRPr lang="en-US" sz="1600" spc="-5" dirty="0">
              <a:latin typeface="Calibri" panose="020F0502020204030204" pitchFamily="34" charset="0"/>
              <a:cs typeface="Calibri" panose="020F0502020204030204" pitchFamily="34" charset="0"/>
            </a:endParaRPr>
          </a:p>
          <a:p>
            <a:pPr marL="12700" marR="5080" indent="1905" algn="ctr">
              <a:lnSpc>
                <a:spcPct val="100000"/>
              </a:lnSpc>
              <a:spcBef>
                <a:spcPts val="100"/>
              </a:spcBef>
            </a:pPr>
            <a:r>
              <a:rPr lang="en-US" sz="1600" b="0" i="0" dirty="0">
                <a:solidFill>
                  <a:srgbClr val="171717"/>
                </a:solidFill>
                <a:effectLst/>
                <a:latin typeface="Calibri" panose="020F0502020204030204" pitchFamily="34" charset="0"/>
                <a:cs typeface="Calibri" panose="020F0502020204030204" pitchFamily="34" charset="0"/>
              </a:rPr>
              <a:t>A massively scalable object store for text and binary data. Also includes support for big data analytics through Data Lake Storage Gen2.</a:t>
            </a:r>
            <a:endParaRPr sz="1600" dirty="0">
              <a:latin typeface="Calibri" panose="020F0502020204030204" pitchFamily="34" charset="0"/>
              <a:cs typeface="Calibri" panose="020F0502020204030204" pitchFamily="34" charset="0"/>
            </a:endParaRPr>
          </a:p>
        </p:txBody>
      </p:sp>
      <p:sp>
        <p:nvSpPr>
          <p:cNvPr id="24" name="object 27">
            <a:extLst>
              <a:ext uri="{FF2B5EF4-FFF2-40B4-BE49-F238E27FC236}">
                <a16:creationId xmlns:a16="http://schemas.microsoft.com/office/drawing/2014/main" id="{02653F48-2DF5-4506-B95C-14CDDAA7C5E6}"/>
              </a:ext>
            </a:extLst>
          </p:cNvPr>
          <p:cNvSpPr txBox="1"/>
          <p:nvPr/>
        </p:nvSpPr>
        <p:spPr>
          <a:xfrm>
            <a:off x="3633472" y="2779684"/>
            <a:ext cx="2211321" cy="251350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marR="5080" algn="ctr">
              <a:spcBef>
                <a:spcPts val="100"/>
              </a:spcBef>
            </a:pPr>
            <a:endParaRPr lang="en-US" sz="1600" dirty="0">
              <a:latin typeface="Calibri" panose="020F0502020204030204" pitchFamily="34" charset="0"/>
              <a:cs typeface="Calibri" panose="020F0502020204030204" pitchFamily="34" charset="0"/>
            </a:endParaRPr>
          </a:p>
          <a:p>
            <a:pPr marL="12065" marR="5080" algn="ctr">
              <a:spcBef>
                <a:spcPts val="100"/>
              </a:spcBef>
            </a:pPr>
            <a:r>
              <a:rPr sz="1600" dirty="0">
                <a:latin typeface="Calibri" panose="020F0502020204030204" pitchFamily="34" charset="0"/>
                <a:cs typeface="Calibri" panose="020F0502020204030204" pitchFamily="34" charset="0"/>
              </a:rPr>
              <a:t>Ideal for storing highly  accessible files accessed  over SMB, allowing  concurrent access from  multiple VM’s</a:t>
            </a:r>
            <a:endParaRPr lang="en-US" sz="1600" dirty="0">
              <a:latin typeface="Calibri" panose="020F0502020204030204" pitchFamily="34" charset="0"/>
              <a:cs typeface="Calibri" panose="020F0502020204030204" pitchFamily="34" charset="0"/>
            </a:endParaRPr>
          </a:p>
          <a:p>
            <a:pPr marL="12065" marR="5080" algn="ctr">
              <a:spcBef>
                <a:spcPts val="100"/>
              </a:spcBef>
            </a:pPr>
            <a:endParaRPr lang="en-US" sz="1600" dirty="0">
              <a:latin typeface="Calibri" panose="020F0502020204030204" pitchFamily="34" charset="0"/>
              <a:cs typeface="Calibri" panose="020F0502020204030204" pitchFamily="34" charset="0"/>
            </a:endParaRPr>
          </a:p>
          <a:p>
            <a:pPr marL="12065" marR="5080" algn="ctr">
              <a:spcBef>
                <a:spcPts val="100"/>
              </a:spcBef>
            </a:pPr>
            <a:r>
              <a:rPr lang="en-US" sz="1600" dirty="0">
                <a:latin typeface="Calibri" panose="020F0502020204030204" pitchFamily="34" charset="0"/>
                <a:cs typeface="Calibri" panose="020F0502020204030204" pitchFamily="34" charset="0"/>
              </a:rPr>
              <a:t>Managed file shares for cloud or on-premises deployments</a:t>
            </a:r>
            <a:endParaRPr sz="1600" dirty="0">
              <a:latin typeface="Calibri" panose="020F0502020204030204" pitchFamily="34" charset="0"/>
              <a:cs typeface="Calibri" panose="020F0502020204030204" pitchFamily="34" charset="0"/>
            </a:endParaRPr>
          </a:p>
        </p:txBody>
      </p:sp>
      <p:sp>
        <p:nvSpPr>
          <p:cNvPr id="25" name="object 28">
            <a:extLst>
              <a:ext uri="{FF2B5EF4-FFF2-40B4-BE49-F238E27FC236}">
                <a16:creationId xmlns:a16="http://schemas.microsoft.com/office/drawing/2014/main" id="{4601E450-5E97-43EA-95EF-E0B9D81F1D44}"/>
              </a:ext>
            </a:extLst>
          </p:cNvPr>
          <p:cNvSpPr txBox="1"/>
          <p:nvPr/>
        </p:nvSpPr>
        <p:spPr>
          <a:xfrm>
            <a:off x="6196079" y="2760130"/>
            <a:ext cx="2211320" cy="251350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3175" algn="ctr">
              <a:lnSpc>
                <a:spcPct val="100000"/>
              </a:lnSpc>
              <a:spcBef>
                <a:spcPts val="100"/>
              </a:spcBef>
            </a:pPr>
            <a:endParaRPr lang="en-US" sz="1600" dirty="0">
              <a:latin typeface="Calibri" panose="020F0502020204030204" pitchFamily="34" charset="0"/>
              <a:cs typeface="Calibri" panose="020F0502020204030204" pitchFamily="34" charset="0"/>
            </a:endParaRPr>
          </a:p>
          <a:p>
            <a:pPr marL="12700" marR="5080" indent="-3175" algn="ctr">
              <a:lnSpc>
                <a:spcPct val="100000"/>
              </a:lnSpc>
              <a:spcBef>
                <a:spcPts val="100"/>
              </a:spcBef>
            </a:pPr>
            <a:r>
              <a:rPr sz="1600" dirty="0">
                <a:latin typeface="Calibri" panose="020F0502020204030204" pitchFamily="34" charset="0"/>
                <a:cs typeface="Calibri" panose="020F0502020204030204" pitchFamily="34" charset="0"/>
              </a:rPr>
              <a:t>Ideal for storing millions  of messages in the  queue for asynchronous  processing</a:t>
            </a:r>
            <a:endParaRPr lang="en-US" sz="1600" dirty="0">
              <a:latin typeface="Calibri" panose="020F0502020204030204" pitchFamily="34" charset="0"/>
              <a:cs typeface="Calibri" panose="020F0502020204030204" pitchFamily="34" charset="0"/>
            </a:endParaRPr>
          </a:p>
          <a:p>
            <a:pPr marL="12700" marR="5080" indent="-3175" algn="ctr">
              <a:lnSpc>
                <a:spcPct val="100000"/>
              </a:lnSpc>
              <a:spcBef>
                <a:spcPts val="100"/>
              </a:spcBef>
            </a:pPr>
            <a:endParaRPr lang="en-US" sz="1600" dirty="0">
              <a:latin typeface="Calibri" panose="020F0502020204030204" pitchFamily="34" charset="0"/>
              <a:cs typeface="Calibri" panose="020F0502020204030204" pitchFamily="34" charset="0"/>
            </a:endParaRPr>
          </a:p>
          <a:p>
            <a:pPr marL="12700" marR="5080" indent="-3175" algn="ctr">
              <a:lnSpc>
                <a:spcPct val="100000"/>
              </a:lnSpc>
              <a:spcBef>
                <a:spcPts val="100"/>
              </a:spcBef>
            </a:pPr>
            <a:r>
              <a:rPr lang="en-US" sz="1600" dirty="0">
                <a:latin typeface="Calibri" panose="020F0502020204030204" pitchFamily="34" charset="0"/>
                <a:cs typeface="Calibri" panose="020F0502020204030204" pitchFamily="34" charset="0"/>
              </a:rPr>
              <a:t>A messaging store for reliable messaging between application components.</a:t>
            </a:r>
            <a:endParaRPr sz="1600" dirty="0">
              <a:latin typeface="Calibri" panose="020F0502020204030204" pitchFamily="34" charset="0"/>
              <a:cs typeface="Calibri" panose="020F0502020204030204" pitchFamily="34" charset="0"/>
            </a:endParaRPr>
          </a:p>
        </p:txBody>
      </p:sp>
      <p:sp>
        <p:nvSpPr>
          <p:cNvPr id="26" name="object 29">
            <a:extLst>
              <a:ext uri="{FF2B5EF4-FFF2-40B4-BE49-F238E27FC236}">
                <a16:creationId xmlns:a16="http://schemas.microsoft.com/office/drawing/2014/main" id="{650C4DF4-4123-4E76-BCB8-290D36EE1F3F}"/>
              </a:ext>
            </a:extLst>
          </p:cNvPr>
          <p:cNvSpPr txBox="1"/>
          <p:nvPr/>
        </p:nvSpPr>
        <p:spPr>
          <a:xfrm>
            <a:off x="8581894" y="2760130"/>
            <a:ext cx="2383605" cy="202106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2540" algn="ctr">
              <a:lnSpc>
                <a:spcPct val="100000"/>
              </a:lnSpc>
              <a:spcBef>
                <a:spcPts val="100"/>
              </a:spcBef>
            </a:pPr>
            <a:endParaRPr lang="en-US" sz="1600" dirty="0">
              <a:latin typeface="Calibri" panose="020F0502020204030204" pitchFamily="34" charset="0"/>
              <a:cs typeface="Calibri" panose="020F0502020204030204" pitchFamily="34" charset="0"/>
            </a:endParaRPr>
          </a:p>
          <a:p>
            <a:pPr marL="12700" marR="5080" indent="2540" algn="ctr">
              <a:lnSpc>
                <a:spcPct val="100000"/>
              </a:lnSpc>
              <a:spcBef>
                <a:spcPts val="100"/>
              </a:spcBef>
            </a:pPr>
            <a:r>
              <a:rPr sz="1600" dirty="0">
                <a:latin typeface="Calibri" panose="020F0502020204030204" pitchFamily="34" charset="0"/>
                <a:cs typeface="Calibri" panose="020F0502020204030204" pitchFamily="34" charset="0"/>
              </a:rPr>
              <a:t>Ideal for storing  structured NoSQL data  with no need to write  complex queries</a:t>
            </a:r>
            <a:endParaRPr lang="en-US" sz="1600" dirty="0">
              <a:latin typeface="Calibri" panose="020F0502020204030204" pitchFamily="34" charset="0"/>
              <a:cs typeface="Calibri" panose="020F0502020204030204" pitchFamily="34" charset="0"/>
            </a:endParaRPr>
          </a:p>
          <a:p>
            <a:pPr marL="12700" marR="5080" indent="2540" algn="ctr">
              <a:lnSpc>
                <a:spcPct val="100000"/>
              </a:lnSpc>
              <a:spcBef>
                <a:spcPts val="100"/>
              </a:spcBef>
            </a:pPr>
            <a:endParaRPr lang="en-US" sz="1600" dirty="0">
              <a:latin typeface="Calibri" panose="020F0502020204030204" pitchFamily="34" charset="0"/>
              <a:cs typeface="Calibri" panose="020F0502020204030204" pitchFamily="34" charset="0"/>
            </a:endParaRPr>
          </a:p>
          <a:p>
            <a:pPr marL="12700" marR="5080" indent="2540" algn="ctr">
              <a:lnSpc>
                <a:spcPct val="100000"/>
              </a:lnSpc>
              <a:spcBef>
                <a:spcPts val="100"/>
              </a:spcBef>
            </a:pPr>
            <a:r>
              <a:rPr lang="en-US" sz="1600" dirty="0">
                <a:latin typeface="Calibri" panose="020F0502020204030204" pitchFamily="34" charset="0"/>
                <a:cs typeface="Calibri" panose="020F0502020204030204" pitchFamily="34" charset="0"/>
              </a:rPr>
              <a:t>A NoSQL store for Schema less storage of structured data.</a:t>
            </a:r>
            <a:endParaRPr sz="1600" dirty="0">
              <a:latin typeface="Calibri" panose="020F0502020204030204" pitchFamily="34" charset="0"/>
              <a:cs typeface="Calibri" panose="020F0502020204030204" pitchFamily="34" charset="0"/>
            </a:endParaRPr>
          </a:p>
        </p:txBody>
      </p:sp>
      <p:sp>
        <p:nvSpPr>
          <p:cNvPr id="29" name="object 10">
            <a:extLst>
              <a:ext uri="{FF2B5EF4-FFF2-40B4-BE49-F238E27FC236}">
                <a16:creationId xmlns:a16="http://schemas.microsoft.com/office/drawing/2014/main" id="{FF12F56E-CF02-4BEA-A9DD-66EA421304CA}"/>
              </a:ext>
            </a:extLst>
          </p:cNvPr>
          <p:cNvSpPr/>
          <p:nvPr/>
        </p:nvSpPr>
        <p:spPr>
          <a:xfrm flipH="1">
            <a:off x="5893561" y="1606543"/>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30" name="object 10">
            <a:extLst>
              <a:ext uri="{FF2B5EF4-FFF2-40B4-BE49-F238E27FC236}">
                <a16:creationId xmlns:a16="http://schemas.microsoft.com/office/drawing/2014/main" id="{C5915DA5-F0C7-4131-90BD-A26D3D5971FD}"/>
              </a:ext>
            </a:extLst>
          </p:cNvPr>
          <p:cNvSpPr/>
          <p:nvPr/>
        </p:nvSpPr>
        <p:spPr>
          <a:xfrm flipH="1">
            <a:off x="8384540" y="1527731"/>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32" name="object 16">
            <a:extLst>
              <a:ext uri="{FF2B5EF4-FFF2-40B4-BE49-F238E27FC236}">
                <a16:creationId xmlns:a16="http://schemas.microsoft.com/office/drawing/2014/main" id="{CAD6C107-8014-477A-906E-DA93300B0058}"/>
              </a:ext>
            </a:extLst>
          </p:cNvPr>
          <p:cNvSpPr txBox="1"/>
          <p:nvPr/>
        </p:nvSpPr>
        <p:spPr>
          <a:xfrm>
            <a:off x="4037670" y="2508803"/>
            <a:ext cx="1351030" cy="246221"/>
          </a:xfrm>
          <a:prstGeom prst="rect">
            <a:avLst/>
          </a:prstGeom>
          <a:ln w="6095">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0">
              <a:lnSpc>
                <a:spcPct val="100000"/>
              </a:lnSpc>
              <a:spcBef>
                <a:spcPts val="480"/>
              </a:spcBef>
            </a:pPr>
            <a:r>
              <a:rPr lang="en-US" sz="1600" b="1" spc="-5" dirty="0">
                <a:latin typeface="Calibri"/>
                <a:cs typeface="Calibri"/>
              </a:rPr>
              <a:t>File</a:t>
            </a:r>
            <a:r>
              <a:rPr sz="1600" b="1" spc="-25" dirty="0">
                <a:latin typeface="Calibri"/>
                <a:cs typeface="Calibri"/>
              </a:rPr>
              <a:t> </a:t>
            </a:r>
            <a:r>
              <a:rPr sz="1600" b="1" spc="-5" dirty="0">
                <a:latin typeface="Calibri"/>
                <a:cs typeface="Calibri"/>
              </a:rPr>
              <a:t>Storage</a:t>
            </a:r>
            <a:endParaRPr sz="900" b="1" dirty="0">
              <a:latin typeface="Calibri"/>
              <a:cs typeface="Calibri"/>
            </a:endParaRPr>
          </a:p>
        </p:txBody>
      </p:sp>
      <p:sp>
        <p:nvSpPr>
          <p:cNvPr id="33" name="object 16">
            <a:extLst>
              <a:ext uri="{FF2B5EF4-FFF2-40B4-BE49-F238E27FC236}">
                <a16:creationId xmlns:a16="http://schemas.microsoft.com/office/drawing/2014/main" id="{C18823D2-3AB4-4F6A-B47C-DFB504D5E5BF}"/>
              </a:ext>
            </a:extLst>
          </p:cNvPr>
          <p:cNvSpPr txBox="1"/>
          <p:nvPr/>
        </p:nvSpPr>
        <p:spPr>
          <a:xfrm>
            <a:off x="6413947" y="2467854"/>
            <a:ext cx="1713794" cy="246221"/>
          </a:xfrm>
          <a:prstGeom prst="rect">
            <a:avLst/>
          </a:prstGeom>
          <a:ln w="6095">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0">
              <a:lnSpc>
                <a:spcPct val="100000"/>
              </a:lnSpc>
              <a:spcBef>
                <a:spcPts val="480"/>
              </a:spcBef>
            </a:pPr>
            <a:r>
              <a:rPr lang="en-US" sz="1600" b="1" spc="-5" dirty="0">
                <a:latin typeface="Calibri"/>
                <a:cs typeface="Calibri"/>
              </a:rPr>
              <a:t>Queue</a:t>
            </a:r>
            <a:r>
              <a:rPr sz="1600" b="1" spc="-25" dirty="0">
                <a:latin typeface="Calibri"/>
                <a:cs typeface="Calibri"/>
              </a:rPr>
              <a:t> </a:t>
            </a:r>
            <a:r>
              <a:rPr sz="1600" b="1" spc="-5" dirty="0">
                <a:latin typeface="Calibri"/>
                <a:cs typeface="Calibri"/>
              </a:rPr>
              <a:t>Storage</a:t>
            </a:r>
            <a:endParaRPr sz="900" b="1" dirty="0">
              <a:latin typeface="Calibri"/>
              <a:cs typeface="Calibri"/>
            </a:endParaRPr>
          </a:p>
        </p:txBody>
      </p:sp>
      <p:sp>
        <p:nvSpPr>
          <p:cNvPr id="34" name="object 16">
            <a:extLst>
              <a:ext uri="{FF2B5EF4-FFF2-40B4-BE49-F238E27FC236}">
                <a16:creationId xmlns:a16="http://schemas.microsoft.com/office/drawing/2014/main" id="{947AD9B3-9D99-49F6-9CFB-697FAE760FA4}"/>
              </a:ext>
            </a:extLst>
          </p:cNvPr>
          <p:cNvSpPr txBox="1"/>
          <p:nvPr/>
        </p:nvSpPr>
        <p:spPr>
          <a:xfrm>
            <a:off x="8882066" y="2476437"/>
            <a:ext cx="1351030" cy="246221"/>
          </a:xfrm>
          <a:prstGeom prst="rect">
            <a:avLst/>
          </a:prstGeom>
          <a:ln w="6095">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0">
              <a:lnSpc>
                <a:spcPct val="100000"/>
              </a:lnSpc>
              <a:spcBef>
                <a:spcPts val="480"/>
              </a:spcBef>
            </a:pPr>
            <a:r>
              <a:rPr lang="en-US" sz="1600" b="1" spc="-5" dirty="0">
                <a:latin typeface="Calibri"/>
                <a:cs typeface="Calibri"/>
              </a:rPr>
              <a:t>Table</a:t>
            </a:r>
            <a:r>
              <a:rPr sz="1600" b="1" spc="-25" dirty="0">
                <a:latin typeface="Calibri"/>
                <a:cs typeface="Calibri"/>
              </a:rPr>
              <a:t> </a:t>
            </a:r>
            <a:r>
              <a:rPr sz="1600" b="1" spc="-5" dirty="0">
                <a:latin typeface="Calibri"/>
                <a:cs typeface="Calibri"/>
              </a:rPr>
              <a:t>Storage</a:t>
            </a:r>
            <a:endParaRPr sz="900" b="1" dirty="0">
              <a:latin typeface="Calibri"/>
              <a:cs typeface="Calibri"/>
            </a:endParaRPr>
          </a:p>
        </p:txBody>
      </p:sp>
    </p:spTree>
    <p:extLst>
      <p:ext uri="{BB962C8B-B14F-4D97-AF65-F5344CB8AC3E}">
        <p14:creationId xmlns:p14="http://schemas.microsoft.com/office/powerpoint/2010/main" val="3794861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ble">
            <a:extLst>
              <a:ext uri="{FF2B5EF4-FFF2-40B4-BE49-F238E27FC236}">
                <a16:creationId xmlns:a16="http://schemas.microsoft.com/office/drawing/2014/main" id="{573AB80D-999F-41CC-BAB0-762F49C5EAA1}"/>
              </a:ext>
            </a:extLst>
          </p:cNvPr>
          <p:cNvPicPr>
            <a:picLocks noChangeAspect="1"/>
          </p:cNvPicPr>
          <p:nvPr/>
        </p:nvPicPr>
        <p:blipFill>
          <a:blip r:embed="rId2"/>
          <a:stretch>
            <a:fillRect/>
          </a:stretch>
        </p:blipFill>
        <p:spPr>
          <a:xfrm>
            <a:off x="779238" y="1429974"/>
            <a:ext cx="10881931" cy="3833667"/>
          </a:xfrm>
          <a:prstGeom prst="rect">
            <a:avLst/>
          </a:prstGeom>
        </p:spPr>
      </p:pic>
      <p:sp>
        <p:nvSpPr>
          <p:cNvPr id="6" name="Title 11">
            <a:extLst>
              <a:ext uri="{FF2B5EF4-FFF2-40B4-BE49-F238E27FC236}">
                <a16:creationId xmlns:a16="http://schemas.microsoft.com/office/drawing/2014/main" id="{50414904-6F50-45EE-AE3B-41B812153F16}"/>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Storage – Securing Storage Account</a:t>
            </a:r>
          </a:p>
        </p:txBody>
      </p:sp>
      <p:cxnSp>
        <p:nvCxnSpPr>
          <p:cNvPr id="7" name="Straight Connector 6">
            <a:extLst>
              <a:ext uri="{FF2B5EF4-FFF2-40B4-BE49-F238E27FC236}">
                <a16:creationId xmlns:a16="http://schemas.microsoft.com/office/drawing/2014/main" id="{46737034-4C67-4263-940E-8CE9EF74D79C}"/>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AC0A6DB-0E02-46C3-A808-A3BD67A573CD}"/>
              </a:ext>
            </a:extLst>
          </p:cNvPr>
          <p:cNvSpPr txBox="1"/>
          <p:nvPr/>
        </p:nvSpPr>
        <p:spPr>
          <a:xfrm>
            <a:off x="779238" y="5356430"/>
            <a:ext cx="10881930" cy="1323439"/>
          </a:xfrm>
          <a:prstGeom prst="rect">
            <a:avLst/>
          </a:prstGeom>
          <a:noFill/>
        </p:spPr>
        <p:txBody>
          <a:bodyPr wrap="square">
            <a:spAutoFit/>
          </a:bodyPr>
          <a:lstStyle/>
          <a:p>
            <a:r>
              <a:rPr lang="en-US" sz="1600" b="1" dirty="0">
                <a:solidFill>
                  <a:srgbClr val="171717"/>
                </a:solidFill>
                <a:latin typeface="Calibri" panose="020F0502020204030204" pitchFamily="34" charset="0"/>
                <a:cs typeface="Calibri" panose="020F0502020204030204" pitchFamily="34" charset="0"/>
              </a:rPr>
              <a:t>Locally redundant storage (LRS)</a:t>
            </a:r>
            <a:r>
              <a:rPr lang="en-US" sz="1600" dirty="0">
                <a:solidFill>
                  <a:srgbClr val="171717"/>
                </a:solidFill>
                <a:latin typeface="Calibri" panose="020F0502020204030204" pitchFamily="34" charset="0"/>
                <a:cs typeface="Calibri" panose="020F0502020204030204" pitchFamily="34" charset="0"/>
              </a:rPr>
              <a:t> copies your data synchronously three times within a single physical location in the primary region</a:t>
            </a:r>
          </a:p>
          <a:p>
            <a:r>
              <a:rPr lang="en-US" sz="1600" b="1" dirty="0">
                <a:solidFill>
                  <a:srgbClr val="171717"/>
                </a:solidFill>
                <a:latin typeface="Calibri" panose="020F0502020204030204" pitchFamily="34" charset="0"/>
                <a:cs typeface="Calibri" panose="020F0502020204030204" pitchFamily="34" charset="0"/>
              </a:rPr>
              <a:t>Zone-redundant storage (ZRS)</a:t>
            </a:r>
            <a:r>
              <a:rPr lang="en-US" sz="1600" dirty="0">
                <a:solidFill>
                  <a:srgbClr val="171717"/>
                </a:solidFill>
                <a:latin typeface="Calibri" panose="020F0502020204030204" pitchFamily="34" charset="0"/>
                <a:cs typeface="Calibri" panose="020F0502020204030204" pitchFamily="34" charset="0"/>
              </a:rPr>
              <a:t> copies your data synchronously across three Azure availability zones in the primary region</a:t>
            </a:r>
          </a:p>
          <a:p>
            <a:r>
              <a:rPr lang="en-US" sz="1600" b="1" dirty="0">
                <a:solidFill>
                  <a:srgbClr val="171717"/>
                </a:solidFill>
                <a:latin typeface="Calibri" panose="020F0502020204030204" pitchFamily="34" charset="0"/>
                <a:cs typeface="Calibri" panose="020F0502020204030204" pitchFamily="34" charset="0"/>
              </a:rPr>
              <a:t>Geo-redundant storage (GRS)</a:t>
            </a:r>
            <a:r>
              <a:rPr lang="en-US" sz="1600" dirty="0">
                <a:solidFill>
                  <a:srgbClr val="171717"/>
                </a:solidFill>
                <a:latin typeface="Calibri" panose="020F0502020204030204" pitchFamily="34" charset="0"/>
                <a:cs typeface="Calibri" panose="020F0502020204030204" pitchFamily="34" charset="0"/>
              </a:rPr>
              <a:t> copies your data synchronously three times within a single physical location in the primary region &amp; secondary region using LRS; </a:t>
            </a:r>
            <a:r>
              <a:rPr lang="en-US" sz="1600" b="1" dirty="0">
                <a:solidFill>
                  <a:srgbClr val="171717"/>
                </a:solidFill>
                <a:latin typeface="Calibri" panose="020F0502020204030204" pitchFamily="34" charset="0"/>
                <a:cs typeface="Calibri" panose="020F0502020204030204" pitchFamily="34" charset="0"/>
              </a:rPr>
              <a:t>Geo-zone-redundant storage (GZRS)</a:t>
            </a:r>
            <a:r>
              <a:rPr lang="en-US" sz="1600" dirty="0">
                <a:solidFill>
                  <a:srgbClr val="171717"/>
                </a:solidFill>
                <a:latin typeface="Calibri" panose="020F0502020204030204" pitchFamily="34" charset="0"/>
                <a:cs typeface="Calibri" panose="020F0502020204030204" pitchFamily="34" charset="0"/>
              </a:rPr>
              <a:t> copies your data synchronously across three Azure availability zones in the primary region using ZRS</a:t>
            </a:r>
          </a:p>
        </p:txBody>
      </p:sp>
    </p:spTree>
    <p:extLst>
      <p:ext uri="{BB962C8B-B14F-4D97-AF65-F5344CB8AC3E}">
        <p14:creationId xmlns:p14="http://schemas.microsoft.com/office/powerpoint/2010/main" val="2449033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9B0108-784A-4CA9-B9CE-16FD178D2719}"/>
              </a:ext>
            </a:extLst>
          </p:cNvPr>
          <p:cNvPicPr>
            <a:picLocks noChangeAspect="1"/>
          </p:cNvPicPr>
          <p:nvPr/>
        </p:nvPicPr>
        <p:blipFill>
          <a:blip r:embed="rId2"/>
          <a:stretch>
            <a:fillRect/>
          </a:stretch>
        </p:blipFill>
        <p:spPr>
          <a:xfrm>
            <a:off x="1488501" y="1506336"/>
            <a:ext cx="8693189" cy="4630019"/>
          </a:xfrm>
          <a:prstGeom prst="rect">
            <a:avLst/>
          </a:prstGeom>
        </p:spPr>
      </p:pic>
      <p:sp>
        <p:nvSpPr>
          <p:cNvPr id="9" name="Title 11">
            <a:extLst>
              <a:ext uri="{FF2B5EF4-FFF2-40B4-BE49-F238E27FC236}">
                <a16:creationId xmlns:a16="http://schemas.microsoft.com/office/drawing/2014/main" id="{843CA661-3596-4AAC-A069-4939953174D1}"/>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Storage – Snapshot!</a:t>
            </a:r>
          </a:p>
        </p:txBody>
      </p:sp>
      <p:cxnSp>
        <p:nvCxnSpPr>
          <p:cNvPr id="10" name="Straight Connector 9">
            <a:extLst>
              <a:ext uri="{FF2B5EF4-FFF2-40B4-BE49-F238E27FC236}">
                <a16:creationId xmlns:a16="http://schemas.microsoft.com/office/drawing/2014/main" id="{1C282267-4B58-4AAE-A3B3-4CCC1B5DB92E}"/>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42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611777" cy="781850"/>
          </a:xfrm>
        </p:spPr>
        <p:txBody>
          <a:bodyPr/>
          <a:lstStyle/>
          <a:p>
            <a:r>
              <a:rPr lang="en-US" dirty="0"/>
              <a:t>Microsoft Azure - Data Factory</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17</a:t>
            </a:fld>
            <a:endParaRPr lang="en-US" dirty="0"/>
          </a:p>
        </p:txBody>
      </p:sp>
    </p:spTree>
    <p:extLst>
      <p:ext uri="{BB962C8B-B14F-4D97-AF65-F5344CB8AC3E}">
        <p14:creationId xmlns:p14="http://schemas.microsoft.com/office/powerpoint/2010/main" val="3428773025"/>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D3B46B-17AA-4E3C-9A8B-7CAE6679E8EF}"/>
              </a:ext>
            </a:extLst>
          </p:cNvPr>
          <p:cNvPicPr>
            <a:picLocks noChangeAspect="1"/>
          </p:cNvPicPr>
          <p:nvPr/>
        </p:nvPicPr>
        <p:blipFill rotWithShape="1">
          <a:blip r:embed="rId2"/>
          <a:srcRect r="69194"/>
          <a:stretch/>
        </p:blipFill>
        <p:spPr>
          <a:xfrm>
            <a:off x="5027047" y="1567985"/>
            <a:ext cx="2573904" cy="4750672"/>
          </a:xfrm>
          <a:prstGeom prst="rect">
            <a:avLst/>
          </a:prstGeom>
        </p:spPr>
      </p:pic>
      <p:sp>
        <p:nvSpPr>
          <p:cNvPr id="7" name="Title 11">
            <a:extLst>
              <a:ext uri="{FF2B5EF4-FFF2-40B4-BE49-F238E27FC236}">
                <a16:creationId xmlns:a16="http://schemas.microsoft.com/office/drawing/2014/main" id="{D44D4C14-5042-4C0E-A8C2-07CA02AF2AAB}"/>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Component of Azure Data Factory v2</a:t>
            </a:r>
          </a:p>
        </p:txBody>
      </p:sp>
      <p:cxnSp>
        <p:nvCxnSpPr>
          <p:cNvPr id="8" name="Straight Connector 7">
            <a:extLst>
              <a:ext uri="{FF2B5EF4-FFF2-40B4-BE49-F238E27FC236}">
                <a16:creationId xmlns:a16="http://schemas.microsoft.com/office/drawing/2014/main" id="{DDA2F475-FD0F-45BE-B295-20B0D99A7A8B}"/>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393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1">
            <a:extLst>
              <a:ext uri="{FF2B5EF4-FFF2-40B4-BE49-F238E27FC236}">
                <a16:creationId xmlns:a16="http://schemas.microsoft.com/office/drawing/2014/main" id="{6462B205-410D-43B2-A9C1-4C9918306B9C}"/>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Data Factory</a:t>
            </a:r>
          </a:p>
        </p:txBody>
      </p:sp>
      <p:cxnSp>
        <p:nvCxnSpPr>
          <p:cNvPr id="7" name="Straight Connector 6">
            <a:extLst>
              <a:ext uri="{FF2B5EF4-FFF2-40B4-BE49-F238E27FC236}">
                <a16:creationId xmlns:a16="http://schemas.microsoft.com/office/drawing/2014/main" id="{F525B466-C1ED-4925-96D5-B852D005F894}"/>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C2756B2-A252-40FE-BC70-ACEBECE54D02}"/>
              </a:ext>
            </a:extLst>
          </p:cNvPr>
          <p:cNvSpPr txBox="1"/>
          <p:nvPr/>
        </p:nvSpPr>
        <p:spPr>
          <a:xfrm>
            <a:off x="143838" y="1482054"/>
            <a:ext cx="11866652" cy="369332"/>
          </a:xfrm>
          <a:prstGeom prst="rect">
            <a:avLst/>
          </a:prstGeom>
          <a:noFill/>
        </p:spPr>
        <p:txBody>
          <a:bodyPr wrap="square">
            <a:spAutoFit/>
          </a:bodyPr>
          <a:lstStyle/>
          <a:p>
            <a:pPr algn="ctr"/>
            <a:r>
              <a:rPr lang="en-US" b="0" i="0" dirty="0">
                <a:solidFill>
                  <a:srgbClr val="171717"/>
                </a:solidFill>
                <a:effectLst/>
                <a:latin typeface="Calibri" panose="020F0502020204030204" pitchFamily="34" charset="0"/>
                <a:cs typeface="Calibri" panose="020F0502020204030204" pitchFamily="34" charset="0"/>
              </a:rPr>
              <a:t>Azure Data Factory is a managed cloud service build complex hybrid extract-transform-load (ETL), extract-load-transform (ELT)</a:t>
            </a:r>
            <a:endParaRPr lang="en-US"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EC0F0CED-7405-45BB-972D-D3D76DF7AD5B}"/>
              </a:ext>
            </a:extLst>
          </p:cNvPr>
          <p:cNvPicPr>
            <a:picLocks noChangeAspect="1"/>
          </p:cNvPicPr>
          <p:nvPr/>
        </p:nvPicPr>
        <p:blipFill>
          <a:blip r:embed="rId2"/>
          <a:stretch>
            <a:fillRect/>
          </a:stretch>
        </p:blipFill>
        <p:spPr>
          <a:xfrm>
            <a:off x="1085365" y="1971364"/>
            <a:ext cx="10021270" cy="4201103"/>
          </a:xfrm>
          <a:prstGeom prst="rect">
            <a:avLst/>
          </a:prstGeom>
        </p:spPr>
      </p:pic>
    </p:spTree>
    <p:extLst>
      <p:ext uri="{BB962C8B-B14F-4D97-AF65-F5344CB8AC3E}">
        <p14:creationId xmlns:p14="http://schemas.microsoft.com/office/powerpoint/2010/main" val="80207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2695" y="6261348"/>
            <a:ext cx="4972050" cy="474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p:cNvSpPr>
            <a:spLocks noGrp="1"/>
          </p:cNvSpPr>
          <p:nvPr>
            <p:ph type="title"/>
          </p:nvPr>
        </p:nvSpPr>
        <p:spPr>
          <a:xfrm>
            <a:off x="5178471" y="358199"/>
            <a:ext cx="5392236" cy="418784"/>
          </a:xfrm>
        </p:spPr>
        <p:txBody>
          <a:bodyPr>
            <a:normAutofit fontScale="90000"/>
          </a:bodyPr>
          <a:lstStyle/>
          <a:p>
            <a:r>
              <a:rPr lang="en-US" dirty="0">
                <a:solidFill>
                  <a:schemeClr val="tx2"/>
                </a:solidFill>
              </a:rPr>
              <a:t>Agenda</a:t>
            </a:r>
          </a:p>
        </p:txBody>
      </p:sp>
      <p:sp>
        <p:nvSpPr>
          <p:cNvPr id="6" name="Slide Number Placeholder 5">
            <a:extLst>
              <a:ext uri="{FF2B5EF4-FFF2-40B4-BE49-F238E27FC236}">
                <a16:creationId xmlns:a16="http://schemas.microsoft.com/office/drawing/2014/main" id="{FAC1265F-FF39-984D-AE9B-A6475AE2DAD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94F836-7789-5C48-BAE2-DB4A8C54B85A}" type="slidenum">
              <a:rPr kumimoji="0" lang="en-US" sz="900" b="0" i="0" u="none" strike="noStrike" kern="1200" cap="none" spc="0" normalizeH="0" baseline="0" noProof="0" smtClean="0">
                <a:ln>
                  <a:noFill/>
                </a:ln>
                <a:solidFill>
                  <a:srgbClr val="A3BAC3">
                    <a:lumMod val="60000"/>
                    <a:lumOff val="4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srgbClr val="A3BAC3">
                  <a:lumMod val="60000"/>
                  <a:lumOff val="40000"/>
                </a:srgbClr>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383F1321-E02B-014C-8E6A-DA72285A3152}"/>
              </a:ext>
            </a:extLst>
          </p:cNvPr>
          <p:cNvSpPr txBox="1"/>
          <p:nvPr/>
        </p:nvSpPr>
        <p:spPr>
          <a:xfrm>
            <a:off x="992633" y="6420981"/>
            <a:ext cx="8048297" cy="229876"/>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rPr>
              <a:t>VARIAN CONFIDENTIAL – FOR INTERNAL USE ONLY</a:t>
            </a:r>
          </a:p>
        </p:txBody>
      </p:sp>
      <p:sp>
        <p:nvSpPr>
          <p:cNvPr id="10" name="TextBox 9">
            <a:extLst>
              <a:ext uri="{FF2B5EF4-FFF2-40B4-BE49-F238E27FC236}">
                <a16:creationId xmlns:a16="http://schemas.microsoft.com/office/drawing/2014/main" id="{B7F436EF-FEB1-4018-9678-7CA9FD29FC14}"/>
              </a:ext>
            </a:extLst>
          </p:cNvPr>
          <p:cNvSpPr txBox="1"/>
          <p:nvPr/>
        </p:nvSpPr>
        <p:spPr>
          <a:xfrm>
            <a:off x="5255245" y="780206"/>
            <a:ext cx="6768379" cy="2957861"/>
          </a:xfrm>
          <a:prstGeom prst="rect">
            <a:avLst/>
          </a:prstGeom>
          <a:noFill/>
        </p:spPr>
        <p:txBody>
          <a:bodyPr wrap="square">
            <a:spAutoFit/>
          </a:bodyPr>
          <a:lstStyle/>
          <a:p>
            <a:pPr>
              <a:lnSpc>
                <a:spcPct val="150000"/>
              </a:lnSpc>
            </a:pPr>
            <a:r>
              <a:rPr lang="en-US" b="1" dirty="0">
                <a:latin typeface="Calibri" panose="020F0502020204030204" pitchFamily="34" charset="0"/>
                <a:cs typeface="Calibri" panose="020F0502020204030204" pitchFamily="34" charset="0"/>
              </a:rPr>
              <a:t>Overview</a:t>
            </a:r>
          </a:p>
          <a:p>
            <a:pPr marL="742950" lvl="1"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Cloud Computing - an Overview</a:t>
            </a:r>
          </a:p>
          <a:p>
            <a:pPr>
              <a:lnSpc>
                <a:spcPct val="150000"/>
              </a:lnSpc>
            </a:pPr>
            <a:r>
              <a:rPr lang="en-US" b="1" dirty="0">
                <a:latin typeface="Calibri" panose="020F0502020204030204" pitchFamily="34" charset="0"/>
                <a:cs typeface="Calibri" panose="020F0502020204030204" pitchFamily="34" charset="0"/>
              </a:rPr>
              <a:t>Ingestion, Store, and Process</a:t>
            </a:r>
          </a:p>
          <a:p>
            <a:pPr marL="742950" lvl="1"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Microsoft Azure Storage</a:t>
            </a:r>
          </a:p>
          <a:p>
            <a:pPr marL="742950" lvl="1"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Microsoft Azure Data Factory</a:t>
            </a:r>
          </a:p>
          <a:p>
            <a:pPr marL="742950" lvl="1"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Snowflake</a:t>
            </a:r>
          </a:p>
          <a:p>
            <a:pPr>
              <a:lnSpc>
                <a:spcPct val="150000"/>
              </a:lnSpc>
            </a:pPr>
            <a:r>
              <a:rPr lang="en-US" dirty="0">
                <a:latin typeface="Calibri" panose="020F0502020204030204" pitchFamily="34" charset="0"/>
                <a:cs typeface="Calibri" panose="020F0502020204030204" pitchFamily="34" charset="0"/>
              </a:rPr>
              <a:t>Project for Data Analytics for HealthCare</a:t>
            </a:r>
          </a:p>
        </p:txBody>
      </p:sp>
    </p:spTree>
    <p:extLst>
      <p:ext uri="{BB962C8B-B14F-4D97-AF65-F5344CB8AC3E}">
        <p14:creationId xmlns:p14="http://schemas.microsoft.com/office/powerpoint/2010/main" val="3425062155"/>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790711-8A6E-46C2-9A68-F849CC557559}"/>
              </a:ext>
            </a:extLst>
          </p:cNvPr>
          <p:cNvPicPr>
            <a:picLocks noChangeAspect="1"/>
          </p:cNvPicPr>
          <p:nvPr/>
        </p:nvPicPr>
        <p:blipFill>
          <a:blip r:embed="rId3"/>
          <a:stretch>
            <a:fillRect/>
          </a:stretch>
        </p:blipFill>
        <p:spPr>
          <a:xfrm>
            <a:off x="5890546" y="3138324"/>
            <a:ext cx="6118118" cy="2979396"/>
          </a:xfrm>
          <a:prstGeom prst="rect">
            <a:avLst/>
          </a:prstGeom>
        </p:spPr>
      </p:pic>
      <p:sp>
        <p:nvSpPr>
          <p:cNvPr id="6" name="Title 11">
            <a:extLst>
              <a:ext uri="{FF2B5EF4-FFF2-40B4-BE49-F238E27FC236}">
                <a16:creationId xmlns:a16="http://schemas.microsoft.com/office/drawing/2014/main" id="{2B93D943-257C-4D65-881F-148B00D126CB}"/>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Pipeline, Activity, Dataset, Linked Services</a:t>
            </a:r>
          </a:p>
        </p:txBody>
      </p:sp>
      <p:cxnSp>
        <p:nvCxnSpPr>
          <p:cNvPr id="7" name="Straight Connector 6">
            <a:extLst>
              <a:ext uri="{FF2B5EF4-FFF2-40B4-BE49-F238E27FC236}">
                <a16:creationId xmlns:a16="http://schemas.microsoft.com/office/drawing/2014/main" id="{E8091635-6D1B-47D2-A011-E33DA6D4E1AB}"/>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pic>
        <p:nvPicPr>
          <p:cNvPr id="10" name="Content Placeholder 4">
            <a:extLst>
              <a:ext uri="{FF2B5EF4-FFF2-40B4-BE49-F238E27FC236}">
                <a16:creationId xmlns:a16="http://schemas.microsoft.com/office/drawing/2014/main" id="{DC0C01F7-1531-46D4-8EB7-9CC0E6E5FB1A}"/>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83336" y="1527731"/>
            <a:ext cx="6063352" cy="1917603"/>
          </a:xfrm>
          <a:prstGeom prst="rect">
            <a:avLst/>
          </a:prstGeom>
        </p:spPr>
      </p:pic>
      <p:pic>
        <p:nvPicPr>
          <p:cNvPr id="2050" name="Picture 2" descr="3D HD Blue Curved Arrow Point Right">
            <a:extLst>
              <a:ext uri="{FF2B5EF4-FFF2-40B4-BE49-F238E27FC236}">
                <a16:creationId xmlns:a16="http://schemas.microsoft.com/office/drawing/2014/main" id="{2B580A69-C88B-4F2F-A15E-E177F4A95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7960" y="2748488"/>
            <a:ext cx="1476177" cy="779673"/>
          </a:xfrm>
          <a:prstGeom prst="rect">
            <a:avLst/>
          </a:prstGeom>
          <a:solidFill>
            <a:srgbClr val="406595"/>
          </a:solidFill>
        </p:spPr>
      </p:pic>
      <p:sp>
        <p:nvSpPr>
          <p:cNvPr id="13" name="TextBox 12">
            <a:extLst>
              <a:ext uri="{FF2B5EF4-FFF2-40B4-BE49-F238E27FC236}">
                <a16:creationId xmlns:a16="http://schemas.microsoft.com/office/drawing/2014/main" id="{3E857277-AC5E-4CC7-9EB6-0823E39C80D6}"/>
              </a:ext>
            </a:extLst>
          </p:cNvPr>
          <p:cNvSpPr txBox="1"/>
          <p:nvPr/>
        </p:nvSpPr>
        <p:spPr>
          <a:xfrm>
            <a:off x="3419644" y="2415367"/>
            <a:ext cx="1366784"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Logical View</a:t>
            </a:r>
          </a:p>
        </p:txBody>
      </p:sp>
      <p:sp>
        <p:nvSpPr>
          <p:cNvPr id="15" name="TextBox 14">
            <a:extLst>
              <a:ext uri="{FF2B5EF4-FFF2-40B4-BE49-F238E27FC236}">
                <a16:creationId xmlns:a16="http://schemas.microsoft.com/office/drawing/2014/main" id="{854971D8-086F-48BD-A82B-B8AC2F7CAEC9}"/>
              </a:ext>
            </a:extLst>
          </p:cNvPr>
          <p:cNvSpPr txBox="1"/>
          <p:nvPr/>
        </p:nvSpPr>
        <p:spPr>
          <a:xfrm>
            <a:off x="5428105" y="3439771"/>
            <a:ext cx="2050241"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Diagrammatic View</a:t>
            </a:r>
          </a:p>
        </p:txBody>
      </p:sp>
      <p:sp>
        <p:nvSpPr>
          <p:cNvPr id="17" name="TextBox 16">
            <a:extLst>
              <a:ext uri="{FF2B5EF4-FFF2-40B4-BE49-F238E27FC236}">
                <a16:creationId xmlns:a16="http://schemas.microsoft.com/office/drawing/2014/main" id="{89A6A391-DBE0-4805-8116-024668F17CA8}"/>
              </a:ext>
            </a:extLst>
          </p:cNvPr>
          <p:cNvSpPr txBox="1"/>
          <p:nvPr/>
        </p:nvSpPr>
        <p:spPr>
          <a:xfrm>
            <a:off x="37164" y="3915801"/>
            <a:ext cx="5323612" cy="2246769"/>
          </a:xfrm>
          <a:prstGeom prst="rect">
            <a:avLst/>
          </a:prstGeom>
          <a:noFill/>
        </p:spPr>
        <p:txBody>
          <a:bodyPr wrap="square">
            <a:spAutoFit/>
          </a:bodyPr>
          <a:lstStyle/>
          <a:p>
            <a:pPr marL="285750" indent="-285750">
              <a:buFont typeface="Arial" panose="020B0604020202020204" pitchFamily="34" charset="0"/>
              <a:buChar char="•"/>
            </a:pPr>
            <a:r>
              <a:rPr lang="en-US" sz="1400" b="1" i="0" dirty="0">
                <a:solidFill>
                  <a:srgbClr val="171717"/>
                </a:solidFill>
                <a:effectLst/>
                <a:latin typeface="Segoe UI" panose="020B0502040204020203" pitchFamily="34" charset="0"/>
              </a:rPr>
              <a:t>Pipeline</a:t>
            </a:r>
            <a:r>
              <a:rPr lang="en-US" sz="1400" b="0" i="0" dirty="0">
                <a:solidFill>
                  <a:srgbClr val="171717"/>
                </a:solidFill>
                <a:effectLst/>
                <a:latin typeface="Segoe UI" panose="020B0502040204020203" pitchFamily="34" charset="0"/>
              </a:rPr>
              <a:t> is a logical grouping of activities that together perform a task. Each pipeline run has a unique pipeline run ID i.e. GUID that uniquely defines that pipeline execution</a:t>
            </a:r>
          </a:p>
          <a:p>
            <a:pPr marL="285750" indent="-285750">
              <a:buFont typeface="Arial" panose="020B0604020202020204" pitchFamily="34" charset="0"/>
              <a:buChar char="•"/>
            </a:pPr>
            <a:endParaRPr lang="en-US" sz="1400" b="0" i="0" dirty="0">
              <a:solidFill>
                <a:srgbClr val="171717"/>
              </a:solidFill>
              <a:effectLst/>
              <a:latin typeface="Segoe UI" panose="020B0502040204020203" pitchFamily="34" charset="0"/>
            </a:endParaRPr>
          </a:p>
          <a:p>
            <a:pPr marL="285750" indent="-285750">
              <a:buFont typeface="Arial" panose="020B0604020202020204" pitchFamily="34" charset="0"/>
              <a:buChar char="•"/>
            </a:pPr>
            <a:r>
              <a:rPr lang="en-US" sz="1400" b="1" dirty="0">
                <a:solidFill>
                  <a:srgbClr val="171717"/>
                </a:solidFill>
                <a:latin typeface="Segoe UI" panose="020B0502040204020203" pitchFamily="34" charset="0"/>
              </a:rPr>
              <a:t>A</a:t>
            </a:r>
            <a:r>
              <a:rPr lang="en-US" sz="1400" b="1" i="0" dirty="0">
                <a:solidFill>
                  <a:srgbClr val="171717"/>
                </a:solidFill>
                <a:effectLst/>
                <a:latin typeface="Segoe UI" panose="020B0502040204020203" pitchFamily="34" charset="0"/>
              </a:rPr>
              <a:t>ctivities</a:t>
            </a:r>
            <a:r>
              <a:rPr lang="en-US" sz="1400" b="0" i="0" dirty="0">
                <a:solidFill>
                  <a:srgbClr val="171717"/>
                </a:solidFill>
                <a:effectLst/>
                <a:latin typeface="Segoe UI" panose="020B0502040204020203" pitchFamily="34" charset="0"/>
              </a:rPr>
              <a:t> in a pipeline define actions to perform on data</a:t>
            </a:r>
          </a:p>
          <a:p>
            <a:pPr marL="285750" indent="-285750">
              <a:buFont typeface="Arial" panose="020B0604020202020204" pitchFamily="34" charset="0"/>
              <a:buChar char="•"/>
            </a:pPr>
            <a:endParaRPr lang="en-US" sz="1400" b="1" i="0" dirty="0">
              <a:solidFill>
                <a:srgbClr val="171717"/>
              </a:solidFill>
              <a:effectLst/>
              <a:latin typeface="Segoe UI" panose="020B0502040204020203" pitchFamily="34" charset="0"/>
            </a:endParaRPr>
          </a:p>
          <a:p>
            <a:pPr marL="285750" indent="-285750">
              <a:buFont typeface="Arial" panose="020B0604020202020204" pitchFamily="34" charset="0"/>
              <a:buChar char="•"/>
            </a:pPr>
            <a:r>
              <a:rPr lang="en-US" sz="1400" b="1" i="0" dirty="0">
                <a:solidFill>
                  <a:srgbClr val="171717"/>
                </a:solidFill>
                <a:effectLst/>
                <a:latin typeface="Segoe UI" panose="020B0502040204020203" pitchFamily="34" charset="0"/>
              </a:rPr>
              <a:t>Dataset</a:t>
            </a:r>
            <a:r>
              <a:rPr lang="en-US" sz="1400" b="0" i="0" dirty="0">
                <a:solidFill>
                  <a:srgbClr val="171717"/>
                </a:solidFill>
                <a:effectLst/>
                <a:latin typeface="Segoe UI" panose="020B0502040204020203" pitchFamily="34" charset="0"/>
              </a:rPr>
              <a:t> is a named view of data that simply points or references the data</a:t>
            </a:r>
            <a:endParaRPr lang="en-US" sz="1400" dirty="0">
              <a:solidFill>
                <a:srgbClr val="171717"/>
              </a:solidFill>
              <a:latin typeface="Segoe UI" panose="020B0502040204020203" pitchFamily="34" charset="0"/>
            </a:endParaRPr>
          </a:p>
          <a:p>
            <a:pPr marL="285750" indent="-285750">
              <a:buFont typeface="Arial" panose="020B0604020202020204" pitchFamily="34" charset="0"/>
              <a:buChar char="•"/>
            </a:pPr>
            <a:endParaRPr lang="en-US" sz="1400" b="1" dirty="0">
              <a:solidFill>
                <a:srgbClr val="171717"/>
              </a:solidFill>
              <a:latin typeface="Segoe UI" panose="020B0502040204020203" pitchFamily="34" charset="0"/>
            </a:endParaRPr>
          </a:p>
          <a:p>
            <a:pPr marL="285750" indent="-285750">
              <a:buFont typeface="Arial" panose="020B0604020202020204" pitchFamily="34" charset="0"/>
              <a:buChar char="•"/>
            </a:pPr>
            <a:r>
              <a:rPr lang="en-US" sz="1400" b="1" dirty="0">
                <a:solidFill>
                  <a:srgbClr val="171717"/>
                </a:solidFill>
                <a:latin typeface="Segoe UI" panose="020B0502040204020203" pitchFamily="34" charset="0"/>
              </a:rPr>
              <a:t>L</a:t>
            </a:r>
            <a:r>
              <a:rPr lang="en-US" sz="1400" b="1" i="0" dirty="0">
                <a:solidFill>
                  <a:srgbClr val="171717"/>
                </a:solidFill>
                <a:effectLst/>
                <a:latin typeface="Segoe UI" panose="020B0502040204020203" pitchFamily="34" charset="0"/>
              </a:rPr>
              <a:t>inked </a:t>
            </a:r>
            <a:r>
              <a:rPr lang="en-US" sz="1400" b="1" dirty="0">
                <a:solidFill>
                  <a:srgbClr val="171717"/>
                </a:solidFill>
                <a:latin typeface="Segoe UI" panose="020B0502040204020203" pitchFamily="34" charset="0"/>
              </a:rPr>
              <a:t>S</a:t>
            </a:r>
            <a:r>
              <a:rPr lang="en-US" sz="1400" b="1" i="0" dirty="0">
                <a:solidFill>
                  <a:srgbClr val="171717"/>
                </a:solidFill>
                <a:effectLst/>
                <a:latin typeface="Segoe UI" panose="020B0502040204020203" pitchFamily="34" charset="0"/>
              </a:rPr>
              <a:t>ervice</a:t>
            </a:r>
            <a:r>
              <a:rPr lang="en-US" sz="1400" b="0" i="0" dirty="0">
                <a:solidFill>
                  <a:srgbClr val="171717"/>
                </a:solidFill>
                <a:effectLst/>
                <a:latin typeface="Segoe UI" panose="020B0502040204020203" pitchFamily="34" charset="0"/>
              </a:rPr>
              <a:t> to link data store</a:t>
            </a:r>
            <a:endParaRPr lang="en-US" sz="1400" dirty="0"/>
          </a:p>
        </p:txBody>
      </p:sp>
    </p:spTree>
    <p:extLst>
      <p:ext uri="{BB962C8B-B14F-4D97-AF65-F5344CB8AC3E}">
        <p14:creationId xmlns:p14="http://schemas.microsoft.com/office/powerpoint/2010/main" val="2502839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1">
            <a:extLst>
              <a:ext uri="{FF2B5EF4-FFF2-40B4-BE49-F238E27FC236}">
                <a16:creationId xmlns:a16="http://schemas.microsoft.com/office/drawing/2014/main" id="{2B93D943-257C-4D65-881F-148B00D126CB}"/>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Integration Runtime (IR)</a:t>
            </a:r>
          </a:p>
        </p:txBody>
      </p:sp>
      <p:cxnSp>
        <p:nvCxnSpPr>
          <p:cNvPr id="7" name="Straight Connector 6">
            <a:extLst>
              <a:ext uri="{FF2B5EF4-FFF2-40B4-BE49-F238E27FC236}">
                <a16:creationId xmlns:a16="http://schemas.microsoft.com/office/drawing/2014/main" id="{E8091635-6D1B-47D2-A011-E33DA6D4E1AB}"/>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2680DAAB-3078-4DE6-803C-393C37ABAECA}"/>
              </a:ext>
            </a:extLst>
          </p:cNvPr>
          <p:cNvSpPr txBox="1"/>
          <p:nvPr/>
        </p:nvSpPr>
        <p:spPr>
          <a:xfrm>
            <a:off x="304801" y="1392579"/>
            <a:ext cx="11553824" cy="5016758"/>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171717"/>
                </a:solidFill>
                <a:effectLst/>
                <a:latin typeface="Segoe UI" panose="020B0502040204020203" pitchFamily="34" charset="0"/>
              </a:rPr>
              <a:t>The </a:t>
            </a:r>
            <a:r>
              <a:rPr lang="en-US" sz="1600" b="0" i="0" dirty="0">
                <a:solidFill>
                  <a:srgbClr val="171717"/>
                </a:solidFill>
                <a:effectLst/>
                <a:latin typeface="Calibri" panose="020F0502020204030204" pitchFamily="34" charset="0"/>
                <a:cs typeface="Calibri" panose="020F0502020204030204" pitchFamily="34" charset="0"/>
              </a:rPr>
              <a:t>Integration Runtime (IR) is the </a:t>
            </a:r>
            <a:r>
              <a:rPr lang="en-US" sz="1600" b="1" i="0" dirty="0">
                <a:solidFill>
                  <a:srgbClr val="171717"/>
                </a:solidFill>
                <a:effectLst/>
                <a:latin typeface="Calibri" panose="020F0502020204030204" pitchFamily="34" charset="0"/>
                <a:cs typeface="Calibri" panose="020F0502020204030204" pitchFamily="34" charset="0"/>
              </a:rPr>
              <a:t>compute infrastructure</a:t>
            </a:r>
            <a:r>
              <a:rPr lang="en-US" sz="1600" b="0" i="0" dirty="0">
                <a:solidFill>
                  <a:srgbClr val="171717"/>
                </a:solidFill>
                <a:effectLst/>
                <a:latin typeface="Calibri" panose="020F0502020204030204" pitchFamily="34" charset="0"/>
                <a:cs typeface="Calibri" panose="020F0502020204030204" pitchFamily="34" charset="0"/>
              </a:rPr>
              <a:t> used by Azure Data Factory pipelines and provide the </a:t>
            </a:r>
            <a:r>
              <a:rPr lang="en-US" sz="1600" b="1" i="0" dirty="0">
                <a:solidFill>
                  <a:srgbClr val="171717"/>
                </a:solidFill>
                <a:effectLst/>
                <a:latin typeface="Calibri" panose="020F0502020204030204" pitchFamily="34" charset="0"/>
                <a:cs typeface="Calibri" panose="020F0502020204030204" pitchFamily="34" charset="0"/>
              </a:rPr>
              <a:t>data integration capabilitie</a:t>
            </a:r>
            <a:r>
              <a:rPr lang="en-US" sz="1600" b="0" i="0" dirty="0">
                <a:solidFill>
                  <a:srgbClr val="171717"/>
                </a:solidFill>
                <a:effectLst/>
                <a:latin typeface="Calibri" panose="020F0502020204030204" pitchFamily="34" charset="0"/>
                <a:cs typeface="Calibri" panose="020F0502020204030204" pitchFamily="34" charset="0"/>
              </a:rPr>
              <a:t>s across different network environments</a:t>
            </a:r>
          </a:p>
          <a:p>
            <a:pPr marL="800100" lvl="1" indent="-342900">
              <a:buFont typeface="+mj-lt"/>
              <a:buAutoNum type="alphaLcParenR"/>
            </a:pPr>
            <a:r>
              <a:rPr lang="en-US" sz="1600" b="1" i="0" dirty="0">
                <a:solidFill>
                  <a:srgbClr val="171717"/>
                </a:solidFill>
                <a:effectLst/>
                <a:latin typeface="Calibri" panose="020F0502020204030204" pitchFamily="34" charset="0"/>
                <a:cs typeface="Calibri" panose="020F0502020204030204" pitchFamily="34" charset="0"/>
              </a:rPr>
              <a:t>Data Flow</a:t>
            </a:r>
            <a:r>
              <a:rPr lang="en-US" sz="1600" i="0" dirty="0">
                <a:solidFill>
                  <a:srgbClr val="171717"/>
                </a:solidFill>
                <a:effectLst/>
                <a:latin typeface="Calibri" panose="020F0502020204030204" pitchFamily="34" charset="0"/>
                <a:cs typeface="Calibri" panose="020F0502020204030204" pitchFamily="34" charset="0"/>
              </a:rPr>
              <a:t>: Execute a data flow in a managed Azure compute environment</a:t>
            </a:r>
          </a:p>
          <a:p>
            <a:pPr marL="800100" lvl="1" indent="-342900">
              <a:buFont typeface="+mj-lt"/>
              <a:buAutoNum type="alphaLcParenR"/>
            </a:pPr>
            <a:r>
              <a:rPr lang="en-US" sz="1600" b="1" i="0" dirty="0">
                <a:solidFill>
                  <a:srgbClr val="171717"/>
                </a:solidFill>
                <a:effectLst/>
                <a:latin typeface="Calibri" panose="020F0502020204030204" pitchFamily="34" charset="0"/>
                <a:cs typeface="Calibri" panose="020F0502020204030204" pitchFamily="34" charset="0"/>
              </a:rPr>
              <a:t>Data movement</a:t>
            </a:r>
            <a:r>
              <a:rPr lang="en-US" sz="1600" i="0" dirty="0">
                <a:solidFill>
                  <a:srgbClr val="171717"/>
                </a:solidFill>
                <a:effectLst/>
                <a:latin typeface="Calibri" panose="020F0502020204030204" pitchFamily="34" charset="0"/>
                <a:cs typeface="Calibri" panose="020F0502020204030204" pitchFamily="34" charset="0"/>
              </a:rPr>
              <a:t>: Copy data across data stores in a public or private networks and support for built-in connectors, format conversion, column mapping, and performant and scalable data transfer.</a:t>
            </a:r>
          </a:p>
          <a:p>
            <a:pPr marL="800100" lvl="1" indent="-342900">
              <a:buFont typeface="+mj-lt"/>
              <a:buAutoNum type="alphaLcParenR"/>
            </a:pPr>
            <a:r>
              <a:rPr lang="en-US" sz="1600" b="1" i="0" dirty="0">
                <a:solidFill>
                  <a:srgbClr val="171717"/>
                </a:solidFill>
                <a:effectLst/>
                <a:latin typeface="Calibri" panose="020F0502020204030204" pitchFamily="34" charset="0"/>
                <a:cs typeface="Calibri" panose="020F0502020204030204" pitchFamily="34" charset="0"/>
              </a:rPr>
              <a:t>Activity dispatch</a:t>
            </a:r>
            <a:r>
              <a:rPr lang="en-US" sz="1600" i="0" dirty="0">
                <a:solidFill>
                  <a:srgbClr val="171717"/>
                </a:solidFill>
                <a:effectLst/>
                <a:latin typeface="Calibri" panose="020F0502020204030204" pitchFamily="34" charset="0"/>
                <a:cs typeface="Calibri" panose="020F0502020204030204" pitchFamily="34" charset="0"/>
              </a:rPr>
              <a:t>: Dispatch and monitor transformation activities running on a variety of compute services such as Azure Databricks, Azure HDInsight, ML Studio (classic), Azure SQL Database, SQL Server, and more.</a:t>
            </a:r>
          </a:p>
          <a:p>
            <a:pPr marL="800100" lvl="1" indent="-342900">
              <a:buFont typeface="+mj-lt"/>
              <a:buAutoNum type="alphaLcParenR"/>
            </a:pPr>
            <a:r>
              <a:rPr lang="en-US" sz="1600" b="1" i="0" dirty="0">
                <a:solidFill>
                  <a:srgbClr val="171717"/>
                </a:solidFill>
                <a:effectLst/>
                <a:latin typeface="Calibri" panose="020F0502020204030204" pitchFamily="34" charset="0"/>
                <a:cs typeface="Calibri" panose="020F0502020204030204" pitchFamily="34" charset="0"/>
              </a:rPr>
              <a:t>SSIS package execution</a:t>
            </a:r>
            <a:r>
              <a:rPr lang="en-US" sz="1600" i="0" dirty="0">
                <a:solidFill>
                  <a:srgbClr val="171717"/>
                </a:solidFill>
                <a:effectLst/>
                <a:latin typeface="Calibri" panose="020F0502020204030204" pitchFamily="34" charset="0"/>
                <a:cs typeface="Calibri" panose="020F0502020204030204" pitchFamily="34" charset="0"/>
              </a:rPr>
              <a:t>: Natively execute SQL Server Integration Services (SSIS) packages</a:t>
            </a:r>
            <a:r>
              <a:rPr lang="en-US" sz="1600" b="0" i="0" dirty="0">
                <a:solidFill>
                  <a:srgbClr val="171717"/>
                </a:solidFill>
                <a:effectLst/>
                <a:latin typeface="Calibri" panose="020F0502020204030204" pitchFamily="34" charset="0"/>
                <a:cs typeface="Calibri" panose="020F0502020204030204" pitchFamily="34" charset="0"/>
              </a:rPr>
              <a:t> in a managed Azure compute environment.</a:t>
            </a:r>
          </a:p>
          <a:p>
            <a:pPr marL="285750" indent="-285750">
              <a:buFont typeface="Wingdings" panose="05000000000000000000" pitchFamily="2" charset="2"/>
              <a:buChar char="Ø"/>
            </a:pPr>
            <a:endParaRPr lang="en-US" sz="1600" b="0" i="0" dirty="0">
              <a:solidFill>
                <a:srgbClr val="171717"/>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b="0" i="0" dirty="0">
                <a:solidFill>
                  <a:srgbClr val="171717"/>
                </a:solidFill>
                <a:effectLst/>
                <a:latin typeface="Calibri" panose="020F0502020204030204" pitchFamily="34" charset="0"/>
                <a:cs typeface="Calibri" panose="020F0502020204030204" pitchFamily="34" charset="0"/>
              </a:rPr>
              <a:t>Integration runtime is a bridge between </a:t>
            </a:r>
            <a:r>
              <a:rPr lang="en-US" sz="1600" b="1" i="0" dirty="0">
                <a:solidFill>
                  <a:srgbClr val="171717"/>
                </a:solidFill>
                <a:effectLst/>
                <a:latin typeface="Calibri" panose="020F0502020204030204" pitchFamily="34" charset="0"/>
                <a:cs typeface="Calibri" panose="020F0502020204030204" pitchFamily="34" charset="0"/>
              </a:rPr>
              <a:t>Activities</a:t>
            </a:r>
            <a:r>
              <a:rPr lang="en-US" sz="1600" b="0" i="0" dirty="0">
                <a:solidFill>
                  <a:srgbClr val="171717"/>
                </a:solidFill>
                <a:effectLst/>
                <a:latin typeface="Calibri" panose="020F0502020204030204" pitchFamily="34" charset="0"/>
                <a:cs typeface="Calibri" panose="020F0502020204030204" pitchFamily="34" charset="0"/>
              </a:rPr>
              <a:t> and </a:t>
            </a:r>
            <a:r>
              <a:rPr lang="en-US" sz="1600" b="1" i="0" dirty="0">
                <a:solidFill>
                  <a:srgbClr val="171717"/>
                </a:solidFill>
                <a:effectLst/>
                <a:latin typeface="Calibri" panose="020F0502020204030204" pitchFamily="34" charset="0"/>
                <a:cs typeface="Calibri" panose="020F0502020204030204" pitchFamily="34" charset="0"/>
              </a:rPr>
              <a:t>Linked </a:t>
            </a:r>
            <a:r>
              <a:rPr lang="en-US" sz="1600" b="1" dirty="0">
                <a:solidFill>
                  <a:srgbClr val="171717"/>
                </a:solidFill>
                <a:latin typeface="Calibri" panose="020F0502020204030204" pitchFamily="34" charset="0"/>
                <a:cs typeface="Calibri" panose="020F0502020204030204" pitchFamily="34" charset="0"/>
              </a:rPr>
              <a:t>S</a:t>
            </a:r>
            <a:r>
              <a:rPr lang="en-US" sz="1600" b="1" i="0" dirty="0">
                <a:solidFill>
                  <a:srgbClr val="171717"/>
                </a:solidFill>
                <a:effectLst/>
                <a:latin typeface="Calibri" panose="020F0502020204030204" pitchFamily="34" charset="0"/>
                <a:cs typeface="Calibri" panose="020F0502020204030204" pitchFamily="34" charset="0"/>
              </a:rPr>
              <a:t>ervices. </a:t>
            </a:r>
            <a:r>
              <a:rPr lang="en-US" sz="1600" b="0" i="0" dirty="0">
                <a:solidFill>
                  <a:srgbClr val="171717"/>
                </a:solidFill>
                <a:effectLst/>
                <a:latin typeface="Calibri" panose="020F0502020204030204" pitchFamily="34" charset="0"/>
                <a:cs typeface="Calibri" panose="020F0502020204030204" pitchFamily="34" charset="0"/>
              </a:rPr>
              <a:t>It provides the </a:t>
            </a:r>
            <a:r>
              <a:rPr lang="en-US" sz="1600" b="1" dirty="0">
                <a:solidFill>
                  <a:srgbClr val="171717"/>
                </a:solidFill>
                <a:latin typeface="Calibri" panose="020F0502020204030204" pitchFamily="34" charset="0"/>
                <a:cs typeface="Calibri" panose="020F0502020204030204" pitchFamily="34" charset="0"/>
              </a:rPr>
              <a:t>C</a:t>
            </a:r>
            <a:r>
              <a:rPr lang="en-US" sz="1600" b="1" i="0" dirty="0">
                <a:solidFill>
                  <a:srgbClr val="171717"/>
                </a:solidFill>
                <a:effectLst/>
                <a:latin typeface="Calibri" panose="020F0502020204030204" pitchFamily="34" charset="0"/>
                <a:cs typeface="Calibri" panose="020F0502020204030204" pitchFamily="34" charset="0"/>
              </a:rPr>
              <a:t>ompute environment</a:t>
            </a:r>
            <a:r>
              <a:rPr lang="en-US" sz="1600" b="0" i="0" dirty="0">
                <a:solidFill>
                  <a:srgbClr val="171717"/>
                </a:solidFill>
                <a:effectLst/>
                <a:latin typeface="Calibri" panose="020F0502020204030204" pitchFamily="34" charset="0"/>
                <a:cs typeface="Calibri" panose="020F0502020204030204" pitchFamily="34" charset="0"/>
              </a:rPr>
              <a:t> where the activity is either run directly or dispatched</a:t>
            </a:r>
          </a:p>
          <a:p>
            <a:pPr marL="285750" indent="-285750">
              <a:buFont typeface="Wingdings" panose="05000000000000000000" pitchFamily="2" charset="2"/>
              <a:buChar char="Ø"/>
            </a:pPr>
            <a:endParaRPr lang="en-US" sz="1600" b="0" i="0" dirty="0">
              <a:solidFill>
                <a:srgbClr val="171717"/>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b="0" i="0" dirty="0">
                <a:solidFill>
                  <a:srgbClr val="171717"/>
                </a:solidFill>
                <a:effectLst/>
                <a:latin typeface="Calibri" panose="020F0502020204030204" pitchFamily="34" charset="0"/>
                <a:cs typeface="Calibri" panose="020F0502020204030204" pitchFamily="34" charset="0"/>
              </a:rPr>
              <a:t>Integration runtime allows the activity to be performed in the closest possible region to the target data store or compute service to maximize performance while also allowing flexibility to meet security and compliance requirements</a:t>
            </a:r>
          </a:p>
          <a:p>
            <a:pPr marL="285750" indent="-285750">
              <a:buFont typeface="Wingdings" panose="05000000000000000000" pitchFamily="2" charset="2"/>
              <a:buChar char="Ø"/>
            </a:pPr>
            <a:endParaRPr lang="en-US" sz="1600" dirty="0">
              <a:solidFill>
                <a:srgbClr val="171717"/>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dirty="0">
                <a:solidFill>
                  <a:srgbClr val="171717"/>
                </a:solidFill>
                <a:latin typeface="Calibri" panose="020F0502020204030204" pitchFamily="34" charset="0"/>
                <a:cs typeface="Calibri" panose="020F0502020204030204" pitchFamily="34" charset="0"/>
              </a:rPr>
              <a:t>Types of IR</a:t>
            </a:r>
          </a:p>
          <a:p>
            <a:pPr marL="800100" lvl="1" indent="-342900">
              <a:buFont typeface="+mj-lt"/>
              <a:buAutoNum type="alphaLcParenR"/>
            </a:pPr>
            <a:r>
              <a:rPr lang="en-US" sz="1600" b="1" dirty="0">
                <a:solidFill>
                  <a:srgbClr val="171717"/>
                </a:solidFill>
                <a:latin typeface="Calibri" panose="020F0502020204030204" pitchFamily="34" charset="0"/>
                <a:cs typeface="Calibri" panose="020F0502020204030204" pitchFamily="34" charset="0"/>
              </a:rPr>
              <a:t>Azure</a:t>
            </a:r>
            <a:r>
              <a:rPr lang="en-US" sz="1600" dirty="0">
                <a:solidFill>
                  <a:srgbClr val="171717"/>
                </a:solidFill>
                <a:latin typeface="Calibri" panose="020F0502020204030204" pitchFamily="34" charset="0"/>
                <a:cs typeface="Calibri" panose="020F0502020204030204" pitchFamily="34" charset="0"/>
              </a:rPr>
              <a:t>: </a:t>
            </a:r>
            <a:r>
              <a:rPr lang="en-US" sz="1600" b="0" i="0" dirty="0">
                <a:solidFill>
                  <a:srgbClr val="171717"/>
                </a:solidFill>
                <a:effectLst/>
                <a:latin typeface="Calibri" panose="020F0502020204030204" pitchFamily="34" charset="0"/>
                <a:cs typeface="Calibri" panose="020F0502020204030204" pitchFamily="34" charset="0"/>
              </a:rPr>
              <a:t>Run copy activities between cloud data stores</a:t>
            </a:r>
          </a:p>
          <a:p>
            <a:pPr marL="800100" lvl="1" indent="-342900">
              <a:buFont typeface="+mj-lt"/>
              <a:buAutoNum type="alphaLcParenR"/>
            </a:pPr>
            <a:r>
              <a:rPr lang="en-US" sz="1600" b="1" dirty="0">
                <a:solidFill>
                  <a:srgbClr val="171717"/>
                </a:solidFill>
                <a:latin typeface="Calibri" panose="020F0502020204030204" pitchFamily="34" charset="0"/>
                <a:cs typeface="Calibri" panose="020F0502020204030204" pitchFamily="34" charset="0"/>
              </a:rPr>
              <a:t>Self-Hosted</a:t>
            </a:r>
            <a:r>
              <a:rPr lang="en-US" sz="1600" dirty="0">
                <a:solidFill>
                  <a:srgbClr val="171717"/>
                </a:solidFill>
                <a:latin typeface="Calibri" panose="020F0502020204030204" pitchFamily="34" charset="0"/>
                <a:cs typeface="Calibri" panose="020F0502020204030204" pitchFamily="34" charset="0"/>
              </a:rPr>
              <a:t>: </a:t>
            </a:r>
            <a:r>
              <a:rPr lang="en-US" sz="1600" b="0" i="0" dirty="0">
                <a:solidFill>
                  <a:srgbClr val="171717"/>
                </a:solidFill>
                <a:effectLst/>
                <a:latin typeface="Calibri" panose="020F0502020204030204" pitchFamily="34" charset="0"/>
                <a:cs typeface="Calibri" panose="020F0502020204030204" pitchFamily="34" charset="0"/>
              </a:rPr>
              <a:t>Running copy activity between a cloud data stores and a data store in private network.</a:t>
            </a:r>
          </a:p>
          <a:p>
            <a:pPr marL="800100" lvl="1" indent="-342900">
              <a:buFont typeface="+mj-lt"/>
              <a:buAutoNum type="alphaLcParenR"/>
            </a:pPr>
            <a:r>
              <a:rPr lang="en-US" sz="1600" b="1" dirty="0">
                <a:solidFill>
                  <a:srgbClr val="171717"/>
                </a:solidFill>
                <a:latin typeface="Calibri" panose="020F0502020204030204" pitchFamily="34" charset="0"/>
                <a:cs typeface="Calibri" panose="020F0502020204030204" pitchFamily="34" charset="0"/>
              </a:rPr>
              <a:t>Azure-SSIS</a:t>
            </a:r>
            <a:r>
              <a:rPr lang="en-US" sz="1600" dirty="0">
                <a:solidFill>
                  <a:srgbClr val="171717"/>
                </a:solidFill>
                <a:latin typeface="Calibri" panose="020F0502020204030204" pitchFamily="34" charset="0"/>
                <a:cs typeface="Calibri" panose="020F0502020204030204" pitchFamily="34" charset="0"/>
              </a:rPr>
              <a:t>: L</a:t>
            </a:r>
            <a:r>
              <a:rPr lang="en-US" sz="1600" b="0" i="0" dirty="0">
                <a:solidFill>
                  <a:srgbClr val="171717"/>
                </a:solidFill>
                <a:effectLst/>
                <a:latin typeface="Calibri" panose="020F0502020204030204" pitchFamily="34" charset="0"/>
                <a:cs typeface="Calibri" panose="020F0502020204030204" pitchFamily="34" charset="0"/>
              </a:rPr>
              <a:t>ift and shift </a:t>
            </a:r>
            <a:r>
              <a:rPr lang="en-US" sz="1600" dirty="0">
                <a:solidFill>
                  <a:srgbClr val="171717"/>
                </a:solidFill>
                <a:latin typeface="Calibri" panose="020F0502020204030204" pitchFamily="34" charset="0"/>
                <a:cs typeface="Calibri" panose="020F0502020204030204" pitchFamily="34" charset="0"/>
              </a:rPr>
              <a:t>of </a:t>
            </a:r>
            <a:r>
              <a:rPr lang="en-US" sz="1600" b="0" i="0" dirty="0">
                <a:solidFill>
                  <a:srgbClr val="171717"/>
                </a:solidFill>
                <a:effectLst/>
                <a:latin typeface="Calibri" panose="020F0502020204030204" pitchFamily="34" charset="0"/>
                <a:cs typeface="Calibri" panose="020F0502020204030204" pitchFamily="34" charset="0"/>
              </a:rPr>
              <a:t>existing SSIS and their execution</a:t>
            </a:r>
          </a:p>
        </p:txBody>
      </p:sp>
    </p:spTree>
    <p:extLst>
      <p:ext uri="{BB962C8B-B14F-4D97-AF65-F5344CB8AC3E}">
        <p14:creationId xmlns:p14="http://schemas.microsoft.com/office/powerpoint/2010/main" val="66559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135098-94C4-406E-A685-B978511D0EED}"/>
              </a:ext>
            </a:extLst>
          </p:cNvPr>
          <p:cNvSpPr>
            <a:spLocks noGrp="1"/>
          </p:cNvSpPr>
          <p:nvPr>
            <p:ph type="title"/>
          </p:nvPr>
        </p:nvSpPr>
        <p:spPr>
          <a:xfrm>
            <a:off x="304801" y="-31982"/>
            <a:ext cx="11371732" cy="958575"/>
          </a:xfrm>
        </p:spPr>
        <p:txBody>
          <a:bodyPr/>
          <a:lstStyle/>
          <a:p>
            <a:r>
              <a:rPr lang="en-US" dirty="0">
                <a:latin typeface="Calibri" panose="020F0502020204030204" pitchFamily="34" charset="0"/>
                <a:cs typeface="Calibri" panose="020F0502020204030204" pitchFamily="34" charset="0"/>
              </a:rPr>
              <a:t>Triggers &amp; Their Types</a:t>
            </a:r>
          </a:p>
        </p:txBody>
      </p:sp>
      <p:sp>
        <p:nvSpPr>
          <p:cNvPr id="6" name="Text Placeholder 5">
            <a:extLst>
              <a:ext uri="{FF2B5EF4-FFF2-40B4-BE49-F238E27FC236}">
                <a16:creationId xmlns:a16="http://schemas.microsoft.com/office/drawing/2014/main" id="{1175B5DD-4D1C-4F4D-B272-572B1BAE68F5}"/>
              </a:ext>
            </a:extLst>
          </p:cNvPr>
          <p:cNvSpPr>
            <a:spLocks noGrp="1"/>
          </p:cNvSpPr>
          <p:nvPr>
            <p:ph type="body" sz="quarter" idx="12"/>
          </p:nvPr>
        </p:nvSpPr>
        <p:spPr/>
        <p:txBody>
          <a:bodyPr/>
          <a:lstStyle/>
          <a:p>
            <a:pPr algn="l"/>
            <a:r>
              <a:rPr lang="en-US" sz="2400" dirty="0">
                <a:latin typeface="Calibri" panose="020F0502020204030204" pitchFamily="34" charset="0"/>
                <a:cs typeface="Calibri" panose="020F0502020204030204" pitchFamily="34" charset="0"/>
              </a:rPr>
              <a:t>Schedule Trigger</a:t>
            </a:r>
          </a:p>
        </p:txBody>
      </p:sp>
      <p:sp>
        <p:nvSpPr>
          <p:cNvPr id="7" name="Text Placeholder 6">
            <a:extLst>
              <a:ext uri="{FF2B5EF4-FFF2-40B4-BE49-F238E27FC236}">
                <a16:creationId xmlns:a16="http://schemas.microsoft.com/office/drawing/2014/main" id="{4FAF61C8-0563-4F8D-8F4C-99561BBC254F}"/>
              </a:ext>
            </a:extLst>
          </p:cNvPr>
          <p:cNvSpPr>
            <a:spLocks noGrp="1"/>
          </p:cNvSpPr>
          <p:nvPr>
            <p:ph type="body" sz="quarter" idx="13"/>
          </p:nvPr>
        </p:nvSpPr>
        <p:spPr/>
        <p:txBody>
          <a:bodyPr/>
          <a:lstStyle/>
          <a:p>
            <a:r>
              <a:rPr lang="en-US" dirty="0">
                <a:latin typeface="Calibri" panose="020F0502020204030204" pitchFamily="34" charset="0"/>
                <a:cs typeface="Calibri" panose="020F0502020204030204" pitchFamily="34" charset="0"/>
              </a:rPr>
              <a:t>Execution of a pipeline by using a trigger</a:t>
            </a:r>
          </a:p>
        </p:txBody>
      </p:sp>
      <p:sp>
        <p:nvSpPr>
          <p:cNvPr id="8" name="Content Placeholder 7">
            <a:extLst>
              <a:ext uri="{FF2B5EF4-FFF2-40B4-BE49-F238E27FC236}">
                <a16:creationId xmlns:a16="http://schemas.microsoft.com/office/drawing/2014/main" id="{352C0879-272A-46FB-8911-6C4E46C30812}"/>
              </a:ext>
            </a:extLst>
          </p:cNvPr>
          <p:cNvSpPr>
            <a:spLocks noGrp="1"/>
          </p:cNvSpPr>
          <p:nvPr>
            <p:ph idx="14"/>
          </p:nvPr>
        </p:nvSpPr>
        <p:spPr>
          <a:xfrm>
            <a:off x="4317421" y="2743466"/>
            <a:ext cx="3620661" cy="2929746"/>
          </a:xfrm>
        </p:spPr>
        <p:txBody>
          <a:bodyPr/>
          <a:lstStyle/>
          <a:p>
            <a:pPr marL="0" indent="0">
              <a:buNone/>
            </a:pPr>
            <a:r>
              <a:rPr lang="en-US" sz="1800" dirty="0">
                <a:latin typeface="Calibri" panose="020F0502020204030204" pitchFamily="34" charset="0"/>
                <a:cs typeface="Calibri" panose="020F0502020204030204" pitchFamily="34" charset="0"/>
              </a:rPr>
              <a:t>A trigger that operates on a </a:t>
            </a:r>
            <a:r>
              <a:rPr lang="en-US" sz="1800" b="1" dirty="0">
                <a:latin typeface="Calibri" panose="020F0502020204030204" pitchFamily="34" charset="0"/>
                <a:cs typeface="Calibri" panose="020F0502020204030204" pitchFamily="34" charset="0"/>
              </a:rPr>
              <a:t>periodic interval</a:t>
            </a:r>
            <a:r>
              <a:rPr lang="en-US" sz="1800" dirty="0">
                <a:latin typeface="Calibri" panose="020F0502020204030204" pitchFamily="34" charset="0"/>
                <a:cs typeface="Calibri" panose="020F0502020204030204" pitchFamily="34" charset="0"/>
              </a:rPr>
              <a:t> </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For example:</a:t>
            </a:r>
          </a:p>
          <a:p>
            <a:pPr marL="0" indent="0">
              <a:buNone/>
            </a:pPr>
            <a:r>
              <a:rPr lang="en-US" sz="1800" dirty="0">
                <a:latin typeface="Calibri" panose="020F0502020204030204" pitchFamily="34" charset="0"/>
                <a:cs typeface="Calibri" panose="020F0502020204030204" pitchFamily="34" charset="0"/>
              </a:rPr>
              <a:t>Run every 15 minutes; Run at 5:15 AM, 5:45 AM, 5:15 PM, and 5:45 PM every day.</a:t>
            </a:r>
          </a:p>
        </p:txBody>
      </p:sp>
      <p:sp>
        <p:nvSpPr>
          <p:cNvPr id="9" name="Content Placeholder 8">
            <a:extLst>
              <a:ext uri="{FF2B5EF4-FFF2-40B4-BE49-F238E27FC236}">
                <a16:creationId xmlns:a16="http://schemas.microsoft.com/office/drawing/2014/main" id="{9EC501F7-109C-4680-BDAC-6ED67E40215D}"/>
              </a:ext>
            </a:extLst>
          </p:cNvPr>
          <p:cNvSpPr>
            <a:spLocks noGrp="1"/>
          </p:cNvSpPr>
          <p:nvPr>
            <p:ph idx="15"/>
          </p:nvPr>
        </p:nvSpPr>
        <p:spPr>
          <a:xfrm>
            <a:off x="8229602" y="2743465"/>
            <a:ext cx="3620661" cy="3089775"/>
          </a:xfrm>
        </p:spPr>
        <p:txBody>
          <a:bodyPr/>
          <a:lstStyle/>
          <a:p>
            <a:pPr marL="0" indent="0">
              <a:buNone/>
            </a:pPr>
            <a:r>
              <a:rPr lang="en-US" sz="1800" dirty="0">
                <a:latin typeface="Calibri" panose="020F0502020204030204" pitchFamily="34" charset="0"/>
                <a:cs typeface="Calibri" panose="020F0502020204030204" pitchFamily="34" charset="0"/>
              </a:rPr>
              <a:t>There are two types of event-based trigger that </a:t>
            </a:r>
            <a:r>
              <a:rPr lang="en-US" sz="1800" b="1" dirty="0">
                <a:latin typeface="Calibri" panose="020F0502020204030204" pitchFamily="34" charset="0"/>
                <a:cs typeface="Calibri" panose="020F0502020204030204" pitchFamily="34" charset="0"/>
              </a:rPr>
              <a:t>responds to an event</a:t>
            </a:r>
            <a:r>
              <a:rPr lang="en-US" sz="1800" dirty="0">
                <a:latin typeface="Calibri" panose="020F0502020204030204" pitchFamily="34" charset="0"/>
                <a:cs typeface="Calibri" panose="020F0502020204030204" pitchFamily="34" charset="0"/>
              </a:rPr>
              <a:t>:</a:t>
            </a:r>
          </a:p>
          <a:p>
            <a:r>
              <a:rPr lang="en-US" sz="1800" dirty="0">
                <a:latin typeface="Calibri" panose="020F0502020204030204" pitchFamily="34" charset="0"/>
                <a:cs typeface="Calibri" panose="020F0502020204030204" pitchFamily="34" charset="0"/>
              </a:rPr>
              <a:t>Storage event trigger runs a pipeline against events happening in a Storage account, such as the arrival of a file, or the deletion of a file in Azure Blob Storage account</a:t>
            </a:r>
          </a:p>
          <a:p>
            <a:r>
              <a:rPr lang="en-US" sz="1800" dirty="0">
                <a:latin typeface="Calibri" panose="020F0502020204030204" pitchFamily="34" charset="0"/>
                <a:cs typeface="Calibri" panose="020F0502020204030204" pitchFamily="34" charset="0"/>
              </a:rPr>
              <a:t>Custom event trigger processes and handles custom articles in Event Grid</a:t>
            </a:r>
          </a:p>
        </p:txBody>
      </p:sp>
      <p:sp>
        <p:nvSpPr>
          <p:cNvPr id="10" name="Text Placeholder 9">
            <a:extLst>
              <a:ext uri="{FF2B5EF4-FFF2-40B4-BE49-F238E27FC236}">
                <a16:creationId xmlns:a16="http://schemas.microsoft.com/office/drawing/2014/main" id="{A93F37A4-E220-4386-875D-97E7FD76725D}"/>
              </a:ext>
            </a:extLst>
          </p:cNvPr>
          <p:cNvSpPr>
            <a:spLocks noGrp="1"/>
          </p:cNvSpPr>
          <p:nvPr>
            <p:ph type="body" sz="quarter" idx="16"/>
          </p:nvPr>
        </p:nvSpPr>
        <p:spPr/>
        <p:txBody>
          <a:bodyPr/>
          <a:lstStyle/>
          <a:p>
            <a:pPr algn="l"/>
            <a:r>
              <a:rPr lang="en-US" sz="2400" dirty="0">
                <a:latin typeface="Calibri" panose="020F0502020204030204" pitchFamily="34" charset="0"/>
                <a:cs typeface="Calibri" panose="020F0502020204030204" pitchFamily="34" charset="0"/>
              </a:rPr>
              <a:t>Tumbling Window Trigger</a:t>
            </a:r>
          </a:p>
        </p:txBody>
      </p:sp>
      <p:sp>
        <p:nvSpPr>
          <p:cNvPr id="11" name="Text Placeholder 10">
            <a:extLst>
              <a:ext uri="{FF2B5EF4-FFF2-40B4-BE49-F238E27FC236}">
                <a16:creationId xmlns:a16="http://schemas.microsoft.com/office/drawing/2014/main" id="{129E2B07-88C3-4C44-A415-DE7CE746B4BF}"/>
              </a:ext>
            </a:extLst>
          </p:cNvPr>
          <p:cNvSpPr>
            <a:spLocks noGrp="1"/>
          </p:cNvSpPr>
          <p:nvPr>
            <p:ph type="body" sz="quarter" idx="17"/>
          </p:nvPr>
        </p:nvSpPr>
        <p:spPr/>
        <p:txBody>
          <a:bodyPr/>
          <a:lstStyle/>
          <a:p>
            <a:pPr algn="l"/>
            <a:r>
              <a:rPr lang="en-US" sz="2400" dirty="0">
                <a:latin typeface="Calibri" panose="020F0502020204030204" pitchFamily="34" charset="0"/>
                <a:cs typeface="Calibri" panose="020F0502020204030204" pitchFamily="34" charset="0"/>
              </a:rPr>
              <a:t>Event Based Trigger</a:t>
            </a:r>
          </a:p>
        </p:txBody>
      </p:sp>
      <p:sp>
        <p:nvSpPr>
          <p:cNvPr id="12" name="Content Placeholder 11">
            <a:extLst>
              <a:ext uri="{FF2B5EF4-FFF2-40B4-BE49-F238E27FC236}">
                <a16:creationId xmlns:a16="http://schemas.microsoft.com/office/drawing/2014/main" id="{6C13EEDC-A17A-4247-BCBB-93CF623A6E17}"/>
              </a:ext>
            </a:extLst>
          </p:cNvPr>
          <p:cNvSpPr>
            <a:spLocks noGrp="1"/>
          </p:cNvSpPr>
          <p:nvPr>
            <p:ph idx="18"/>
          </p:nvPr>
        </p:nvSpPr>
        <p:spPr>
          <a:xfrm>
            <a:off x="405240" y="2743466"/>
            <a:ext cx="3620661" cy="2929746"/>
          </a:xfrm>
        </p:spPr>
        <p:txBody>
          <a:bodyPr/>
          <a:lstStyle/>
          <a:p>
            <a:pPr marL="0" indent="0">
              <a:buNone/>
            </a:pPr>
            <a:r>
              <a:rPr lang="en-US" sz="1800" dirty="0">
                <a:latin typeface="Calibri" panose="020F0502020204030204" pitchFamily="34" charset="0"/>
                <a:cs typeface="Calibri" panose="020F0502020204030204" pitchFamily="34" charset="0"/>
              </a:rPr>
              <a:t>A trigger that invokes a pipeline on a </a:t>
            </a:r>
            <a:r>
              <a:rPr lang="en-US" sz="1800" b="1" dirty="0">
                <a:latin typeface="Calibri" panose="020F0502020204030204" pitchFamily="34" charset="0"/>
                <a:cs typeface="Calibri" panose="020F0502020204030204" pitchFamily="34" charset="0"/>
              </a:rPr>
              <a:t>wall-clock </a:t>
            </a:r>
            <a:r>
              <a:rPr lang="en-US" sz="1800" dirty="0">
                <a:latin typeface="Calibri" panose="020F0502020204030204" pitchFamily="34" charset="0"/>
                <a:cs typeface="Calibri" panose="020F0502020204030204" pitchFamily="34" charset="0"/>
              </a:rPr>
              <a:t>schedule</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For example:</a:t>
            </a:r>
          </a:p>
          <a:p>
            <a:pPr marL="0" indent="0">
              <a:buNone/>
            </a:pPr>
            <a:r>
              <a:rPr lang="en-US" sz="1800" dirty="0">
                <a:latin typeface="Calibri" panose="020F0502020204030204" pitchFamily="34" charset="0"/>
                <a:cs typeface="Calibri" panose="020F0502020204030204" pitchFamily="34" charset="0"/>
              </a:rPr>
              <a:t>Intervals like "weekly" or "Monday at 5:00 PM and Thursday at 9:00 PM."</a:t>
            </a:r>
          </a:p>
        </p:txBody>
      </p:sp>
      <p:cxnSp>
        <p:nvCxnSpPr>
          <p:cNvPr id="13" name="Straight Connector 12">
            <a:extLst>
              <a:ext uri="{FF2B5EF4-FFF2-40B4-BE49-F238E27FC236}">
                <a16:creationId xmlns:a16="http://schemas.microsoft.com/office/drawing/2014/main" id="{29859401-3B34-477C-AF68-A146CF60641D}"/>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5771530"/>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C543EE-7B89-4165-9D53-CCFA01026E09}"/>
              </a:ext>
            </a:extLst>
          </p:cNvPr>
          <p:cNvPicPr>
            <a:picLocks noChangeAspect="1"/>
          </p:cNvPicPr>
          <p:nvPr/>
        </p:nvPicPr>
        <p:blipFill>
          <a:blip r:embed="rId2"/>
          <a:stretch>
            <a:fillRect/>
          </a:stretch>
        </p:blipFill>
        <p:spPr>
          <a:xfrm>
            <a:off x="839912" y="1425134"/>
            <a:ext cx="10563812" cy="4610969"/>
          </a:xfrm>
          <a:prstGeom prst="rect">
            <a:avLst/>
          </a:prstGeom>
        </p:spPr>
      </p:pic>
      <p:sp>
        <p:nvSpPr>
          <p:cNvPr id="9" name="Title 11">
            <a:extLst>
              <a:ext uri="{FF2B5EF4-FFF2-40B4-BE49-F238E27FC236}">
                <a16:creationId xmlns:a16="http://schemas.microsoft.com/office/drawing/2014/main" id="{597BF2EA-C9F4-4230-AECE-344BF677B87A}"/>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Data Factory – Snapshot!</a:t>
            </a:r>
          </a:p>
        </p:txBody>
      </p:sp>
      <p:cxnSp>
        <p:nvCxnSpPr>
          <p:cNvPr id="10" name="Straight Connector 9">
            <a:extLst>
              <a:ext uri="{FF2B5EF4-FFF2-40B4-BE49-F238E27FC236}">
                <a16:creationId xmlns:a16="http://schemas.microsoft.com/office/drawing/2014/main" id="{2A23835E-0F2F-43B4-BEFD-12B08DA58A67}"/>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524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586738-2B88-4C61-8431-1854AECB8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0"/>
            <a:ext cx="12115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597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611777" cy="781850"/>
          </a:xfrm>
        </p:spPr>
        <p:txBody>
          <a:bodyPr/>
          <a:lstStyle/>
          <a:p>
            <a:r>
              <a:rPr lang="en-US" dirty="0"/>
              <a:t>SnowFlake</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25</a:t>
            </a:fld>
            <a:endParaRPr lang="en-US" dirty="0"/>
          </a:p>
        </p:txBody>
      </p:sp>
    </p:spTree>
    <p:extLst>
      <p:ext uri="{BB962C8B-B14F-4D97-AF65-F5344CB8AC3E}">
        <p14:creationId xmlns:p14="http://schemas.microsoft.com/office/powerpoint/2010/main" val="3973934441"/>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val 237">
            <a:extLst>
              <a:ext uri="{FF2B5EF4-FFF2-40B4-BE49-F238E27FC236}">
                <a16:creationId xmlns:a16="http://schemas.microsoft.com/office/drawing/2014/main" id="{05026DE4-0D4A-264E-BB3F-D3D504AF5AE2}"/>
              </a:ext>
            </a:extLst>
          </p:cNvPr>
          <p:cNvSpPr/>
          <p:nvPr/>
        </p:nvSpPr>
        <p:spPr>
          <a:xfrm>
            <a:off x="9987884" y="2831282"/>
            <a:ext cx="465772" cy="465772"/>
          </a:xfrm>
          <a:prstGeom prst="ellipse">
            <a:avLst/>
          </a:prstGeom>
          <a:pattFill prst="dkHorz">
            <a:fgClr>
              <a:srgbClr val="148BC0"/>
            </a:fgClr>
            <a:bgClr>
              <a:schemeClr val="bg1"/>
            </a:bgClr>
          </a:pattFill>
          <a:ln w="254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23" name="Freeform 374">
            <a:extLst>
              <a:ext uri="{FF2B5EF4-FFF2-40B4-BE49-F238E27FC236}">
                <a16:creationId xmlns:a16="http://schemas.microsoft.com/office/drawing/2014/main" id="{05F54997-FCCE-8046-BE47-470823798526}"/>
              </a:ext>
            </a:extLst>
          </p:cNvPr>
          <p:cNvSpPr>
            <a:spLocks/>
          </p:cNvSpPr>
          <p:nvPr/>
        </p:nvSpPr>
        <p:spPr bwMode="auto">
          <a:xfrm>
            <a:off x="7333032" y="2889518"/>
            <a:ext cx="307808" cy="275465"/>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24" name="Freeform 372">
            <a:extLst>
              <a:ext uri="{FF2B5EF4-FFF2-40B4-BE49-F238E27FC236}">
                <a16:creationId xmlns:a16="http://schemas.microsoft.com/office/drawing/2014/main" id="{23F60CA7-180A-9348-B4D5-0CE5364E5B76}"/>
              </a:ext>
            </a:extLst>
          </p:cNvPr>
          <p:cNvSpPr>
            <a:spLocks/>
          </p:cNvSpPr>
          <p:nvPr/>
        </p:nvSpPr>
        <p:spPr bwMode="auto">
          <a:xfrm>
            <a:off x="7333032" y="2954202"/>
            <a:ext cx="307808" cy="64684"/>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25" name="Freeform 373">
            <a:extLst>
              <a:ext uri="{FF2B5EF4-FFF2-40B4-BE49-F238E27FC236}">
                <a16:creationId xmlns:a16="http://schemas.microsoft.com/office/drawing/2014/main" id="{AE7B76A7-4D09-5540-B21B-C569A9E05740}"/>
              </a:ext>
            </a:extLst>
          </p:cNvPr>
          <p:cNvSpPr>
            <a:spLocks/>
          </p:cNvSpPr>
          <p:nvPr/>
        </p:nvSpPr>
        <p:spPr bwMode="auto">
          <a:xfrm>
            <a:off x="7333032" y="3026693"/>
            <a:ext cx="307808" cy="6579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26" name="Oval 371">
            <a:extLst>
              <a:ext uri="{FF2B5EF4-FFF2-40B4-BE49-F238E27FC236}">
                <a16:creationId xmlns:a16="http://schemas.microsoft.com/office/drawing/2014/main" id="{CE6C4FBC-7A5C-FF48-AEEB-FAA0B7CB21A3}"/>
              </a:ext>
            </a:extLst>
          </p:cNvPr>
          <p:cNvSpPr>
            <a:spLocks noChangeArrowheads="1"/>
          </p:cNvSpPr>
          <p:nvPr/>
        </p:nvSpPr>
        <p:spPr bwMode="auto">
          <a:xfrm>
            <a:off x="7333032" y="2823719"/>
            <a:ext cx="307808" cy="130483"/>
          </a:xfrm>
          <a:prstGeom prst="ellipse">
            <a:avLst/>
          </a:pr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endParaRPr>
          </a:p>
        </p:txBody>
      </p:sp>
      <p:sp>
        <p:nvSpPr>
          <p:cNvPr id="183" name="Oval 182">
            <a:extLst>
              <a:ext uri="{FF2B5EF4-FFF2-40B4-BE49-F238E27FC236}">
                <a16:creationId xmlns:a16="http://schemas.microsoft.com/office/drawing/2014/main" id="{6004275D-DCA2-2C4F-9030-70B78ADD9510}"/>
              </a:ext>
            </a:extLst>
          </p:cNvPr>
          <p:cNvSpPr/>
          <p:nvPr/>
        </p:nvSpPr>
        <p:spPr>
          <a:xfrm>
            <a:off x="7161219" y="2676799"/>
            <a:ext cx="651690" cy="654855"/>
          </a:xfrm>
          <a:prstGeom prst="ellipse">
            <a:avLst/>
          </a:prstGeom>
          <a:noFill/>
          <a:ln w="101600">
            <a:solidFill>
              <a:schemeClr val="accent6"/>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Calibri" panose="020F0502020204030204" pitchFamily="34" charset="0"/>
              <a:ea typeface="Arial"/>
              <a:cs typeface="Calibri" panose="020F0502020204030204" pitchFamily="34" charset="0"/>
              <a:sym typeface="Arial"/>
            </a:endParaRPr>
          </a:p>
        </p:txBody>
      </p:sp>
      <p:grpSp>
        <p:nvGrpSpPr>
          <p:cNvPr id="239" name="Group 238">
            <a:extLst>
              <a:ext uri="{FF2B5EF4-FFF2-40B4-BE49-F238E27FC236}">
                <a16:creationId xmlns:a16="http://schemas.microsoft.com/office/drawing/2014/main" id="{A751A038-F90A-B443-9163-A8A12C931EB9}"/>
              </a:ext>
            </a:extLst>
          </p:cNvPr>
          <p:cNvGrpSpPr/>
          <p:nvPr/>
        </p:nvGrpSpPr>
        <p:grpSpPr>
          <a:xfrm>
            <a:off x="1556514" y="2358048"/>
            <a:ext cx="1184293" cy="1300337"/>
            <a:chOff x="1585129" y="2176853"/>
            <a:chExt cx="1184293" cy="1300337"/>
          </a:xfrm>
        </p:grpSpPr>
        <p:sp>
          <p:nvSpPr>
            <p:cNvPr id="4" name="Oval 3">
              <a:extLst>
                <a:ext uri="{FF2B5EF4-FFF2-40B4-BE49-F238E27FC236}">
                  <a16:creationId xmlns:a16="http://schemas.microsoft.com/office/drawing/2014/main" id="{CC3D6746-4C42-6D40-85C9-08C83E640264}"/>
                </a:ext>
              </a:extLst>
            </p:cNvPr>
            <p:cNvSpPr/>
            <p:nvPr/>
          </p:nvSpPr>
          <p:spPr>
            <a:xfrm>
              <a:off x="1633463" y="2284756"/>
              <a:ext cx="1084531" cy="1084530"/>
            </a:xfrm>
            <a:prstGeom prst="ellipse">
              <a:avLst/>
            </a:prstGeom>
            <a:solidFill>
              <a:schemeClr val="bg1"/>
            </a:solidFill>
            <a:ln w="254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 name="Can 5">
              <a:extLst>
                <a:ext uri="{FF2B5EF4-FFF2-40B4-BE49-F238E27FC236}">
                  <a16:creationId xmlns:a16="http://schemas.microsoft.com/office/drawing/2014/main" id="{66328031-5853-2647-A26F-84E017FF998F}"/>
                </a:ext>
              </a:extLst>
            </p:cNvPr>
            <p:cNvSpPr/>
            <p:nvPr/>
          </p:nvSpPr>
          <p:spPr>
            <a:xfrm>
              <a:off x="1975094" y="2601816"/>
              <a:ext cx="401268" cy="454343"/>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CF8F40D0-3AE6-CB4A-B063-BCA809AC9026}"/>
                </a:ext>
              </a:extLst>
            </p:cNvPr>
            <p:cNvSpPr/>
            <p:nvPr/>
          </p:nvSpPr>
          <p:spPr>
            <a:xfrm>
              <a:off x="2050508" y="2176853"/>
              <a:ext cx="245591" cy="245591"/>
            </a:xfrm>
            <a:prstGeom prst="ellipse">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C04A50F5-CFE4-6246-A25B-A71571214B49}"/>
                </a:ext>
              </a:extLst>
            </p:cNvPr>
            <p:cNvSpPr/>
            <p:nvPr/>
          </p:nvSpPr>
          <p:spPr>
            <a:xfrm>
              <a:off x="2050508" y="3231599"/>
              <a:ext cx="245591" cy="245591"/>
            </a:xfrm>
            <a:prstGeom prst="ellipse">
              <a:avLst/>
            </a:prstGeom>
            <a:solidFill>
              <a:schemeClr val="accent2"/>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C848E86E-94E1-B542-9789-A6B1E6953DF3}"/>
                </a:ext>
              </a:extLst>
            </p:cNvPr>
            <p:cNvSpPr/>
            <p:nvPr/>
          </p:nvSpPr>
          <p:spPr>
            <a:xfrm>
              <a:off x="2523831" y="2962743"/>
              <a:ext cx="245591" cy="245591"/>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523E22FC-D43B-F444-8F39-744E73DAB4FD}"/>
                </a:ext>
              </a:extLst>
            </p:cNvPr>
            <p:cNvSpPr/>
            <p:nvPr/>
          </p:nvSpPr>
          <p:spPr>
            <a:xfrm>
              <a:off x="1585129" y="2962743"/>
              <a:ext cx="245591" cy="245591"/>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 name="Oval 10">
              <a:extLst>
                <a:ext uri="{FF2B5EF4-FFF2-40B4-BE49-F238E27FC236}">
                  <a16:creationId xmlns:a16="http://schemas.microsoft.com/office/drawing/2014/main" id="{770063C4-4B77-3A47-B87C-8979921A8D25}"/>
                </a:ext>
              </a:extLst>
            </p:cNvPr>
            <p:cNvSpPr/>
            <p:nvPr/>
          </p:nvSpPr>
          <p:spPr>
            <a:xfrm>
              <a:off x="2523831" y="2433360"/>
              <a:ext cx="245591" cy="245591"/>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86D9AEE3-DACA-B94D-A7DE-2B6355A9914C}"/>
                </a:ext>
              </a:extLst>
            </p:cNvPr>
            <p:cNvSpPr/>
            <p:nvPr/>
          </p:nvSpPr>
          <p:spPr>
            <a:xfrm>
              <a:off x="1585129" y="2433360"/>
              <a:ext cx="245591" cy="245591"/>
            </a:xfrm>
            <a:prstGeom prst="ellipse">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68D13529-9A92-3442-BC7E-15CCFE6C6D9C}"/>
                </a:ext>
              </a:extLst>
            </p:cNvPr>
            <p:cNvGrpSpPr>
              <a:grpSpLocks noChangeAspect="1"/>
            </p:cNvGrpSpPr>
            <p:nvPr/>
          </p:nvGrpSpPr>
          <p:grpSpPr>
            <a:xfrm>
              <a:off x="1634508" y="3028524"/>
              <a:ext cx="145365" cy="114030"/>
              <a:chOff x="5276849" y="1450974"/>
              <a:chExt cx="530226" cy="415925"/>
            </a:xfrm>
            <a:solidFill>
              <a:schemeClr val="bg1"/>
            </a:solidFill>
          </p:grpSpPr>
          <p:sp>
            <p:nvSpPr>
              <p:cNvPr id="14" name="Freeform 41">
                <a:extLst>
                  <a:ext uri="{FF2B5EF4-FFF2-40B4-BE49-F238E27FC236}">
                    <a16:creationId xmlns:a16="http://schemas.microsoft.com/office/drawing/2014/main" id="{3666156E-FC95-B043-8F06-2AF3A8460FD8}"/>
                  </a:ext>
                </a:extLst>
              </p:cNvPr>
              <p:cNvSpPr>
                <a:spLocks/>
              </p:cNvSpPr>
              <p:nvPr/>
            </p:nvSpPr>
            <p:spPr bwMode="auto">
              <a:xfrm>
                <a:off x="5276849" y="1450974"/>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5" name="Line 42">
                <a:extLst>
                  <a:ext uri="{FF2B5EF4-FFF2-40B4-BE49-F238E27FC236}">
                    <a16:creationId xmlns:a16="http://schemas.microsoft.com/office/drawing/2014/main" id="{B95E582F-A614-0344-A3B7-06F2619242A6}"/>
                  </a:ext>
                </a:extLst>
              </p:cNvPr>
              <p:cNvSpPr>
                <a:spLocks noChangeShapeType="1"/>
              </p:cNvSpPr>
              <p:nvPr/>
            </p:nvSpPr>
            <p:spPr bwMode="auto">
              <a:xfrm>
                <a:off x="5276850" y="1566863"/>
                <a:ext cx="530225" cy="0"/>
              </a:xfrm>
              <a:prstGeom prst="line">
                <a:avLst/>
              </a:prstGeom>
              <a:grpFill/>
              <a:ln w="9525" cap="rnd">
                <a:solidFill>
                  <a:schemeClr val="bg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6" name="Oval 43">
                <a:extLst>
                  <a:ext uri="{FF2B5EF4-FFF2-40B4-BE49-F238E27FC236}">
                    <a16:creationId xmlns:a16="http://schemas.microsoft.com/office/drawing/2014/main" id="{2C292576-9069-124A-ABCF-F82E8B7A4966}"/>
                  </a:ext>
                </a:extLst>
              </p:cNvPr>
              <p:cNvSpPr>
                <a:spLocks noChangeArrowheads="1"/>
              </p:cNvSpPr>
              <p:nvPr/>
            </p:nvSpPr>
            <p:spPr bwMode="auto">
              <a:xfrm>
                <a:off x="5346700" y="1497013"/>
                <a:ext cx="22225" cy="23813"/>
              </a:xfrm>
              <a:prstGeom prst="ellipse">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7" name="Oval 44">
                <a:extLst>
                  <a:ext uri="{FF2B5EF4-FFF2-40B4-BE49-F238E27FC236}">
                    <a16:creationId xmlns:a16="http://schemas.microsoft.com/office/drawing/2014/main" id="{CCFC0847-36C4-1248-AD49-CD5AF1FB9863}"/>
                  </a:ext>
                </a:extLst>
              </p:cNvPr>
              <p:cNvSpPr>
                <a:spLocks noChangeArrowheads="1"/>
              </p:cNvSpPr>
              <p:nvPr/>
            </p:nvSpPr>
            <p:spPr bwMode="auto">
              <a:xfrm>
                <a:off x="5416550" y="1497013"/>
                <a:ext cx="22225" cy="23813"/>
              </a:xfrm>
              <a:prstGeom prst="ellipse">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8" name="Oval 45">
                <a:extLst>
                  <a:ext uri="{FF2B5EF4-FFF2-40B4-BE49-F238E27FC236}">
                    <a16:creationId xmlns:a16="http://schemas.microsoft.com/office/drawing/2014/main" id="{3CEA8BBA-2CC3-F847-94FF-0B274621FB87}"/>
                  </a:ext>
                </a:extLst>
              </p:cNvPr>
              <p:cNvSpPr>
                <a:spLocks noChangeArrowheads="1"/>
              </p:cNvSpPr>
              <p:nvPr/>
            </p:nvSpPr>
            <p:spPr bwMode="auto">
              <a:xfrm>
                <a:off x="5484812" y="1497013"/>
                <a:ext cx="23813" cy="23813"/>
              </a:xfrm>
              <a:prstGeom prst="ellipse">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9" name="Rectangle 46">
                <a:extLst>
                  <a:ext uri="{FF2B5EF4-FFF2-40B4-BE49-F238E27FC236}">
                    <a16:creationId xmlns:a16="http://schemas.microsoft.com/office/drawing/2014/main" id="{34C54F4E-BE37-064E-B2F7-C16E4A798B39}"/>
                  </a:ext>
                </a:extLst>
              </p:cNvPr>
              <p:cNvSpPr>
                <a:spLocks noChangeArrowheads="1"/>
              </p:cNvSpPr>
              <p:nvPr/>
            </p:nvSpPr>
            <p:spPr bwMode="auto">
              <a:xfrm>
                <a:off x="5368925" y="1636713"/>
                <a:ext cx="69850" cy="68263"/>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0" name="Rectangle 47">
                <a:extLst>
                  <a:ext uri="{FF2B5EF4-FFF2-40B4-BE49-F238E27FC236}">
                    <a16:creationId xmlns:a16="http://schemas.microsoft.com/office/drawing/2014/main" id="{EAE72415-BCB7-4042-838D-218F53A75AEB}"/>
                  </a:ext>
                </a:extLst>
              </p:cNvPr>
              <p:cNvSpPr>
                <a:spLocks noChangeArrowheads="1"/>
              </p:cNvSpPr>
              <p:nvPr/>
            </p:nvSpPr>
            <p:spPr bwMode="auto">
              <a:xfrm>
                <a:off x="5368925" y="1751013"/>
                <a:ext cx="69850" cy="69850"/>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1" name="Rectangle 48">
                <a:extLst>
                  <a:ext uri="{FF2B5EF4-FFF2-40B4-BE49-F238E27FC236}">
                    <a16:creationId xmlns:a16="http://schemas.microsoft.com/office/drawing/2014/main" id="{6D26A77D-74D0-A94C-942A-C87E869848F1}"/>
                  </a:ext>
                </a:extLst>
              </p:cNvPr>
              <p:cNvSpPr>
                <a:spLocks noChangeArrowheads="1"/>
              </p:cNvSpPr>
              <p:nvPr/>
            </p:nvSpPr>
            <p:spPr bwMode="auto">
              <a:xfrm>
                <a:off x="5508625" y="1636713"/>
                <a:ext cx="68263" cy="68263"/>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2" name="Rectangle 49">
                <a:extLst>
                  <a:ext uri="{FF2B5EF4-FFF2-40B4-BE49-F238E27FC236}">
                    <a16:creationId xmlns:a16="http://schemas.microsoft.com/office/drawing/2014/main" id="{A1E58ECA-A733-744F-87FB-55A08341B48B}"/>
                  </a:ext>
                </a:extLst>
              </p:cNvPr>
              <p:cNvSpPr>
                <a:spLocks noChangeArrowheads="1"/>
              </p:cNvSpPr>
              <p:nvPr/>
            </p:nvSpPr>
            <p:spPr bwMode="auto">
              <a:xfrm>
                <a:off x="5508625" y="1751013"/>
                <a:ext cx="68263" cy="69850"/>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3" name="Rectangle 50">
                <a:extLst>
                  <a:ext uri="{FF2B5EF4-FFF2-40B4-BE49-F238E27FC236}">
                    <a16:creationId xmlns:a16="http://schemas.microsoft.com/office/drawing/2014/main" id="{A4ED32F4-28F6-8540-B5D3-87DC98FF6DD7}"/>
                  </a:ext>
                </a:extLst>
              </p:cNvPr>
              <p:cNvSpPr>
                <a:spLocks noChangeArrowheads="1"/>
              </p:cNvSpPr>
              <p:nvPr/>
            </p:nvSpPr>
            <p:spPr bwMode="auto">
              <a:xfrm>
                <a:off x="5646737" y="1636713"/>
                <a:ext cx="68263" cy="68263"/>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4" name="Rectangle 51">
                <a:extLst>
                  <a:ext uri="{FF2B5EF4-FFF2-40B4-BE49-F238E27FC236}">
                    <a16:creationId xmlns:a16="http://schemas.microsoft.com/office/drawing/2014/main" id="{D4AD3BF7-6769-F84B-8163-E57F9A04E61A}"/>
                  </a:ext>
                </a:extLst>
              </p:cNvPr>
              <p:cNvSpPr>
                <a:spLocks noChangeArrowheads="1"/>
              </p:cNvSpPr>
              <p:nvPr/>
            </p:nvSpPr>
            <p:spPr bwMode="auto">
              <a:xfrm>
                <a:off x="5646737" y="1751013"/>
                <a:ext cx="68263" cy="69850"/>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nvGrpSpPr>
            <p:cNvPr id="25" name="Group 24">
              <a:extLst>
                <a:ext uri="{FF2B5EF4-FFF2-40B4-BE49-F238E27FC236}">
                  <a16:creationId xmlns:a16="http://schemas.microsoft.com/office/drawing/2014/main" id="{A3301245-AFD7-624B-A901-E9C8C4579988}"/>
                </a:ext>
              </a:extLst>
            </p:cNvPr>
            <p:cNvGrpSpPr/>
            <p:nvPr/>
          </p:nvGrpSpPr>
          <p:grpSpPr>
            <a:xfrm>
              <a:off x="2126916" y="3281600"/>
              <a:ext cx="89771" cy="145589"/>
              <a:chOff x="1971817" y="3448050"/>
              <a:chExt cx="275608" cy="446976"/>
            </a:xfrm>
          </p:grpSpPr>
          <p:grpSp>
            <p:nvGrpSpPr>
              <p:cNvPr id="26" name="Group 25">
                <a:extLst>
                  <a:ext uri="{FF2B5EF4-FFF2-40B4-BE49-F238E27FC236}">
                    <a16:creationId xmlns:a16="http://schemas.microsoft.com/office/drawing/2014/main" id="{EB23C8DD-FB14-534F-AB94-09EC255F644B}"/>
                  </a:ext>
                </a:extLst>
              </p:cNvPr>
              <p:cNvGrpSpPr/>
              <p:nvPr/>
            </p:nvGrpSpPr>
            <p:grpSpPr>
              <a:xfrm>
                <a:off x="1971817" y="3448050"/>
                <a:ext cx="275608" cy="446976"/>
                <a:chOff x="7778892" y="3279656"/>
                <a:chExt cx="152345" cy="247070"/>
              </a:xfrm>
            </p:grpSpPr>
            <p:sp>
              <p:nvSpPr>
                <p:cNvPr id="28" name="Freeform 33">
                  <a:extLst>
                    <a:ext uri="{FF2B5EF4-FFF2-40B4-BE49-F238E27FC236}">
                      <a16:creationId xmlns:a16="http://schemas.microsoft.com/office/drawing/2014/main" id="{FE7FBC43-A413-DC48-9EBA-B4389C2B6CC7}"/>
                    </a:ext>
                  </a:extLst>
                </p:cNvPr>
                <p:cNvSpPr>
                  <a:spLocks/>
                </p:cNvSpPr>
                <p:nvPr/>
              </p:nvSpPr>
              <p:spPr bwMode="auto">
                <a:xfrm>
                  <a:off x="7778892" y="3279656"/>
                  <a:ext cx="152345" cy="247070"/>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9" name="Freeform 34">
                  <a:extLst>
                    <a:ext uri="{FF2B5EF4-FFF2-40B4-BE49-F238E27FC236}">
                      <a16:creationId xmlns:a16="http://schemas.microsoft.com/office/drawing/2014/main" id="{57274461-B7CF-CF41-BFB0-69420CF22D8D}"/>
                    </a:ext>
                  </a:extLst>
                </p:cNvPr>
                <p:cNvSpPr>
                  <a:spLocks/>
                </p:cNvSpPr>
                <p:nvPr/>
              </p:nvSpPr>
              <p:spPr bwMode="auto">
                <a:xfrm>
                  <a:off x="7803384" y="3302471"/>
                  <a:ext cx="101790" cy="177256"/>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cxnSp>
            <p:nvCxnSpPr>
              <p:cNvPr id="27" name="Straight Connector 26">
                <a:extLst>
                  <a:ext uri="{FF2B5EF4-FFF2-40B4-BE49-F238E27FC236}">
                    <a16:creationId xmlns:a16="http://schemas.microsoft.com/office/drawing/2014/main" id="{C35A80F8-7DF4-0646-AEE9-227770AFE6A4}"/>
                  </a:ext>
                </a:extLst>
              </p:cNvPr>
              <p:cNvCxnSpPr>
                <a:cxnSpLocks/>
              </p:cNvCxnSpPr>
              <p:nvPr/>
            </p:nvCxnSpPr>
            <p:spPr>
              <a:xfrm>
                <a:off x="2077241" y="3853656"/>
                <a:ext cx="65881"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2039B70-E9D8-2B41-ABB3-4AA7D01C2857}"/>
                </a:ext>
              </a:extLst>
            </p:cNvPr>
            <p:cNvGrpSpPr/>
            <p:nvPr/>
          </p:nvGrpSpPr>
          <p:grpSpPr>
            <a:xfrm>
              <a:off x="2571115" y="2494997"/>
              <a:ext cx="153402" cy="120332"/>
              <a:chOff x="2421943" y="3292696"/>
              <a:chExt cx="295929" cy="232136"/>
            </a:xfrm>
          </p:grpSpPr>
          <p:sp>
            <p:nvSpPr>
              <p:cNvPr id="31" name="Freeform 346">
                <a:extLst>
                  <a:ext uri="{FF2B5EF4-FFF2-40B4-BE49-F238E27FC236}">
                    <a16:creationId xmlns:a16="http://schemas.microsoft.com/office/drawing/2014/main" id="{41E07194-35B2-B547-949F-3875FFAF2EF2}"/>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2" name="Line 347">
                <a:extLst>
                  <a:ext uri="{FF2B5EF4-FFF2-40B4-BE49-F238E27FC236}">
                    <a16:creationId xmlns:a16="http://schemas.microsoft.com/office/drawing/2014/main" id="{47FCA73B-C764-4945-9E8A-733BBFC770F9}"/>
                  </a:ext>
                </a:extLst>
              </p:cNvPr>
              <p:cNvSpPr>
                <a:spLocks noChangeShapeType="1"/>
              </p:cNvSpPr>
              <p:nvPr/>
            </p:nvSpPr>
            <p:spPr bwMode="auto">
              <a:xfrm>
                <a:off x="2421943" y="3357375"/>
                <a:ext cx="295929" cy="0"/>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3" name="Oval 348">
                <a:extLst>
                  <a:ext uri="{FF2B5EF4-FFF2-40B4-BE49-F238E27FC236}">
                    <a16:creationId xmlns:a16="http://schemas.microsoft.com/office/drawing/2014/main" id="{3C9B1CEE-EA26-0C4D-9050-BDDDEB5839BB}"/>
                  </a:ext>
                </a:extLst>
              </p:cNvPr>
              <p:cNvSpPr>
                <a:spLocks noChangeArrowheads="1"/>
              </p:cNvSpPr>
              <p:nvPr/>
            </p:nvSpPr>
            <p:spPr bwMode="auto">
              <a:xfrm>
                <a:off x="2460928" y="3318391"/>
                <a:ext cx="12404" cy="13291"/>
              </a:xfrm>
              <a:prstGeom prst="ellips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4" name="Oval 349">
                <a:extLst>
                  <a:ext uri="{FF2B5EF4-FFF2-40B4-BE49-F238E27FC236}">
                    <a16:creationId xmlns:a16="http://schemas.microsoft.com/office/drawing/2014/main" id="{C6446409-A4C7-4A43-AA3A-A7AE0CA1FD85}"/>
                  </a:ext>
                </a:extLst>
              </p:cNvPr>
              <p:cNvSpPr>
                <a:spLocks noChangeArrowheads="1"/>
              </p:cNvSpPr>
              <p:nvPr/>
            </p:nvSpPr>
            <p:spPr bwMode="auto">
              <a:xfrm>
                <a:off x="2499027" y="3318391"/>
                <a:ext cx="13291" cy="13291"/>
              </a:xfrm>
              <a:prstGeom prst="ellips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5" name="Oval 350">
                <a:extLst>
                  <a:ext uri="{FF2B5EF4-FFF2-40B4-BE49-F238E27FC236}">
                    <a16:creationId xmlns:a16="http://schemas.microsoft.com/office/drawing/2014/main" id="{A65D18BF-E9ED-AF49-82CB-7AA2BE925B74}"/>
                  </a:ext>
                </a:extLst>
              </p:cNvPr>
              <p:cNvSpPr>
                <a:spLocks noChangeArrowheads="1"/>
              </p:cNvSpPr>
              <p:nvPr/>
            </p:nvSpPr>
            <p:spPr bwMode="auto">
              <a:xfrm>
                <a:off x="2538011" y="3318391"/>
                <a:ext cx="13291" cy="13291"/>
              </a:xfrm>
              <a:prstGeom prst="ellipse">
                <a:avLst/>
              </a:prstGeom>
              <a:noFill/>
              <a:ln w="9525"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sp>
          <p:nvSpPr>
            <p:cNvPr id="36" name="Freeform 5">
              <a:extLst>
                <a:ext uri="{FF2B5EF4-FFF2-40B4-BE49-F238E27FC236}">
                  <a16:creationId xmlns:a16="http://schemas.microsoft.com/office/drawing/2014/main" id="{5EFBD16B-BA72-794F-9108-2EC40A923026}"/>
                </a:ext>
              </a:extLst>
            </p:cNvPr>
            <p:cNvSpPr>
              <a:spLocks/>
            </p:cNvSpPr>
            <p:nvPr/>
          </p:nvSpPr>
          <p:spPr bwMode="auto">
            <a:xfrm>
              <a:off x="2613551" y="2550430"/>
              <a:ext cx="68532" cy="41982"/>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43" name="Can 42">
              <a:extLst>
                <a:ext uri="{FF2B5EF4-FFF2-40B4-BE49-F238E27FC236}">
                  <a16:creationId xmlns:a16="http://schemas.microsoft.com/office/drawing/2014/main" id="{B9A41912-4828-7B48-AE4A-2FF31EB77F90}"/>
                </a:ext>
              </a:extLst>
            </p:cNvPr>
            <p:cNvSpPr/>
            <p:nvPr/>
          </p:nvSpPr>
          <p:spPr>
            <a:xfrm>
              <a:off x="1975094" y="2601816"/>
              <a:ext cx="401268" cy="454343"/>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0" name="Freeform 374">
              <a:extLst>
                <a:ext uri="{FF2B5EF4-FFF2-40B4-BE49-F238E27FC236}">
                  <a16:creationId xmlns:a16="http://schemas.microsoft.com/office/drawing/2014/main" id="{C7AFC4D5-5B8A-C543-9EED-B0511AB77BDF}"/>
                </a:ext>
              </a:extLst>
            </p:cNvPr>
            <p:cNvSpPr>
              <a:spLocks/>
            </p:cNvSpPr>
            <p:nvPr/>
          </p:nvSpPr>
          <p:spPr bwMode="auto">
            <a:xfrm>
              <a:off x="1971089" y="2688700"/>
              <a:ext cx="406135" cy="36346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1" name="Freeform 372">
              <a:extLst>
                <a:ext uri="{FF2B5EF4-FFF2-40B4-BE49-F238E27FC236}">
                  <a16:creationId xmlns:a16="http://schemas.microsoft.com/office/drawing/2014/main" id="{59D8D618-518C-DD48-80F5-AF90AC52BEC7}"/>
                </a:ext>
              </a:extLst>
            </p:cNvPr>
            <p:cNvSpPr>
              <a:spLocks/>
            </p:cNvSpPr>
            <p:nvPr/>
          </p:nvSpPr>
          <p:spPr bwMode="auto">
            <a:xfrm>
              <a:off x="1971089" y="2774048"/>
              <a:ext cx="406135" cy="8534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2" name="Freeform 373">
              <a:extLst>
                <a:ext uri="{FF2B5EF4-FFF2-40B4-BE49-F238E27FC236}">
                  <a16:creationId xmlns:a16="http://schemas.microsoft.com/office/drawing/2014/main" id="{827C8669-C858-1249-8698-21011DBD15FB}"/>
                </a:ext>
              </a:extLst>
            </p:cNvPr>
            <p:cNvSpPr>
              <a:spLocks/>
            </p:cNvSpPr>
            <p:nvPr/>
          </p:nvSpPr>
          <p:spPr bwMode="auto">
            <a:xfrm>
              <a:off x="1971089" y="2869696"/>
              <a:ext cx="406135" cy="86818"/>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3" name="Oval 371">
              <a:extLst>
                <a:ext uri="{FF2B5EF4-FFF2-40B4-BE49-F238E27FC236}">
                  <a16:creationId xmlns:a16="http://schemas.microsoft.com/office/drawing/2014/main" id="{497DD1F5-260E-B84E-9F56-32E6FCDCCF54}"/>
                </a:ext>
              </a:extLst>
            </p:cNvPr>
            <p:cNvSpPr>
              <a:spLocks noChangeArrowheads="1"/>
            </p:cNvSpPr>
            <p:nvPr/>
          </p:nvSpPr>
          <p:spPr bwMode="auto">
            <a:xfrm>
              <a:off x="1971089" y="2601882"/>
              <a:ext cx="406135" cy="172166"/>
            </a:xfrm>
            <a:prstGeom prst="ellipse">
              <a:avLst/>
            </a:pr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nvGrpSpPr>
            <p:cNvPr id="64" name="Group 63">
              <a:extLst>
                <a:ext uri="{FF2B5EF4-FFF2-40B4-BE49-F238E27FC236}">
                  <a16:creationId xmlns:a16="http://schemas.microsoft.com/office/drawing/2014/main" id="{DFCF5952-9436-F641-B89E-23608AC2DCE2}"/>
                </a:ext>
              </a:extLst>
            </p:cNvPr>
            <p:cNvGrpSpPr/>
            <p:nvPr/>
          </p:nvGrpSpPr>
          <p:grpSpPr>
            <a:xfrm>
              <a:off x="1626037" y="2472570"/>
              <a:ext cx="165237" cy="165236"/>
              <a:chOff x="4537075" y="2743200"/>
              <a:chExt cx="1243013" cy="1243013"/>
            </a:xfrm>
          </p:grpSpPr>
          <p:sp>
            <p:nvSpPr>
              <p:cNvPr id="65" name="Freeform 1">
                <a:extLst>
                  <a:ext uri="{FF2B5EF4-FFF2-40B4-BE49-F238E27FC236}">
                    <a16:creationId xmlns:a16="http://schemas.microsoft.com/office/drawing/2014/main" id="{7A8F47AD-8722-794B-8283-1B00CA0DBA9D}"/>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66" name="Freeform 2">
                <a:extLst>
                  <a:ext uri="{FF2B5EF4-FFF2-40B4-BE49-F238E27FC236}">
                    <a16:creationId xmlns:a16="http://schemas.microsoft.com/office/drawing/2014/main" id="{E6B9DC47-8FBD-654C-9A64-7D3FF9D43968}"/>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67" name="Freeform 3">
                <a:extLst>
                  <a:ext uri="{FF2B5EF4-FFF2-40B4-BE49-F238E27FC236}">
                    <a16:creationId xmlns:a16="http://schemas.microsoft.com/office/drawing/2014/main" id="{7E6F25F9-0B5A-3643-AB93-602A196EC66B}"/>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68" name="Freeform 4">
                <a:extLst>
                  <a:ext uri="{FF2B5EF4-FFF2-40B4-BE49-F238E27FC236}">
                    <a16:creationId xmlns:a16="http://schemas.microsoft.com/office/drawing/2014/main" id="{E77D559F-7BD3-E64D-8ABE-A5D0F1E1DE35}"/>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69" name="Freeform 5">
                <a:extLst>
                  <a:ext uri="{FF2B5EF4-FFF2-40B4-BE49-F238E27FC236}">
                    <a16:creationId xmlns:a16="http://schemas.microsoft.com/office/drawing/2014/main" id="{45B6BDE7-B888-7145-85F7-472A81832AF1}"/>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0" name="Freeform 6">
                <a:extLst>
                  <a:ext uri="{FF2B5EF4-FFF2-40B4-BE49-F238E27FC236}">
                    <a16:creationId xmlns:a16="http://schemas.microsoft.com/office/drawing/2014/main" id="{DCA0045C-7CB9-6343-B70B-56A1EBB6E0B7}"/>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1" name="Freeform 7">
                <a:extLst>
                  <a:ext uri="{FF2B5EF4-FFF2-40B4-BE49-F238E27FC236}">
                    <a16:creationId xmlns:a16="http://schemas.microsoft.com/office/drawing/2014/main" id="{9DF47A71-9500-734F-9612-3FF1F281375F}"/>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2" name="Freeform 8">
                <a:extLst>
                  <a:ext uri="{FF2B5EF4-FFF2-40B4-BE49-F238E27FC236}">
                    <a16:creationId xmlns:a16="http://schemas.microsoft.com/office/drawing/2014/main" id="{C9F03CD4-6343-C446-9BB7-90EAC838FD52}"/>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3" name="Freeform 9">
                <a:extLst>
                  <a:ext uri="{FF2B5EF4-FFF2-40B4-BE49-F238E27FC236}">
                    <a16:creationId xmlns:a16="http://schemas.microsoft.com/office/drawing/2014/main" id="{8332237B-9868-CF4F-BAEF-17F5FA0EA091}"/>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4" name="Freeform 10">
                <a:extLst>
                  <a:ext uri="{FF2B5EF4-FFF2-40B4-BE49-F238E27FC236}">
                    <a16:creationId xmlns:a16="http://schemas.microsoft.com/office/drawing/2014/main" id="{C3D9B017-C685-5443-ACDD-5D51A3A973B4}"/>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5" name="Freeform 11">
                <a:extLst>
                  <a:ext uri="{FF2B5EF4-FFF2-40B4-BE49-F238E27FC236}">
                    <a16:creationId xmlns:a16="http://schemas.microsoft.com/office/drawing/2014/main" id="{19F2A153-E3B7-ED48-A005-6E6D82747BF6}"/>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6" name="Freeform 12">
                <a:extLst>
                  <a:ext uri="{FF2B5EF4-FFF2-40B4-BE49-F238E27FC236}">
                    <a16:creationId xmlns:a16="http://schemas.microsoft.com/office/drawing/2014/main" id="{79FFCC6E-5EE7-1645-B348-26A60B88C9CE}"/>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7" name="Freeform 13">
                <a:extLst>
                  <a:ext uri="{FF2B5EF4-FFF2-40B4-BE49-F238E27FC236}">
                    <a16:creationId xmlns:a16="http://schemas.microsoft.com/office/drawing/2014/main" id="{D58AD494-FE03-A443-8A3C-5A70452BA61E}"/>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8" name="Freeform 14">
                <a:extLst>
                  <a:ext uri="{FF2B5EF4-FFF2-40B4-BE49-F238E27FC236}">
                    <a16:creationId xmlns:a16="http://schemas.microsoft.com/office/drawing/2014/main" id="{D8F1889A-13E7-7547-962C-CF2D0D603DBB}"/>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nvGrpSpPr>
            <p:cNvPr id="79" name="Group 78">
              <a:extLst>
                <a:ext uri="{FF2B5EF4-FFF2-40B4-BE49-F238E27FC236}">
                  <a16:creationId xmlns:a16="http://schemas.microsoft.com/office/drawing/2014/main" id="{C1CD9DB1-7F12-784C-95EE-B39B94248927}"/>
                </a:ext>
              </a:extLst>
            </p:cNvPr>
            <p:cNvGrpSpPr/>
            <p:nvPr/>
          </p:nvGrpSpPr>
          <p:grpSpPr>
            <a:xfrm>
              <a:off x="2591768" y="3012860"/>
              <a:ext cx="108190" cy="148738"/>
              <a:chOff x="6323013" y="2743200"/>
              <a:chExt cx="906462" cy="1246188"/>
            </a:xfrm>
          </p:grpSpPr>
          <p:sp>
            <p:nvSpPr>
              <p:cNvPr id="80" name="Freeform 15">
                <a:extLst>
                  <a:ext uri="{FF2B5EF4-FFF2-40B4-BE49-F238E27FC236}">
                    <a16:creationId xmlns:a16="http://schemas.microsoft.com/office/drawing/2014/main" id="{387C60D0-E566-C342-A009-291DB0BB8A2A}"/>
                  </a:ext>
                </a:extLst>
              </p:cNvPr>
              <p:cNvSpPr>
                <a:spLocks noChangeArrowheads="1"/>
              </p:cNvSpPr>
              <p:nvPr/>
            </p:nvSpPr>
            <p:spPr bwMode="auto">
              <a:xfrm>
                <a:off x="6323013" y="2957513"/>
                <a:ext cx="906462" cy="1030287"/>
              </a:xfrm>
              <a:custGeom>
                <a:avLst/>
                <a:gdLst>
                  <a:gd name="T0" fmla="*/ 1256 w 2517"/>
                  <a:gd name="T1" fmla="*/ 2861 h 2862"/>
                  <a:gd name="T2" fmla="*/ 0 w 2517"/>
                  <a:gd name="T3" fmla="*/ 2861 h 2862"/>
                  <a:gd name="T4" fmla="*/ 0 w 2517"/>
                  <a:gd name="T5" fmla="*/ 0 h 2862"/>
                  <a:gd name="T6" fmla="*/ 2516 w 2517"/>
                  <a:gd name="T7" fmla="*/ 0 h 2862"/>
                  <a:gd name="T8" fmla="*/ 2516 w 2517"/>
                  <a:gd name="T9" fmla="*/ 2861 h 2862"/>
                  <a:gd name="T10" fmla="*/ 1256 w 2517"/>
                  <a:gd name="T11" fmla="*/ 2861 h 2862"/>
                </a:gdLst>
                <a:ahLst/>
                <a:cxnLst>
                  <a:cxn ang="0">
                    <a:pos x="T0" y="T1"/>
                  </a:cxn>
                  <a:cxn ang="0">
                    <a:pos x="T2" y="T3"/>
                  </a:cxn>
                  <a:cxn ang="0">
                    <a:pos x="T4" y="T5"/>
                  </a:cxn>
                  <a:cxn ang="0">
                    <a:pos x="T6" y="T7"/>
                  </a:cxn>
                  <a:cxn ang="0">
                    <a:pos x="T8" y="T9"/>
                  </a:cxn>
                  <a:cxn ang="0">
                    <a:pos x="T10" y="T11"/>
                  </a:cxn>
                </a:cxnLst>
                <a:rect l="0" t="0" r="r" b="b"/>
                <a:pathLst>
                  <a:path w="2517" h="2862">
                    <a:moveTo>
                      <a:pt x="1256" y="2861"/>
                    </a:moveTo>
                    <a:lnTo>
                      <a:pt x="0" y="2861"/>
                    </a:lnTo>
                    <a:lnTo>
                      <a:pt x="0" y="0"/>
                    </a:lnTo>
                    <a:lnTo>
                      <a:pt x="2516" y="0"/>
                    </a:lnTo>
                    <a:lnTo>
                      <a:pt x="2516" y="2861"/>
                    </a:lnTo>
                    <a:lnTo>
                      <a:pt x="1256" y="2861"/>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1" name="Freeform 16">
                <a:extLst>
                  <a:ext uri="{FF2B5EF4-FFF2-40B4-BE49-F238E27FC236}">
                    <a16:creationId xmlns:a16="http://schemas.microsoft.com/office/drawing/2014/main" id="{46AF2A6A-3A3C-0F4C-B5A6-A11E424FA9C5}"/>
                  </a:ext>
                </a:extLst>
              </p:cNvPr>
              <p:cNvSpPr>
                <a:spLocks noChangeArrowheads="1"/>
              </p:cNvSpPr>
              <p:nvPr/>
            </p:nvSpPr>
            <p:spPr bwMode="auto">
              <a:xfrm>
                <a:off x="6472238" y="2743200"/>
                <a:ext cx="604837" cy="215900"/>
              </a:xfrm>
              <a:custGeom>
                <a:avLst/>
                <a:gdLst>
                  <a:gd name="T0" fmla="*/ 0 w 1680"/>
                  <a:gd name="T1" fmla="*/ 598 h 599"/>
                  <a:gd name="T2" fmla="*/ 0 w 1680"/>
                  <a:gd name="T3" fmla="*/ 0 h 599"/>
                  <a:gd name="T4" fmla="*/ 1679 w 1680"/>
                  <a:gd name="T5" fmla="*/ 0 h 599"/>
                  <a:gd name="T6" fmla="*/ 1679 w 1680"/>
                  <a:gd name="T7" fmla="*/ 598 h 599"/>
                </a:gdLst>
                <a:ahLst/>
                <a:cxnLst>
                  <a:cxn ang="0">
                    <a:pos x="T0" y="T1"/>
                  </a:cxn>
                  <a:cxn ang="0">
                    <a:pos x="T2" y="T3"/>
                  </a:cxn>
                  <a:cxn ang="0">
                    <a:pos x="T4" y="T5"/>
                  </a:cxn>
                  <a:cxn ang="0">
                    <a:pos x="T6" y="T7"/>
                  </a:cxn>
                </a:cxnLst>
                <a:rect l="0" t="0" r="r" b="b"/>
                <a:pathLst>
                  <a:path w="1680" h="599">
                    <a:moveTo>
                      <a:pt x="0" y="598"/>
                    </a:moveTo>
                    <a:lnTo>
                      <a:pt x="0" y="0"/>
                    </a:lnTo>
                    <a:lnTo>
                      <a:pt x="1679" y="0"/>
                    </a:lnTo>
                    <a:lnTo>
                      <a:pt x="1679" y="598"/>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2" name="Freeform 17">
                <a:extLst>
                  <a:ext uri="{FF2B5EF4-FFF2-40B4-BE49-F238E27FC236}">
                    <a16:creationId xmlns:a16="http://schemas.microsoft.com/office/drawing/2014/main" id="{BB0C4D5F-9639-D14B-BC06-DC3D5D578164}"/>
                  </a:ext>
                </a:extLst>
              </p:cNvPr>
              <p:cNvSpPr>
                <a:spLocks noChangeArrowheads="1"/>
              </p:cNvSpPr>
              <p:nvPr/>
            </p:nvSpPr>
            <p:spPr bwMode="auto">
              <a:xfrm>
                <a:off x="6640513" y="3773488"/>
                <a:ext cx="266700" cy="215900"/>
              </a:xfrm>
              <a:custGeom>
                <a:avLst/>
                <a:gdLst>
                  <a:gd name="T0" fmla="*/ 0 w 742"/>
                  <a:gd name="T1" fmla="*/ 598 h 599"/>
                  <a:gd name="T2" fmla="*/ 0 w 742"/>
                  <a:gd name="T3" fmla="*/ 0 h 599"/>
                  <a:gd name="T4" fmla="*/ 741 w 742"/>
                  <a:gd name="T5" fmla="*/ 0 h 599"/>
                  <a:gd name="T6" fmla="*/ 741 w 742"/>
                  <a:gd name="T7" fmla="*/ 598 h 599"/>
                </a:gdLst>
                <a:ahLst/>
                <a:cxnLst>
                  <a:cxn ang="0">
                    <a:pos x="T0" y="T1"/>
                  </a:cxn>
                  <a:cxn ang="0">
                    <a:pos x="T2" y="T3"/>
                  </a:cxn>
                  <a:cxn ang="0">
                    <a:pos x="T4" y="T5"/>
                  </a:cxn>
                  <a:cxn ang="0">
                    <a:pos x="T6" y="T7"/>
                  </a:cxn>
                </a:cxnLst>
                <a:rect l="0" t="0" r="r" b="b"/>
                <a:pathLst>
                  <a:path w="742" h="599">
                    <a:moveTo>
                      <a:pt x="0" y="598"/>
                    </a:moveTo>
                    <a:lnTo>
                      <a:pt x="0" y="0"/>
                    </a:lnTo>
                    <a:lnTo>
                      <a:pt x="741" y="0"/>
                    </a:lnTo>
                    <a:lnTo>
                      <a:pt x="741" y="598"/>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3" name="Line 22">
                <a:extLst>
                  <a:ext uri="{FF2B5EF4-FFF2-40B4-BE49-F238E27FC236}">
                    <a16:creationId xmlns:a16="http://schemas.microsoft.com/office/drawing/2014/main" id="{4F54B6E4-7DD2-A94C-B35B-4C582C855568}"/>
                  </a:ext>
                </a:extLst>
              </p:cNvPr>
              <p:cNvSpPr>
                <a:spLocks noChangeShapeType="1"/>
              </p:cNvSpPr>
              <p:nvPr/>
            </p:nvSpPr>
            <p:spPr bwMode="auto">
              <a:xfrm>
                <a:off x="6578600" y="2878139"/>
                <a:ext cx="13176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4" name="Line 23">
                <a:extLst>
                  <a:ext uri="{FF2B5EF4-FFF2-40B4-BE49-F238E27FC236}">
                    <a16:creationId xmlns:a16="http://schemas.microsoft.com/office/drawing/2014/main" id="{DC13B826-4244-5C46-ADF2-B0286696E0D3}"/>
                  </a:ext>
                </a:extLst>
              </p:cNvPr>
              <p:cNvSpPr>
                <a:spLocks noChangeShapeType="1"/>
              </p:cNvSpPr>
              <p:nvPr/>
            </p:nvSpPr>
            <p:spPr bwMode="auto">
              <a:xfrm>
                <a:off x="6842125" y="2878139"/>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5" name="Line 28">
                <a:extLst>
                  <a:ext uri="{FF2B5EF4-FFF2-40B4-BE49-F238E27FC236}">
                    <a16:creationId xmlns:a16="http://schemas.microsoft.com/office/drawing/2014/main" id="{F558FBD8-3BAF-D144-8792-6046BEB94D7B}"/>
                  </a:ext>
                </a:extLst>
              </p:cNvPr>
              <p:cNvSpPr>
                <a:spLocks noChangeShapeType="1"/>
              </p:cNvSpPr>
              <p:nvPr/>
            </p:nvSpPr>
            <p:spPr bwMode="auto">
              <a:xfrm>
                <a:off x="6451601" y="3135314"/>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6" name="Line 29">
                <a:extLst>
                  <a:ext uri="{FF2B5EF4-FFF2-40B4-BE49-F238E27FC236}">
                    <a16:creationId xmlns:a16="http://schemas.microsoft.com/office/drawing/2014/main" id="{B4AC5154-7B2C-B04E-9B6A-F1AB73C1A265}"/>
                  </a:ext>
                </a:extLst>
              </p:cNvPr>
              <p:cNvSpPr>
                <a:spLocks noChangeShapeType="1"/>
              </p:cNvSpPr>
              <p:nvPr/>
            </p:nvSpPr>
            <p:spPr bwMode="auto">
              <a:xfrm>
                <a:off x="6710363" y="3135314"/>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7" name="Line 30">
                <a:extLst>
                  <a:ext uri="{FF2B5EF4-FFF2-40B4-BE49-F238E27FC236}">
                    <a16:creationId xmlns:a16="http://schemas.microsoft.com/office/drawing/2014/main" id="{E94FCA04-8D0E-2448-8A38-DCE38858AD9D}"/>
                  </a:ext>
                </a:extLst>
              </p:cNvPr>
              <p:cNvSpPr>
                <a:spLocks noChangeShapeType="1"/>
              </p:cNvSpPr>
              <p:nvPr/>
            </p:nvSpPr>
            <p:spPr bwMode="auto">
              <a:xfrm>
                <a:off x="6967538" y="3135314"/>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8" name="Line 28">
                <a:extLst>
                  <a:ext uri="{FF2B5EF4-FFF2-40B4-BE49-F238E27FC236}">
                    <a16:creationId xmlns:a16="http://schemas.microsoft.com/office/drawing/2014/main" id="{B3779AF8-C154-904F-9774-033A2B5B27F6}"/>
                  </a:ext>
                </a:extLst>
              </p:cNvPr>
              <p:cNvSpPr>
                <a:spLocks noChangeShapeType="1"/>
              </p:cNvSpPr>
              <p:nvPr/>
            </p:nvSpPr>
            <p:spPr bwMode="auto">
              <a:xfrm>
                <a:off x="6451601" y="3256758"/>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9" name="Line 29">
                <a:extLst>
                  <a:ext uri="{FF2B5EF4-FFF2-40B4-BE49-F238E27FC236}">
                    <a16:creationId xmlns:a16="http://schemas.microsoft.com/office/drawing/2014/main" id="{D74A405B-635B-A848-BA5C-9FB2F38C8A99}"/>
                  </a:ext>
                </a:extLst>
              </p:cNvPr>
              <p:cNvSpPr>
                <a:spLocks noChangeShapeType="1"/>
              </p:cNvSpPr>
              <p:nvPr/>
            </p:nvSpPr>
            <p:spPr bwMode="auto">
              <a:xfrm>
                <a:off x="6710363" y="3256758"/>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0" name="Line 30">
                <a:extLst>
                  <a:ext uri="{FF2B5EF4-FFF2-40B4-BE49-F238E27FC236}">
                    <a16:creationId xmlns:a16="http://schemas.microsoft.com/office/drawing/2014/main" id="{21D86CD5-D4BA-2042-9D56-E62314833B30}"/>
                  </a:ext>
                </a:extLst>
              </p:cNvPr>
              <p:cNvSpPr>
                <a:spLocks noChangeShapeType="1"/>
              </p:cNvSpPr>
              <p:nvPr/>
            </p:nvSpPr>
            <p:spPr bwMode="auto">
              <a:xfrm>
                <a:off x="6967538" y="3256758"/>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1" name="Line 28">
                <a:extLst>
                  <a:ext uri="{FF2B5EF4-FFF2-40B4-BE49-F238E27FC236}">
                    <a16:creationId xmlns:a16="http://schemas.microsoft.com/office/drawing/2014/main" id="{1A23019D-D99A-DF49-8F04-68C8343EA204}"/>
                  </a:ext>
                </a:extLst>
              </p:cNvPr>
              <p:cNvSpPr>
                <a:spLocks noChangeShapeType="1"/>
              </p:cNvSpPr>
              <p:nvPr/>
            </p:nvSpPr>
            <p:spPr bwMode="auto">
              <a:xfrm>
                <a:off x="6451601" y="3378202"/>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2" name="Line 29">
                <a:extLst>
                  <a:ext uri="{FF2B5EF4-FFF2-40B4-BE49-F238E27FC236}">
                    <a16:creationId xmlns:a16="http://schemas.microsoft.com/office/drawing/2014/main" id="{B7D5EA68-E68E-0249-8A47-9CB1621FDEF8}"/>
                  </a:ext>
                </a:extLst>
              </p:cNvPr>
              <p:cNvSpPr>
                <a:spLocks noChangeShapeType="1"/>
              </p:cNvSpPr>
              <p:nvPr/>
            </p:nvSpPr>
            <p:spPr bwMode="auto">
              <a:xfrm>
                <a:off x="6710363" y="3378202"/>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3" name="Line 30">
                <a:extLst>
                  <a:ext uri="{FF2B5EF4-FFF2-40B4-BE49-F238E27FC236}">
                    <a16:creationId xmlns:a16="http://schemas.microsoft.com/office/drawing/2014/main" id="{8042D74F-6FB1-4943-9F01-66A6E9F8FDCA}"/>
                  </a:ext>
                </a:extLst>
              </p:cNvPr>
              <p:cNvSpPr>
                <a:spLocks noChangeShapeType="1"/>
              </p:cNvSpPr>
              <p:nvPr/>
            </p:nvSpPr>
            <p:spPr bwMode="auto">
              <a:xfrm>
                <a:off x="6967538" y="3378202"/>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4" name="Line 28">
                <a:extLst>
                  <a:ext uri="{FF2B5EF4-FFF2-40B4-BE49-F238E27FC236}">
                    <a16:creationId xmlns:a16="http://schemas.microsoft.com/office/drawing/2014/main" id="{5429A050-39A6-1549-93A2-2F68B4CA0477}"/>
                  </a:ext>
                </a:extLst>
              </p:cNvPr>
              <p:cNvSpPr>
                <a:spLocks noChangeShapeType="1"/>
              </p:cNvSpPr>
              <p:nvPr/>
            </p:nvSpPr>
            <p:spPr bwMode="auto">
              <a:xfrm>
                <a:off x="6451601" y="3499646"/>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5" name="Line 29">
                <a:extLst>
                  <a:ext uri="{FF2B5EF4-FFF2-40B4-BE49-F238E27FC236}">
                    <a16:creationId xmlns:a16="http://schemas.microsoft.com/office/drawing/2014/main" id="{009D8406-B117-5745-AD83-0E915E8FE6B4}"/>
                  </a:ext>
                </a:extLst>
              </p:cNvPr>
              <p:cNvSpPr>
                <a:spLocks noChangeShapeType="1"/>
              </p:cNvSpPr>
              <p:nvPr/>
            </p:nvSpPr>
            <p:spPr bwMode="auto">
              <a:xfrm>
                <a:off x="6710363" y="3499646"/>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6" name="Line 30">
                <a:extLst>
                  <a:ext uri="{FF2B5EF4-FFF2-40B4-BE49-F238E27FC236}">
                    <a16:creationId xmlns:a16="http://schemas.microsoft.com/office/drawing/2014/main" id="{95B52151-9127-C549-A87F-4410B64F7B8A}"/>
                  </a:ext>
                </a:extLst>
              </p:cNvPr>
              <p:cNvSpPr>
                <a:spLocks noChangeShapeType="1"/>
              </p:cNvSpPr>
              <p:nvPr/>
            </p:nvSpPr>
            <p:spPr bwMode="auto">
              <a:xfrm>
                <a:off x="6967538" y="3499646"/>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7" name="Line 28">
                <a:extLst>
                  <a:ext uri="{FF2B5EF4-FFF2-40B4-BE49-F238E27FC236}">
                    <a16:creationId xmlns:a16="http://schemas.microsoft.com/office/drawing/2014/main" id="{9A177855-9420-F54D-8B14-9C941470AB13}"/>
                  </a:ext>
                </a:extLst>
              </p:cNvPr>
              <p:cNvSpPr>
                <a:spLocks noChangeShapeType="1"/>
              </p:cNvSpPr>
              <p:nvPr/>
            </p:nvSpPr>
            <p:spPr bwMode="auto">
              <a:xfrm>
                <a:off x="6451601" y="3621089"/>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8" name="Line 29">
                <a:extLst>
                  <a:ext uri="{FF2B5EF4-FFF2-40B4-BE49-F238E27FC236}">
                    <a16:creationId xmlns:a16="http://schemas.microsoft.com/office/drawing/2014/main" id="{F8BEF55C-1BCB-AE41-8D07-22F6DD6F101C}"/>
                  </a:ext>
                </a:extLst>
              </p:cNvPr>
              <p:cNvSpPr>
                <a:spLocks noChangeShapeType="1"/>
              </p:cNvSpPr>
              <p:nvPr/>
            </p:nvSpPr>
            <p:spPr bwMode="auto">
              <a:xfrm>
                <a:off x="6710363" y="3621089"/>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9" name="Line 30">
                <a:extLst>
                  <a:ext uri="{FF2B5EF4-FFF2-40B4-BE49-F238E27FC236}">
                    <a16:creationId xmlns:a16="http://schemas.microsoft.com/office/drawing/2014/main" id="{C52129B9-43B9-3145-922F-50E5A7838362}"/>
                  </a:ext>
                </a:extLst>
              </p:cNvPr>
              <p:cNvSpPr>
                <a:spLocks noChangeShapeType="1"/>
              </p:cNvSpPr>
              <p:nvPr/>
            </p:nvSpPr>
            <p:spPr bwMode="auto">
              <a:xfrm>
                <a:off x="6967538" y="3621089"/>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nvGrpSpPr>
            <p:cNvPr id="100" name="Group 99">
              <a:extLst>
                <a:ext uri="{FF2B5EF4-FFF2-40B4-BE49-F238E27FC236}">
                  <a16:creationId xmlns:a16="http://schemas.microsoft.com/office/drawing/2014/main" id="{0760D5E8-0839-4A44-AA79-ECC962723EBE}"/>
                </a:ext>
              </a:extLst>
            </p:cNvPr>
            <p:cNvGrpSpPr/>
            <p:nvPr/>
          </p:nvGrpSpPr>
          <p:grpSpPr>
            <a:xfrm>
              <a:off x="2099413" y="2214193"/>
              <a:ext cx="151367" cy="170990"/>
              <a:chOff x="4831558" y="3414880"/>
              <a:chExt cx="429849" cy="485573"/>
            </a:xfrm>
          </p:grpSpPr>
          <p:grpSp>
            <p:nvGrpSpPr>
              <p:cNvPr id="101" name="Group 100">
                <a:extLst>
                  <a:ext uri="{FF2B5EF4-FFF2-40B4-BE49-F238E27FC236}">
                    <a16:creationId xmlns:a16="http://schemas.microsoft.com/office/drawing/2014/main" id="{5C31B050-1557-E543-BDCD-102625AE2599}"/>
                  </a:ext>
                </a:extLst>
              </p:cNvPr>
              <p:cNvGrpSpPr/>
              <p:nvPr/>
            </p:nvGrpSpPr>
            <p:grpSpPr>
              <a:xfrm>
                <a:off x="4833372" y="3414880"/>
                <a:ext cx="428035" cy="485573"/>
                <a:chOff x="2480417" y="-701040"/>
                <a:chExt cx="428035" cy="485573"/>
              </a:xfrm>
            </p:grpSpPr>
            <p:sp>
              <p:nvSpPr>
                <p:cNvPr id="105" name="Line 18">
                  <a:extLst>
                    <a:ext uri="{FF2B5EF4-FFF2-40B4-BE49-F238E27FC236}">
                      <a16:creationId xmlns:a16="http://schemas.microsoft.com/office/drawing/2014/main" id="{ED4D41E2-EEB6-6F4F-B6CC-28BD819DC965}"/>
                    </a:ext>
                  </a:extLst>
                </p:cNvPr>
                <p:cNvSpPr>
                  <a:spLocks noChangeShapeType="1"/>
                </p:cNvSpPr>
                <p:nvPr/>
              </p:nvSpPr>
              <p:spPr bwMode="auto">
                <a:xfrm flipH="1">
                  <a:off x="2710574" y="-342473"/>
                  <a:ext cx="154374" cy="8981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6" name="Line 19">
                  <a:extLst>
                    <a:ext uri="{FF2B5EF4-FFF2-40B4-BE49-F238E27FC236}">
                      <a16:creationId xmlns:a16="http://schemas.microsoft.com/office/drawing/2014/main" id="{63172E7B-B1B8-ED4A-BA6D-49583BC2E045}"/>
                    </a:ext>
                  </a:extLst>
                </p:cNvPr>
                <p:cNvSpPr>
                  <a:spLocks noChangeShapeType="1"/>
                </p:cNvSpPr>
                <p:nvPr/>
              </p:nvSpPr>
              <p:spPr bwMode="auto">
                <a:xfrm>
                  <a:off x="2878981" y="-549475"/>
                  <a:ext cx="1404" cy="183143"/>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7" name="Line 20">
                  <a:extLst>
                    <a:ext uri="{FF2B5EF4-FFF2-40B4-BE49-F238E27FC236}">
                      <a16:creationId xmlns:a16="http://schemas.microsoft.com/office/drawing/2014/main" id="{B27E14F6-0ED0-E144-A49B-3625C6F57A87}"/>
                    </a:ext>
                  </a:extLst>
                </p:cNvPr>
                <p:cNvSpPr>
                  <a:spLocks noChangeShapeType="1"/>
                </p:cNvSpPr>
                <p:nvPr/>
              </p:nvSpPr>
              <p:spPr bwMode="auto">
                <a:xfrm>
                  <a:off x="2703557" y="-665253"/>
                  <a:ext cx="161390" cy="8981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8" name="Line 21">
                  <a:extLst>
                    <a:ext uri="{FF2B5EF4-FFF2-40B4-BE49-F238E27FC236}">
                      <a16:creationId xmlns:a16="http://schemas.microsoft.com/office/drawing/2014/main" id="{61B32560-49E1-FF4A-8A1C-388E4B31D641}"/>
                    </a:ext>
                  </a:extLst>
                </p:cNvPr>
                <p:cNvSpPr>
                  <a:spLocks noChangeShapeType="1"/>
                </p:cNvSpPr>
                <p:nvPr/>
              </p:nvSpPr>
              <p:spPr bwMode="auto">
                <a:xfrm flipV="1">
                  <a:off x="2519010" y="-666657"/>
                  <a:ext cx="165601" cy="96133"/>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9" name="Line 22">
                  <a:extLst>
                    <a:ext uri="{FF2B5EF4-FFF2-40B4-BE49-F238E27FC236}">
                      <a16:creationId xmlns:a16="http://schemas.microsoft.com/office/drawing/2014/main" id="{6A7F21CB-745E-9C40-878D-B45151C7B02E}"/>
                    </a:ext>
                  </a:extLst>
                </p:cNvPr>
                <p:cNvSpPr>
                  <a:spLocks noChangeShapeType="1"/>
                </p:cNvSpPr>
                <p:nvPr/>
              </p:nvSpPr>
              <p:spPr bwMode="auto">
                <a:xfrm flipH="1" flipV="1">
                  <a:off x="2507782" y="-550176"/>
                  <a:ext cx="2105" cy="183845"/>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0" name="Line 23">
                  <a:extLst>
                    <a:ext uri="{FF2B5EF4-FFF2-40B4-BE49-F238E27FC236}">
                      <a16:creationId xmlns:a16="http://schemas.microsoft.com/office/drawing/2014/main" id="{B2C08AD5-01AC-3540-A261-F4C7B80DB4DD}"/>
                    </a:ext>
                  </a:extLst>
                </p:cNvPr>
                <p:cNvSpPr>
                  <a:spLocks noChangeShapeType="1"/>
                </p:cNvSpPr>
                <p:nvPr/>
              </p:nvSpPr>
              <p:spPr bwMode="auto">
                <a:xfrm flipH="1" flipV="1">
                  <a:off x="2517608" y="-342473"/>
                  <a:ext cx="167004" cy="8981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1" name="Freeform 24">
                  <a:extLst>
                    <a:ext uri="{FF2B5EF4-FFF2-40B4-BE49-F238E27FC236}">
                      <a16:creationId xmlns:a16="http://schemas.microsoft.com/office/drawing/2014/main" id="{14D7548C-B211-6848-9B8A-A06AD9B64EE2}"/>
                    </a:ext>
                  </a:extLst>
                </p:cNvPr>
                <p:cNvSpPr>
                  <a:spLocks/>
                </p:cNvSpPr>
                <p:nvPr/>
              </p:nvSpPr>
              <p:spPr bwMode="auto">
                <a:xfrm>
                  <a:off x="2480417" y="-381068"/>
                  <a:ext cx="58241" cy="61048"/>
                </a:xfrm>
                <a:custGeom>
                  <a:avLst/>
                  <a:gdLst>
                    <a:gd name="T0" fmla="*/ 42 w 47"/>
                    <a:gd name="T1" fmla="*/ 36 h 49"/>
                    <a:gd name="T2" fmla="*/ 35 w 47"/>
                    <a:gd name="T3" fmla="*/ 43 h 49"/>
                    <a:gd name="T4" fmla="*/ 6 w 47"/>
                    <a:gd name="T5" fmla="*/ 35 h 49"/>
                    <a:gd name="T6" fmla="*/ 14 w 47"/>
                    <a:gd name="T7" fmla="*/ 6 h 49"/>
                    <a:gd name="T8" fmla="*/ 42 w 47"/>
                    <a:gd name="T9" fmla="*/ 14 h 49"/>
                    <a:gd name="T10" fmla="*/ 42 w 47"/>
                    <a:gd name="T11" fmla="*/ 36 h 49"/>
                  </a:gdLst>
                  <a:ahLst/>
                  <a:cxnLst>
                    <a:cxn ang="0">
                      <a:pos x="T0" y="T1"/>
                    </a:cxn>
                    <a:cxn ang="0">
                      <a:pos x="T2" y="T3"/>
                    </a:cxn>
                    <a:cxn ang="0">
                      <a:pos x="T4" y="T5"/>
                    </a:cxn>
                    <a:cxn ang="0">
                      <a:pos x="T6" y="T7"/>
                    </a:cxn>
                    <a:cxn ang="0">
                      <a:pos x="T8" y="T9"/>
                    </a:cxn>
                    <a:cxn ang="0">
                      <a:pos x="T10" y="T11"/>
                    </a:cxn>
                  </a:cxnLst>
                  <a:rect l="0" t="0" r="r" b="b"/>
                  <a:pathLst>
                    <a:path w="47" h="49">
                      <a:moveTo>
                        <a:pt x="42" y="36"/>
                      </a:moveTo>
                      <a:cubicBezTo>
                        <a:pt x="40" y="39"/>
                        <a:pt x="38" y="41"/>
                        <a:pt x="35" y="43"/>
                      </a:cubicBezTo>
                      <a:cubicBezTo>
                        <a:pt x="25" y="49"/>
                        <a:pt x="12" y="45"/>
                        <a:pt x="6" y="35"/>
                      </a:cubicBezTo>
                      <a:cubicBezTo>
                        <a:pt x="0" y="25"/>
                        <a:pt x="4" y="12"/>
                        <a:pt x="14" y="6"/>
                      </a:cubicBezTo>
                      <a:cubicBezTo>
                        <a:pt x="24" y="0"/>
                        <a:pt x="36" y="4"/>
                        <a:pt x="42" y="14"/>
                      </a:cubicBezTo>
                      <a:cubicBezTo>
                        <a:pt x="47" y="21"/>
                        <a:pt x="46" y="30"/>
                        <a:pt x="42" y="36"/>
                      </a:cubicBezTo>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2" name="Freeform 25">
                  <a:extLst>
                    <a:ext uri="{FF2B5EF4-FFF2-40B4-BE49-F238E27FC236}">
                      <a16:creationId xmlns:a16="http://schemas.microsoft.com/office/drawing/2014/main" id="{D27DEDEC-EF53-0749-A1E2-457FEE85D865}"/>
                    </a:ext>
                  </a:extLst>
                </p:cNvPr>
                <p:cNvSpPr>
                  <a:spLocks/>
                </p:cNvSpPr>
                <p:nvPr/>
              </p:nvSpPr>
              <p:spPr bwMode="auto">
                <a:xfrm>
                  <a:off x="2480417" y="-594382"/>
                  <a:ext cx="59644" cy="58942"/>
                </a:xfrm>
                <a:custGeom>
                  <a:avLst/>
                  <a:gdLst>
                    <a:gd name="T0" fmla="*/ 14 w 48"/>
                    <a:gd name="T1" fmla="*/ 5 h 47"/>
                    <a:gd name="T2" fmla="*/ 42 w 48"/>
                    <a:gd name="T3" fmla="*/ 13 h 47"/>
                    <a:gd name="T4" fmla="*/ 34 w 48"/>
                    <a:gd name="T5" fmla="*/ 41 h 47"/>
                    <a:gd name="T6" fmla="*/ 6 w 48"/>
                    <a:gd name="T7" fmla="*/ 34 h 47"/>
                    <a:gd name="T8" fmla="*/ 14 w 48"/>
                    <a:gd name="T9" fmla="*/ 5 h 47"/>
                  </a:gdLst>
                  <a:ahLst/>
                  <a:cxnLst>
                    <a:cxn ang="0">
                      <a:pos x="T0" y="T1"/>
                    </a:cxn>
                    <a:cxn ang="0">
                      <a:pos x="T2" y="T3"/>
                    </a:cxn>
                    <a:cxn ang="0">
                      <a:pos x="T4" y="T5"/>
                    </a:cxn>
                    <a:cxn ang="0">
                      <a:pos x="T6" y="T7"/>
                    </a:cxn>
                    <a:cxn ang="0">
                      <a:pos x="T8" y="T9"/>
                    </a:cxn>
                  </a:cxnLst>
                  <a:rect l="0" t="0" r="r" b="b"/>
                  <a:pathLst>
                    <a:path w="48" h="47">
                      <a:moveTo>
                        <a:pt x="14" y="5"/>
                      </a:moveTo>
                      <a:cubicBezTo>
                        <a:pt x="23" y="0"/>
                        <a:pt x="36" y="3"/>
                        <a:pt x="42" y="13"/>
                      </a:cubicBezTo>
                      <a:cubicBezTo>
                        <a:pt x="48" y="23"/>
                        <a:pt x="44" y="36"/>
                        <a:pt x="34" y="41"/>
                      </a:cubicBezTo>
                      <a:cubicBezTo>
                        <a:pt x="25" y="47"/>
                        <a:pt x="12" y="44"/>
                        <a:pt x="6" y="34"/>
                      </a:cubicBezTo>
                      <a:cubicBezTo>
                        <a:pt x="0" y="24"/>
                        <a:pt x="4" y="11"/>
                        <a:pt x="14" y="5"/>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3" name="Freeform 26">
                  <a:extLst>
                    <a:ext uri="{FF2B5EF4-FFF2-40B4-BE49-F238E27FC236}">
                      <a16:creationId xmlns:a16="http://schemas.microsoft.com/office/drawing/2014/main" id="{DFCE78D8-5279-184C-B607-678974BF7365}"/>
                    </a:ext>
                  </a:extLst>
                </p:cNvPr>
                <p:cNvSpPr>
                  <a:spLocks/>
                </p:cNvSpPr>
                <p:nvPr/>
              </p:nvSpPr>
              <p:spPr bwMode="auto">
                <a:xfrm>
                  <a:off x="2667068" y="-275111"/>
                  <a:ext cx="58241" cy="59644"/>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4" name="Freeform 27">
                  <a:extLst>
                    <a:ext uri="{FF2B5EF4-FFF2-40B4-BE49-F238E27FC236}">
                      <a16:creationId xmlns:a16="http://schemas.microsoft.com/office/drawing/2014/main" id="{687459D4-1BBD-154D-A214-A8B1629B582B}"/>
                    </a:ext>
                  </a:extLst>
                </p:cNvPr>
                <p:cNvSpPr>
                  <a:spLocks/>
                </p:cNvSpPr>
                <p:nvPr/>
              </p:nvSpPr>
              <p:spPr bwMode="auto">
                <a:xfrm>
                  <a:off x="2663560" y="-701040"/>
                  <a:ext cx="58241" cy="59644"/>
                </a:xfrm>
                <a:custGeom>
                  <a:avLst/>
                  <a:gdLst>
                    <a:gd name="T0" fmla="*/ 13 w 47"/>
                    <a:gd name="T1" fmla="*/ 6 h 48"/>
                    <a:gd name="T2" fmla="*/ 42 w 47"/>
                    <a:gd name="T3" fmla="*/ 13 h 48"/>
                    <a:gd name="T4" fmla="*/ 34 w 47"/>
                    <a:gd name="T5" fmla="*/ 42 h 48"/>
                    <a:gd name="T6" fmla="*/ 6 w 47"/>
                    <a:gd name="T7" fmla="*/ 34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6" y="3"/>
                        <a:pt x="42" y="13"/>
                      </a:cubicBezTo>
                      <a:cubicBezTo>
                        <a:pt x="47" y="23"/>
                        <a:pt x="44" y="36"/>
                        <a:pt x="34" y="42"/>
                      </a:cubicBezTo>
                      <a:cubicBezTo>
                        <a:pt x="24" y="48"/>
                        <a:pt x="12" y="44"/>
                        <a:pt x="6" y="34"/>
                      </a:cubicBezTo>
                      <a:cubicBezTo>
                        <a:pt x="0" y="24"/>
                        <a:pt x="3" y="12"/>
                        <a:pt x="13"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5" name="Freeform 28">
                  <a:extLst>
                    <a:ext uri="{FF2B5EF4-FFF2-40B4-BE49-F238E27FC236}">
                      <a16:creationId xmlns:a16="http://schemas.microsoft.com/office/drawing/2014/main" id="{5C980315-9216-AA48-B54E-4D65C7A5D512}"/>
                    </a:ext>
                  </a:extLst>
                </p:cNvPr>
                <p:cNvSpPr>
                  <a:spLocks/>
                </p:cNvSpPr>
                <p:nvPr/>
              </p:nvSpPr>
              <p:spPr bwMode="auto">
                <a:xfrm>
                  <a:off x="2848808" y="-381068"/>
                  <a:ext cx="59644" cy="58942"/>
                </a:xfrm>
                <a:custGeom>
                  <a:avLst/>
                  <a:gdLst>
                    <a:gd name="T0" fmla="*/ 14 w 48"/>
                    <a:gd name="T1" fmla="*/ 6 h 47"/>
                    <a:gd name="T2" fmla="*/ 42 w 48"/>
                    <a:gd name="T3" fmla="*/ 13 h 47"/>
                    <a:gd name="T4" fmla="*/ 34 w 48"/>
                    <a:gd name="T5" fmla="*/ 42 h 47"/>
                    <a:gd name="T6" fmla="*/ 6 w 48"/>
                    <a:gd name="T7" fmla="*/ 34 h 47"/>
                    <a:gd name="T8" fmla="*/ 14 w 48"/>
                    <a:gd name="T9" fmla="*/ 6 h 47"/>
                  </a:gdLst>
                  <a:ahLst/>
                  <a:cxnLst>
                    <a:cxn ang="0">
                      <a:pos x="T0" y="T1"/>
                    </a:cxn>
                    <a:cxn ang="0">
                      <a:pos x="T2" y="T3"/>
                    </a:cxn>
                    <a:cxn ang="0">
                      <a:pos x="T4" y="T5"/>
                    </a:cxn>
                    <a:cxn ang="0">
                      <a:pos x="T6" y="T7"/>
                    </a:cxn>
                    <a:cxn ang="0">
                      <a:pos x="T8" y="T9"/>
                    </a:cxn>
                  </a:cxnLst>
                  <a:rect l="0" t="0" r="r" b="b"/>
                  <a:pathLst>
                    <a:path w="48" h="47">
                      <a:moveTo>
                        <a:pt x="14" y="6"/>
                      </a:moveTo>
                      <a:cubicBezTo>
                        <a:pt x="23" y="0"/>
                        <a:pt x="36" y="3"/>
                        <a:pt x="42" y="13"/>
                      </a:cubicBezTo>
                      <a:cubicBezTo>
                        <a:pt x="48" y="23"/>
                        <a:pt x="44" y="36"/>
                        <a:pt x="34" y="42"/>
                      </a:cubicBezTo>
                      <a:cubicBezTo>
                        <a:pt x="25" y="47"/>
                        <a:pt x="12" y="44"/>
                        <a:pt x="6" y="34"/>
                      </a:cubicBezTo>
                      <a:cubicBezTo>
                        <a:pt x="0" y="24"/>
                        <a:pt x="4" y="11"/>
                        <a:pt x="14"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6" name="Freeform 29">
                  <a:extLst>
                    <a:ext uri="{FF2B5EF4-FFF2-40B4-BE49-F238E27FC236}">
                      <a16:creationId xmlns:a16="http://schemas.microsoft.com/office/drawing/2014/main" id="{07261F1E-838B-B341-B384-E84CB27C52A2}"/>
                    </a:ext>
                  </a:extLst>
                </p:cNvPr>
                <p:cNvSpPr>
                  <a:spLocks/>
                </p:cNvSpPr>
                <p:nvPr/>
              </p:nvSpPr>
              <p:spPr bwMode="auto">
                <a:xfrm>
                  <a:off x="2848808" y="-594382"/>
                  <a:ext cx="58943" cy="60346"/>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7" name="Line 31">
                  <a:extLst>
                    <a:ext uri="{FF2B5EF4-FFF2-40B4-BE49-F238E27FC236}">
                      <a16:creationId xmlns:a16="http://schemas.microsoft.com/office/drawing/2014/main" id="{1427B3D1-ABB0-3841-972C-9385C8E01EB3}"/>
                    </a:ext>
                  </a:extLst>
                </p:cNvPr>
                <p:cNvSpPr>
                  <a:spLocks noChangeShapeType="1"/>
                </p:cNvSpPr>
                <p:nvPr/>
              </p:nvSpPr>
              <p:spPr bwMode="auto">
                <a:xfrm flipH="1" flipV="1">
                  <a:off x="2768113" y="-418256"/>
                  <a:ext cx="96133" cy="56135"/>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8" name="Line 32">
                  <a:extLst>
                    <a:ext uri="{FF2B5EF4-FFF2-40B4-BE49-F238E27FC236}">
                      <a16:creationId xmlns:a16="http://schemas.microsoft.com/office/drawing/2014/main" id="{C892E4A3-0B19-F64E-ACAA-11691005544C}"/>
                    </a:ext>
                  </a:extLst>
                </p:cNvPr>
                <p:cNvSpPr>
                  <a:spLocks noChangeShapeType="1"/>
                </p:cNvSpPr>
                <p:nvPr/>
              </p:nvSpPr>
              <p:spPr bwMode="auto">
                <a:xfrm>
                  <a:off x="2525326" y="-555088"/>
                  <a:ext cx="101747" cy="5683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9" name="Line 33">
                  <a:extLst>
                    <a:ext uri="{FF2B5EF4-FFF2-40B4-BE49-F238E27FC236}">
                      <a16:creationId xmlns:a16="http://schemas.microsoft.com/office/drawing/2014/main" id="{75C4FCCA-7662-4E4A-AD5D-DB49D6721E70}"/>
                    </a:ext>
                  </a:extLst>
                </p:cNvPr>
                <p:cNvSpPr>
                  <a:spLocks noChangeShapeType="1"/>
                </p:cNvSpPr>
                <p:nvPr/>
              </p:nvSpPr>
              <p:spPr bwMode="auto">
                <a:xfrm flipH="1">
                  <a:off x="2776533" y="-555088"/>
                  <a:ext cx="86308" cy="47014"/>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20" name="Line 34">
                  <a:extLst>
                    <a:ext uri="{FF2B5EF4-FFF2-40B4-BE49-F238E27FC236}">
                      <a16:creationId xmlns:a16="http://schemas.microsoft.com/office/drawing/2014/main" id="{A81044E3-25B0-8E49-B9E7-3D4AA4CE0C52}"/>
                    </a:ext>
                  </a:extLst>
                </p:cNvPr>
                <p:cNvSpPr>
                  <a:spLocks noChangeShapeType="1"/>
                </p:cNvSpPr>
                <p:nvPr/>
              </p:nvSpPr>
              <p:spPr bwMode="auto">
                <a:xfrm flipV="1">
                  <a:off x="2527431" y="-421063"/>
                  <a:ext cx="99641" cy="61048"/>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21" name="Line 35">
                  <a:extLst>
                    <a:ext uri="{FF2B5EF4-FFF2-40B4-BE49-F238E27FC236}">
                      <a16:creationId xmlns:a16="http://schemas.microsoft.com/office/drawing/2014/main" id="{42ED1D79-081E-A846-8C8C-BBBD2A19E309}"/>
                    </a:ext>
                  </a:extLst>
                </p:cNvPr>
                <p:cNvSpPr>
                  <a:spLocks noChangeShapeType="1"/>
                </p:cNvSpPr>
                <p:nvPr/>
              </p:nvSpPr>
              <p:spPr bwMode="auto">
                <a:xfrm flipH="1">
                  <a:off x="2692915" y="-667115"/>
                  <a:ext cx="396" cy="130214"/>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22" name="Line 35">
                  <a:extLst>
                    <a:ext uri="{FF2B5EF4-FFF2-40B4-BE49-F238E27FC236}">
                      <a16:creationId xmlns:a16="http://schemas.microsoft.com/office/drawing/2014/main" id="{870DD7B2-C205-3B4E-82F7-A9B008CF6910}"/>
                    </a:ext>
                  </a:extLst>
                </p:cNvPr>
                <p:cNvSpPr>
                  <a:spLocks noChangeShapeType="1"/>
                </p:cNvSpPr>
                <p:nvPr/>
              </p:nvSpPr>
              <p:spPr bwMode="auto">
                <a:xfrm>
                  <a:off x="2693031" y="-363783"/>
                  <a:ext cx="0" cy="100343"/>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23" name="Oval 122">
                  <a:extLst>
                    <a:ext uri="{FF2B5EF4-FFF2-40B4-BE49-F238E27FC236}">
                      <a16:creationId xmlns:a16="http://schemas.microsoft.com/office/drawing/2014/main" id="{7A5A1BC1-7DA2-6D4E-A804-2B1836FB7B4D}"/>
                    </a:ext>
                  </a:extLst>
                </p:cNvPr>
                <p:cNvSpPr/>
                <p:nvPr/>
              </p:nvSpPr>
              <p:spPr>
                <a:xfrm>
                  <a:off x="2613025" y="-536575"/>
                  <a:ext cx="158750" cy="158750"/>
                </a:xfrm>
                <a:prstGeom prst="ellipse">
                  <a:avLst/>
                </a:prstGeom>
                <a:no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sp>
            <p:nvSpPr>
              <p:cNvPr id="102" name="Arc 101">
                <a:extLst>
                  <a:ext uri="{FF2B5EF4-FFF2-40B4-BE49-F238E27FC236}">
                    <a16:creationId xmlns:a16="http://schemas.microsoft.com/office/drawing/2014/main" id="{D601BB85-2297-C540-B303-5FFA4498462B}"/>
                  </a:ext>
                </a:extLst>
              </p:cNvPr>
              <p:cNvSpPr/>
              <p:nvPr/>
            </p:nvSpPr>
            <p:spPr>
              <a:xfrm>
                <a:off x="4831558" y="3619500"/>
                <a:ext cx="257174" cy="231878"/>
              </a:xfrm>
              <a:prstGeom prst="arc">
                <a:avLst>
                  <a:gd name="adj1" fmla="val 16478117"/>
                  <a:gd name="adj2" fmla="val 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3" name="Arc 102">
                <a:extLst>
                  <a:ext uri="{FF2B5EF4-FFF2-40B4-BE49-F238E27FC236}">
                    <a16:creationId xmlns:a16="http://schemas.microsoft.com/office/drawing/2014/main" id="{D6F5ADF4-5478-7A48-8B9F-3B63A598137C}"/>
                  </a:ext>
                </a:extLst>
              </p:cNvPr>
              <p:cNvSpPr/>
              <p:nvPr/>
            </p:nvSpPr>
            <p:spPr>
              <a:xfrm rot="16567731">
                <a:off x="4960143" y="3619501"/>
                <a:ext cx="257174" cy="231878"/>
              </a:xfrm>
              <a:prstGeom prst="arc">
                <a:avLst>
                  <a:gd name="adj1" fmla="val 16478117"/>
                  <a:gd name="adj2" fmla="val 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4" name="Arc 103">
                <a:extLst>
                  <a:ext uri="{FF2B5EF4-FFF2-40B4-BE49-F238E27FC236}">
                    <a16:creationId xmlns:a16="http://schemas.microsoft.com/office/drawing/2014/main" id="{364FB0E4-6FC6-8F40-96EF-0160188AAE3C}"/>
                  </a:ext>
                </a:extLst>
              </p:cNvPr>
              <p:cNvSpPr/>
              <p:nvPr/>
            </p:nvSpPr>
            <p:spPr>
              <a:xfrm rot="3793259">
                <a:off x="4829176" y="3505201"/>
                <a:ext cx="257174" cy="231878"/>
              </a:xfrm>
              <a:prstGeom prst="arc">
                <a:avLst>
                  <a:gd name="adj1" fmla="val 16478117"/>
                  <a:gd name="adj2" fmla="val 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grpSp>
        <p:nvGrpSpPr>
          <p:cNvPr id="126" name="Group 125">
            <a:extLst>
              <a:ext uri="{FF2B5EF4-FFF2-40B4-BE49-F238E27FC236}">
                <a16:creationId xmlns:a16="http://schemas.microsoft.com/office/drawing/2014/main" id="{FDC58A95-1309-0D40-8E34-E0838DCD19ED}"/>
              </a:ext>
            </a:extLst>
          </p:cNvPr>
          <p:cNvGrpSpPr/>
          <p:nvPr/>
        </p:nvGrpSpPr>
        <p:grpSpPr>
          <a:xfrm>
            <a:off x="3513977" y="2285689"/>
            <a:ext cx="5288280" cy="2294614"/>
            <a:chOff x="3421380" y="2415540"/>
            <a:chExt cx="5288280" cy="3070860"/>
          </a:xfrm>
        </p:grpSpPr>
        <p:cxnSp>
          <p:nvCxnSpPr>
            <p:cNvPr id="127" name="Straight Connector 126">
              <a:extLst>
                <a:ext uri="{FF2B5EF4-FFF2-40B4-BE49-F238E27FC236}">
                  <a16:creationId xmlns:a16="http://schemas.microsoft.com/office/drawing/2014/main" id="{D6693641-0722-2A42-8AD9-70B82C3B8D48}"/>
                </a:ext>
              </a:extLst>
            </p:cNvPr>
            <p:cNvCxnSpPr>
              <a:cxnSpLocks/>
            </p:cNvCxnSpPr>
            <p:nvPr/>
          </p:nvCxnSpPr>
          <p:spPr>
            <a:xfrm>
              <a:off x="342138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E3BEF8-53ED-554E-BFEF-40760D77F05B}"/>
                </a:ext>
              </a:extLst>
            </p:cNvPr>
            <p:cNvCxnSpPr>
              <a:cxnSpLocks/>
            </p:cNvCxnSpPr>
            <p:nvPr/>
          </p:nvCxnSpPr>
          <p:spPr>
            <a:xfrm>
              <a:off x="6042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BB1807A-9EE4-504E-963C-EEB664997DAA}"/>
                </a:ext>
              </a:extLst>
            </p:cNvPr>
            <p:cNvCxnSpPr>
              <a:cxnSpLocks/>
            </p:cNvCxnSpPr>
            <p:nvPr/>
          </p:nvCxnSpPr>
          <p:spPr>
            <a:xfrm>
              <a:off x="8709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grpSp>
        <p:nvGrpSpPr>
          <p:cNvPr id="130" name="Group 19">
            <a:extLst>
              <a:ext uri="{FF2B5EF4-FFF2-40B4-BE49-F238E27FC236}">
                <a16:creationId xmlns:a16="http://schemas.microsoft.com/office/drawing/2014/main" id="{5D9B458D-EA06-E444-818F-803C2D008583}"/>
              </a:ext>
            </a:extLst>
          </p:cNvPr>
          <p:cNvGrpSpPr>
            <a:grpSpLocks noChangeAspect="1"/>
          </p:cNvGrpSpPr>
          <p:nvPr/>
        </p:nvGrpSpPr>
        <p:grpSpPr bwMode="auto">
          <a:xfrm>
            <a:off x="4515817" y="2558161"/>
            <a:ext cx="579500" cy="872379"/>
            <a:chOff x="2049" y="1423"/>
            <a:chExt cx="1482" cy="2231"/>
          </a:xfrm>
        </p:grpSpPr>
        <p:sp>
          <p:nvSpPr>
            <p:cNvPr id="131" name="Freeform 20">
              <a:extLst>
                <a:ext uri="{FF2B5EF4-FFF2-40B4-BE49-F238E27FC236}">
                  <a16:creationId xmlns:a16="http://schemas.microsoft.com/office/drawing/2014/main" id="{EAFE98A1-E0C5-CD40-8713-EA8F8D92585E}"/>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2" name="Freeform 22">
              <a:extLst>
                <a:ext uri="{FF2B5EF4-FFF2-40B4-BE49-F238E27FC236}">
                  <a16:creationId xmlns:a16="http://schemas.microsoft.com/office/drawing/2014/main" id="{3176A5E9-80B3-F347-80EE-9AB86879F497}"/>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3" name="Freeform 24">
              <a:extLst>
                <a:ext uri="{FF2B5EF4-FFF2-40B4-BE49-F238E27FC236}">
                  <a16:creationId xmlns:a16="http://schemas.microsoft.com/office/drawing/2014/main" id="{D3CC7FF7-A30B-0448-B2C1-7EB6825C6268}"/>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4" name="Freeform 25">
              <a:extLst>
                <a:ext uri="{FF2B5EF4-FFF2-40B4-BE49-F238E27FC236}">
                  <a16:creationId xmlns:a16="http://schemas.microsoft.com/office/drawing/2014/main" id="{CB90F6BB-31F1-FC40-97F7-EBDBCB7721C9}"/>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5" name="Freeform 26">
              <a:extLst>
                <a:ext uri="{FF2B5EF4-FFF2-40B4-BE49-F238E27FC236}">
                  <a16:creationId xmlns:a16="http://schemas.microsoft.com/office/drawing/2014/main" id="{B5245F91-1116-3340-8C0A-BB883B0766ED}"/>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6" name="Freeform 27">
              <a:extLst>
                <a:ext uri="{FF2B5EF4-FFF2-40B4-BE49-F238E27FC236}">
                  <a16:creationId xmlns:a16="http://schemas.microsoft.com/office/drawing/2014/main" id="{BDBACB4E-EACC-5C46-B9C6-D51FF503D425}"/>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7" name="Line 31">
              <a:extLst>
                <a:ext uri="{FF2B5EF4-FFF2-40B4-BE49-F238E27FC236}">
                  <a16:creationId xmlns:a16="http://schemas.microsoft.com/office/drawing/2014/main" id="{8E6A8FC8-1B79-FC46-98D1-83F8EBAE8B24}"/>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8" name="Freeform 21">
              <a:extLst>
                <a:ext uri="{FF2B5EF4-FFF2-40B4-BE49-F238E27FC236}">
                  <a16:creationId xmlns:a16="http://schemas.microsoft.com/office/drawing/2014/main" id="{EAB30A4A-BAD2-F842-B999-A64E3115A2CE}"/>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9" name="Freeform 23">
              <a:extLst>
                <a:ext uri="{FF2B5EF4-FFF2-40B4-BE49-F238E27FC236}">
                  <a16:creationId xmlns:a16="http://schemas.microsoft.com/office/drawing/2014/main" id="{55034430-2275-B641-B001-46E8C0503A26}"/>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40" name="Freeform 28">
              <a:extLst>
                <a:ext uri="{FF2B5EF4-FFF2-40B4-BE49-F238E27FC236}">
                  <a16:creationId xmlns:a16="http://schemas.microsoft.com/office/drawing/2014/main" id="{363EBD05-089C-1F44-98AC-2632A98475C3}"/>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41" name="Oval 29">
              <a:extLst>
                <a:ext uri="{FF2B5EF4-FFF2-40B4-BE49-F238E27FC236}">
                  <a16:creationId xmlns:a16="http://schemas.microsoft.com/office/drawing/2014/main" id="{92BDAFC8-1F10-0746-BB58-46C6F9754DA5}"/>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endParaRPr>
            </a:p>
          </p:txBody>
        </p:sp>
        <p:sp>
          <p:nvSpPr>
            <p:cNvPr id="142" name="Freeform 30">
              <a:extLst>
                <a:ext uri="{FF2B5EF4-FFF2-40B4-BE49-F238E27FC236}">
                  <a16:creationId xmlns:a16="http://schemas.microsoft.com/office/drawing/2014/main" id="{7259B334-AD6A-D54F-AAA8-A90FEB66BBFA}"/>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sp>
        <p:nvSpPr>
          <p:cNvPr id="143" name="Rectangle 142">
            <a:extLst>
              <a:ext uri="{FF2B5EF4-FFF2-40B4-BE49-F238E27FC236}">
                <a16:creationId xmlns:a16="http://schemas.microsoft.com/office/drawing/2014/main" id="{1845DAEE-07BC-7D4F-8AD2-25865B652D38}"/>
              </a:ext>
            </a:extLst>
          </p:cNvPr>
          <p:cNvSpPr/>
          <p:nvPr/>
        </p:nvSpPr>
        <p:spPr>
          <a:xfrm>
            <a:off x="1445595" y="3817862"/>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Single place for data</a:t>
            </a:r>
          </a:p>
        </p:txBody>
      </p:sp>
      <p:sp>
        <p:nvSpPr>
          <p:cNvPr id="144" name="Rectangle 143">
            <a:extLst>
              <a:ext uri="{FF2B5EF4-FFF2-40B4-BE49-F238E27FC236}">
                <a16:creationId xmlns:a16="http://schemas.microsoft.com/office/drawing/2014/main" id="{21918DFD-543D-7A4A-8F10-AF732444DF5D}"/>
              </a:ext>
            </a:extLst>
          </p:cNvPr>
          <p:cNvSpPr/>
          <p:nvPr/>
        </p:nvSpPr>
        <p:spPr>
          <a:xfrm>
            <a:off x="4097355" y="3817862"/>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Scale &amp; concurrency</a:t>
            </a:r>
          </a:p>
        </p:txBody>
      </p:sp>
      <p:sp>
        <p:nvSpPr>
          <p:cNvPr id="169" name="Rectangle 168">
            <a:extLst>
              <a:ext uri="{FF2B5EF4-FFF2-40B4-BE49-F238E27FC236}">
                <a16:creationId xmlns:a16="http://schemas.microsoft.com/office/drawing/2014/main" id="{CC6BEBFB-A83D-234D-AC46-BCDC4D1DF448}"/>
              </a:ext>
            </a:extLst>
          </p:cNvPr>
          <p:cNvSpPr/>
          <p:nvPr/>
        </p:nvSpPr>
        <p:spPr>
          <a:xfrm>
            <a:off x="6779595" y="3817862"/>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Zero management</a:t>
            </a:r>
          </a:p>
        </p:txBody>
      </p:sp>
      <p:sp>
        <p:nvSpPr>
          <p:cNvPr id="176" name="Rectangle 175">
            <a:extLst>
              <a:ext uri="{FF2B5EF4-FFF2-40B4-BE49-F238E27FC236}">
                <a16:creationId xmlns:a16="http://schemas.microsoft.com/office/drawing/2014/main" id="{96C0FA64-83F7-3749-832C-49027730EC5F}"/>
              </a:ext>
            </a:extLst>
          </p:cNvPr>
          <p:cNvSpPr/>
          <p:nvPr/>
        </p:nvSpPr>
        <p:spPr>
          <a:xfrm>
            <a:off x="9342194" y="3817862"/>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Instant, live </a:t>
            </a:r>
            <a:b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b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data sharing</a:t>
            </a:r>
          </a:p>
        </p:txBody>
      </p:sp>
      <p:grpSp>
        <p:nvGrpSpPr>
          <p:cNvPr id="227" name="Group 8">
            <a:extLst>
              <a:ext uri="{FF2B5EF4-FFF2-40B4-BE49-F238E27FC236}">
                <a16:creationId xmlns:a16="http://schemas.microsoft.com/office/drawing/2014/main" id="{E72F241C-5BAD-0547-87D7-C5D4B5AC0E01}"/>
              </a:ext>
            </a:extLst>
          </p:cNvPr>
          <p:cNvGrpSpPr>
            <a:grpSpLocks noChangeAspect="1"/>
          </p:cNvGrpSpPr>
          <p:nvPr/>
        </p:nvGrpSpPr>
        <p:grpSpPr bwMode="auto">
          <a:xfrm>
            <a:off x="9651982" y="2896967"/>
            <a:ext cx="282180" cy="282076"/>
            <a:chOff x="2462" y="786"/>
            <a:chExt cx="2753" cy="2752"/>
          </a:xfrm>
        </p:grpSpPr>
        <p:sp>
          <p:nvSpPr>
            <p:cNvPr id="228" name="Freeform 9">
              <a:extLst>
                <a:ext uri="{FF2B5EF4-FFF2-40B4-BE49-F238E27FC236}">
                  <a16:creationId xmlns:a16="http://schemas.microsoft.com/office/drawing/2014/main" id="{9284EDD0-0191-2045-BB0B-DF4D3C259A37}"/>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29" name="Oval 10">
              <a:extLst>
                <a:ext uri="{FF2B5EF4-FFF2-40B4-BE49-F238E27FC236}">
                  <a16:creationId xmlns:a16="http://schemas.microsoft.com/office/drawing/2014/main" id="{B0153AC9-C85C-9F42-A21A-892A389A6CE5}"/>
                </a:ext>
              </a:extLst>
            </p:cNvPr>
            <p:cNvSpPr>
              <a:spLocks noChangeArrowheads="1"/>
            </p:cNvSpPr>
            <p:nvPr/>
          </p:nvSpPr>
          <p:spPr bwMode="auto">
            <a:xfrm>
              <a:off x="3083" y="786"/>
              <a:ext cx="1510" cy="1511"/>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nvGrpSpPr>
          <p:cNvPr id="230" name="Group 229">
            <a:extLst>
              <a:ext uri="{FF2B5EF4-FFF2-40B4-BE49-F238E27FC236}">
                <a16:creationId xmlns:a16="http://schemas.microsoft.com/office/drawing/2014/main" id="{DC30EEBD-7565-2D4B-9453-0715F2CF603A}"/>
              </a:ext>
            </a:extLst>
          </p:cNvPr>
          <p:cNvGrpSpPr/>
          <p:nvPr/>
        </p:nvGrpSpPr>
        <p:grpSpPr>
          <a:xfrm>
            <a:off x="9982008" y="2820828"/>
            <a:ext cx="471648" cy="471647"/>
            <a:chOff x="4976382" y="1242647"/>
            <a:chExt cx="526964" cy="526962"/>
          </a:xfrm>
        </p:grpSpPr>
        <p:sp>
          <p:nvSpPr>
            <p:cNvPr id="231" name="Freeform 475">
              <a:extLst>
                <a:ext uri="{FF2B5EF4-FFF2-40B4-BE49-F238E27FC236}">
                  <a16:creationId xmlns:a16="http://schemas.microsoft.com/office/drawing/2014/main" id="{B8CA2D5F-5382-384B-B587-FB37B9E32DD8}"/>
                </a:ext>
              </a:extLst>
            </p:cNvPr>
            <p:cNvSpPr>
              <a:spLocks/>
            </p:cNvSpPr>
            <p:nvPr/>
          </p:nvSpPr>
          <p:spPr bwMode="auto">
            <a:xfrm>
              <a:off x="5378947" y="1280657"/>
              <a:ext cx="100210" cy="88115"/>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32" name="Freeform 476">
              <a:extLst>
                <a:ext uri="{FF2B5EF4-FFF2-40B4-BE49-F238E27FC236}">
                  <a16:creationId xmlns:a16="http://schemas.microsoft.com/office/drawing/2014/main" id="{B7475A84-EC14-324F-B776-5C548BA43D80}"/>
                </a:ext>
              </a:extLst>
            </p:cNvPr>
            <p:cNvSpPr>
              <a:spLocks/>
            </p:cNvSpPr>
            <p:nvPr/>
          </p:nvSpPr>
          <p:spPr bwMode="auto">
            <a:xfrm>
              <a:off x="4990204" y="1643483"/>
              <a:ext cx="112304" cy="88115"/>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33" name="Freeform 477">
              <a:extLst>
                <a:ext uri="{FF2B5EF4-FFF2-40B4-BE49-F238E27FC236}">
                  <a16:creationId xmlns:a16="http://schemas.microsoft.com/office/drawing/2014/main" id="{756C1738-7B0B-F54F-8A9F-13FB77687A37}"/>
                </a:ext>
              </a:extLst>
            </p:cNvPr>
            <p:cNvSpPr>
              <a:spLocks/>
            </p:cNvSpPr>
            <p:nvPr/>
          </p:nvSpPr>
          <p:spPr bwMode="auto">
            <a:xfrm>
              <a:off x="5183712" y="1280657"/>
              <a:ext cx="319634" cy="488952"/>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34" name="Freeform 478">
              <a:extLst>
                <a:ext uri="{FF2B5EF4-FFF2-40B4-BE49-F238E27FC236}">
                  <a16:creationId xmlns:a16="http://schemas.microsoft.com/office/drawing/2014/main" id="{2C88AD37-1703-DF49-9A62-96B3F22F501D}"/>
                </a:ext>
              </a:extLst>
            </p:cNvPr>
            <p:cNvSpPr>
              <a:spLocks/>
            </p:cNvSpPr>
            <p:nvPr/>
          </p:nvSpPr>
          <p:spPr bwMode="auto">
            <a:xfrm>
              <a:off x="4976382" y="1242647"/>
              <a:ext cx="321361" cy="488952"/>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235" name="Group 8">
            <a:extLst>
              <a:ext uri="{FF2B5EF4-FFF2-40B4-BE49-F238E27FC236}">
                <a16:creationId xmlns:a16="http://schemas.microsoft.com/office/drawing/2014/main" id="{B8529064-F358-FD4E-8D7F-02EDCB8A3F91}"/>
              </a:ext>
            </a:extLst>
          </p:cNvPr>
          <p:cNvGrpSpPr>
            <a:grpSpLocks noChangeAspect="1"/>
          </p:cNvGrpSpPr>
          <p:nvPr/>
        </p:nvGrpSpPr>
        <p:grpSpPr bwMode="auto">
          <a:xfrm>
            <a:off x="10501604" y="2896967"/>
            <a:ext cx="282180" cy="282076"/>
            <a:chOff x="2462" y="786"/>
            <a:chExt cx="2753" cy="2752"/>
          </a:xfrm>
        </p:grpSpPr>
        <p:sp>
          <p:nvSpPr>
            <p:cNvPr id="236" name="Freeform 9">
              <a:extLst>
                <a:ext uri="{FF2B5EF4-FFF2-40B4-BE49-F238E27FC236}">
                  <a16:creationId xmlns:a16="http://schemas.microsoft.com/office/drawing/2014/main" id="{9556C23E-B7E3-914E-8FCE-F665706EF98F}"/>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37" name="Oval 10">
              <a:extLst>
                <a:ext uri="{FF2B5EF4-FFF2-40B4-BE49-F238E27FC236}">
                  <a16:creationId xmlns:a16="http://schemas.microsoft.com/office/drawing/2014/main" id="{2E3006E2-F710-0B4D-B606-DCC35C271FB7}"/>
                </a:ext>
              </a:extLst>
            </p:cNvPr>
            <p:cNvSpPr>
              <a:spLocks noChangeArrowheads="1"/>
            </p:cNvSpPr>
            <p:nvPr/>
          </p:nvSpPr>
          <p:spPr bwMode="auto">
            <a:xfrm>
              <a:off x="3083" y="786"/>
              <a:ext cx="1510" cy="1511"/>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sp>
        <p:nvSpPr>
          <p:cNvPr id="241" name="Rectangle 240">
            <a:extLst>
              <a:ext uri="{FF2B5EF4-FFF2-40B4-BE49-F238E27FC236}">
                <a16:creationId xmlns:a16="http://schemas.microsoft.com/office/drawing/2014/main" id="{F5C773C7-72FB-2043-8950-A70AB7A6A22E}"/>
              </a:ext>
            </a:extLst>
          </p:cNvPr>
          <p:cNvSpPr/>
          <p:nvPr/>
        </p:nvSpPr>
        <p:spPr>
          <a:xfrm>
            <a:off x="3694263" y="5613319"/>
            <a:ext cx="5063627"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Unique architecture: Multi-cluster, shared data</a:t>
            </a:r>
          </a:p>
        </p:txBody>
      </p:sp>
      <p:grpSp>
        <p:nvGrpSpPr>
          <p:cNvPr id="324" name="Group 323">
            <a:extLst>
              <a:ext uri="{FF2B5EF4-FFF2-40B4-BE49-F238E27FC236}">
                <a16:creationId xmlns:a16="http://schemas.microsoft.com/office/drawing/2014/main" id="{3824CA92-176A-6A44-9A1B-00057F56904B}"/>
              </a:ext>
            </a:extLst>
          </p:cNvPr>
          <p:cNvGrpSpPr/>
          <p:nvPr/>
        </p:nvGrpSpPr>
        <p:grpSpPr>
          <a:xfrm>
            <a:off x="5187400" y="4246525"/>
            <a:ext cx="1817199" cy="1248744"/>
            <a:chOff x="7628203" y="2982775"/>
            <a:chExt cx="2391473" cy="1643374"/>
          </a:xfrm>
        </p:grpSpPr>
        <p:sp>
          <p:nvSpPr>
            <p:cNvPr id="242" name="Freeform 19">
              <a:extLst>
                <a:ext uri="{FF2B5EF4-FFF2-40B4-BE49-F238E27FC236}">
                  <a16:creationId xmlns:a16="http://schemas.microsoft.com/office/drawing/2014/main" id="{3E15C34F-31AA-494D-AF28-E61645B0B5FA}"/>
                </a:ext>
              </a:extLst>
            </p:cNvPr>
            <p:cNvSpPr>
              <a:spLocks/>
            </p:cNvSpPr>
            <p:nvPr/>
          </p:nvSpPr>
          <p:spPr bwMode="auto">
            <a:xfrm>
              <a:off x="7736323" y="3435269"/>
              <a:ext cx="2204118" cy="1095490"/>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243" name="Group 242">
              <a:extLst>
                <a:ext uri="{FF2B5EF4-FFF2-40B4-BE49-F238E27FC236}">
                  <a16:creationId xmlns:a16="http://schemas.microsoft.com/office/drawing/2014/main" id="{0BCCCAAA-0F37-8446-A21A-703FE8A6297A}"/>
                </a:ext>
              </a:extLst>
            </p:cNvPr>
            <p:cNvGrpSpPr/>
            <p:nvPr/>
          </p:nvGrpSpPr>
          <p:grpSpPr>
            <a:xfrm>
              <a:off x="8200488" y="3843343"/>
              <a:ext cx="520732" cy="577332"/>
              <a:chOff x="10361827" y="4476434"/>
              <a:chExt cx="953526" cy="1057169"/>
            </a:xfrm>
          </p:grpSpPr>
          <p:grpSp>
            <p:nvGrpSpPr>
              <p:cNvPr id="244" name="Group 243">
                <a:extLst>
                  <a:ext uri="{FF2B5EF4-FFF2-40B4-BE49-F238E27FC236}">
                    <a16:creationId xmlns:a16="http://schemas.microsoft.com/office/drawing/2014/main" id="{16AC6255-9E05-594A-A212-4A4B2C76686B}"/>
                  </a:ext>
                </a:extLst>
              </p:cNvPr>
              <p:cNvGrpSpPr/>
              <p:nvPr/>
            </p:nvGrpSpPr>
            <p:grpSpPr>
              <a:xfrm>
                <a:off x="10361827" y="4476434"/>
                <a:ext cx="953526" cy="1057169"/>
                <a:chOff x="10361827" y="4476434"/>
                <a:chExt cx="953526" cy="1057169"/>
              </a:xfrm>
            </p:grpSpPr>
            <p:sp>
              <p:nvSpPr>
                <p:cNvPr id="258" name="Freeform 374">
                  <a:extLst>
                    <a:ext uri="{FF2B5EF4-FFF2-40B4-BE49-F238E27FC236}">
                      <a16:creationId xmlns:a16="http://schemas.microsoft.com/office/drawing/2014/main" id="{81DD2818-2D8F-3340-A9E0-197E0ADCF6AC}"/>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59" name="Freeform 372">
                  <a:extLst>
                    <a:ext uri="{FF2B5EF4-FFF2-40B4-BE49-F238E27FC236}">
                      <a16:creationId xmlns:a16="http://schemas.microsoft.com/office/drawing/2014/main" id="{CB549B2A-101F-EA49-81D3-CB96DE6FB201}"/>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60" name="Freeform 373">
                  <a:extLst>
                    <a:ext uri="{FF2B5EF4-FFF2-40B4-BE49-F238E27FC236}">
                      <a16:creationId xmlns:a16="http://schemas.microsoft.com/office/drawing/2014/main" id="{4155D6C8-F758-9442-B469-4C62CB5E399A}"/>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61" name="Oval 371">
                  <a:extLst>
                    <a:ext uri="{FF2B5EF4-FFF2-40B4-BE49-F238E27FC236}">
                      <a16:creationId xmlns:a16="http://schemas.microsoft.com/office/drawing/2014/main" id="{B90E350C-E993-4148-8F71-03DEFCF9173E}"/>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sp>
            <p:nvSpPr>
              <p:cNvPr id="245" name="Freeform 88">
                <a:extLst>
                  <a:ext uri="{FF2B5EF4-FFF2-40B4-BE49-F238E27FC236}">
                    <a16:creationId xmlns:a16="http://schemas.microsoft.com/office/drawing/2014/main" id="{24C9FFF9-DBAC-7B4F-92F7-6012F4178198}"/>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6" name="Freeform 89">
                <a:extLst>
                  <a:ext uri="{FF2B5EF4-FFF2-40B4-BE49-F238E27FC236}">
                    <a16:creationId xmlns:a16="http://schemas.microsoft.com/office/drawing/2014/main" id="{81B3326E-2017-D941-8F1E-3D8D39F9928D}"/>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7" name="Freeform 90">
                <a:extLst>
                  <a:ext uri="{FF2B5EF4-FFF2-40B4-BE49-F238E27FC236}">
                    <a16:creationId xmlns:a16="http://schemas.microsoft.com/office/drawing/2014/main" id="{EF217A8F-2846-9749-98B0-80471478051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8" name="Freeform 91">
                <a:extLst>
                  <a:ext uri="{FF2B5EF4-FFF2-40B4-BE49-F238E27FC236}">
                    <a16:creationId xmlns:a16="http://schemas.microsoft.com/office/drawing/2014/main" id="{56E89FFB-6523-D04C-9689-415C9722B72C}"/>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9" name="Freeform 92">
                <a:extLst>
                  <a:ext uri="{FF2B5EF4-FFF2-40B4-BE49-F238E27FC236}">
                    <a16:creationId xmlns:a16="http://schemas.microsoft.com/office/drawing/2014/main" id="{71668223-0CDA-5141-A972-BC674483CB35}"/>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0" name="Freeform 93">
                <a:extLst>
                  <a:ext uri="{FF2B5EF4-FFF2-40B4-BE49-F238E27FC236}">
                    <a16:creationId xmlns:a16="http://schemas.microsoft.com/office/drawing/2014/main" id="{50A971EF-22CA-7344-B512-1754362A65AA}"/>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1" name="Freeform 94">
                <a:extLst>
                  <a:ext uri="{FF2B5EF4-FFF2-40B4-BE49-F238E27FC236}">
                    <a16:creationId xmlns:a16="http://schemas.microsoft.com/office/drawing/2014/main" id="{450D8C46-4E57-A54F-BF6C-E9F4ABD4E01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2" name="Freeform 95">
                <a:extLst>
                  <a:ext uri="{FF2B5EF4-FFF2-40B4-BE49-F238E27FC236}">
                    <a16:creationId xmlns:a16="http://schemas.microsoft.com/office/drawing/2014/main" id="{09C539C8-84C7-CB49-8991-67F1A9830020}"/>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3" name="Freeform 96">
                <a:extLst>
                  <a:ext uri="{FF2B5EF4-FFF2-40B4-BE49-F238E27FC236}">
                    <a16:creationId xmlns:a16="http://schemas.microsoft.com/office/drawing/2014/main" id="{EFC02884-A653-9543-9C31-C1EF05D50941}"/>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4" name="Freeform 97">
                <a:extLst>
                  <a:ext uri="{FF2B5EF4-FFF2-40B4-BE49-F238E27FC236}">
                    <a16:creationId xmlns:a16="http://schemas.microsoft.com/office/drawing/2014/main" id="{1D99BE32-AC54-5F46-A7CC-25402AA6D281}"/>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5" name="Freeform 98">
                <a:extLst>
                  <a:ext uri="{FF2B5EF4-FFF2-40B4-BE49-F238E27FC236}">
                    <a16:creationId xmlns:a16="http://schemas.microsoft.com/office/drawing/2014/main" id="{0224C6CA-4DAE-B24B-9A23-E8B68054DF29}"/>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6" name="Freeform 99">
                <a:extLst>
                  <a:ext uri="{FF2B5EF4-FFF2-40B4-BE49-F238E27FC236}">
                    <a16:creationId xmlns:a16="http://schemas.microsoft.com/office/drawing/2014/main" id="{36DD280A-92EB-2B48-AC86-7944655F81F2}"/>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7" name="Freeform 100">
                <a:extLst>
                  <a:ext uri="{FF2B5EF4-FFF2-40B4-BE49-F238E27FC236}">
                    <a16:creationId xmlns:a16="http://schemas.microsoft.com/office/drawing/2014/main" id="{0D9F5C33-3FBC-0342-8349-808B88C072E6}"/>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grpSp>
          <p:nvGrpSpPr>
            <p:cNvPr id="262" name="Group 261">
              <a:extLst>
                <a:ext uri="{FF2B5EF4-FFF2-40B4-BE49-F238E27FC236}">
                  <a16:creationId xmlns:a16="http://schemas.microsoft.com/office/drawing/2014/main" id="{E3A420DC-0C7E-7549-8835-997AA9493414}"/>
                </a:ext>
              </a:extLst>
            </p:cNvPr>
            <p:cNvGrpSpPr/>
            <p:nvPr/>
          </p:nvGrpSpPr>
          <p:grpSpPr>
            <a:xfrm>
              <a:off x="8955542" y="3843343"/>
              <a:ext cx="520732" cy="577332"/>
              <a:chOff x="10361827" y="4476434"/>
              <a:chExt cx="953526" cy="1057169"/>
            </a:xfrm>
          </p:grpSpPr>
          <p:grpSp>
            <p:nvGrpSpPr>
              <p:cNvPr id="263" name="Group 262">
                <a:extLst>
                  <a:ext uri="{FF2B5EF4-FFF2-40B4-BE49-F238E27FC236}">
                    <a16:creationId xmlns:a16="http://schemas.microsoft.com/office/drawing/2014/main" id="{61DA6616-2ACF-0B47-915F-58D09DB2628F}"/>
                  </a:ext>
                </a:extLst>
              </p:cNvPr>
              <p:cNvGrpSpPr/>
              <p:nvPr/>
            </p:nvGrpSpPr>
            <p:grpSpPr>
              <a:xfrm>
                <a:off x="10361827" y="4476434"/>
                <a:ext cx="953526" cy="1057169"/>
                <a:chOff x="10361827" y="4476434"/>
                <a:chExt cx="953526" cy="1057169"/>
              </a:xfrm>
            </p:grpSpPr>
            <p:sp>
              <p:nvSpPr>
                <p:cNvPr id="277" name="Freeform 374">
                  <a:extLst>
                    <a:ext uri="{FF2B5EF4-FFF2-40B4-BE49-F238E27FC236}">
                      <a16:creationId xmlns:a16="http://schemas.microsoft.com/office/drawing/2014/main" id="{25BB895F-8F2B-8349-96D9-D42D6F5AFCCA}"/>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78" name="Freeform 372">
                  <a:extLst>
                    <a:ext uri="{FF2B5EF4-FFF2-40B4-BE49-F238E27FC236}">
                      <a16:creationId xmlns:a16="http://schemas.microsoft.com/office/drawing/2014/main" id="{4C00CC4F-E608-444E-9C6B-A51C11B1927F}"/>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79" name="Freeform 373">
                  <a:extLst>
                    <a:ext uri="{FF2B5EF4-FFF2-40B4-BE49-F238E27FC236}">
                      <a16:creationId xmlns:a16="http://schemas.microsoft.com/office/drawing/2014/main" id="{3A5F3E95-B49C-BB44-98B2-6D96B04B96A0}"/>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80" name="Oval 371">
                  <a:extLst>
                    <a:ext uri="{FF2B5EF4-FFF2-40B4-BE49-F238E27FC236}">
                      <a16:creationId xmlns:a16="http://schemas.microsoft.com/office/drawing/2014/main" id="{3F0BD0C6-AB02-6049-8CB1-4788AA309AF7}"/>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sp>
            <p:nvSpPr>
              <p:cNvPr id="264" name="Freeform 88">
                <a:extLst>
                  <a:ext uri="{FF2B5EF4-FFF2-40B4-BE49-F238E27FC236}">
                    <a16:creationId xmlns:a16="http://schemas.microsoft.com/office/drawing/2014/main" id="{01691019-2E08-364C-AAC5-D74E656EAAF5}"/>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5" name="Freeform 89">
                <a:extLst>
                  <a:ext uri="{FF2B5EF4-FFF2-40B4-BE49-F238E27FC236}">
                    <a16:creationId xmlns:a16="http://schemas.microsoft.com/office/drawing/2014/main" id="{BB3440AD-0E08-6D4B-857E-DF7684F54BA9}"/>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6" name="Freeform 90">
                <a:extLst>
                  <a:ext uri="{FF2B5EF4-FFF2-40B4-BE49-F238E27FC236}">
                    <a16:creationId xmlns:a16="http://schemas.microsoft.com/office/drawing/2014/main" id="{E4D9FBBD-C39A-A94A-AC80-C229DFE24570}"/>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7" name="Freeform 91">
                <a:extLst>
                  <a:ext uri="{FF2B5EF4-FFF2-40B4-BE49-F238E27FC236}">
                    <a16:creationId xmlns:a16="http://schemas.microsoft.com/office/drawing/2014/main" id="{5F6DE335-8EEE-FB4D-AEB5-B40CAB281262}"/>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8" name="Freeform 92">
                <a:extLst>
                  <a:ext uri="{FF2B5EF4-FFF2-40B4-BE49-F238E27FC236}">
                    <a16:creationId xmlns:a16="http://schemas.microsoft.com/office/drawing/2014/main" id="{5B0B944A-A9AE-834C-AAF7-941E3F325074}"/>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9" name="Freeform 93">
                <a:extLst>
                  <a:ext uri="{FF2B5EF4-FFF2-40B4-BE49-F238E27FC236}">
                    <a16:creationId xmlns:a16="http://schemas.microsoft.com/office/drawing/2014/main" id="{70432685-6BA4-F74C-ADBD-DFBB101818C0}"/>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0" name="Freeform 94">
                <a:extLst>
                  <a:ext uri="{FF2B5EF4-FFF2-40B4-BE49-F238E27FC236}">
                    <a16:creationId xmlns:a16="http://schemas.microsoft.com/office/drawing/2014/main" id="{6B57F577-406F-1048-B0B8-179D7F2D1F7E}"/>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1" name="Freeform 95">
                <a:extLst>
                  <a:ext uri="{FF2B5EF4-FFF2-40B4-BE49-F238E27FC236}">
                    <a16:creationId xmlns:a16="http://schemas.microsoft.com/office/drawing/2014/main" id="{D1C67123-81A2-8A4B-8930-15742F92CD9F}"/>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2" name="Freeform 96">
                <a:extLst>
                  <a:ext uri="{FF2B5EF4-FFF2-40B4-BE49-F238E27FC236}">
                    <a16:creationId xmlns:a16="http://schemas.microsoft.com/office/drawing/2014/main" id="{51108D71-EB28-8442-9396-76B1CEE2228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3" name="Freeform 97">
                <a:extLst>
                  <a:ext uri="{FF2B5EF4-FFF2-40B4-BE49-F238E27FC236}">
                    <a16:creationId xmlns:a16="http://schemas.microsoft.com/office/drawing/2014/main" id="{5BD9AA28-1C2C-EA40-9AB0-373E5C86D8CA}"/>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4" name="Freeform 98">
                <a:extLst>
                  <a:ext uri="{FF2B5EF4-FFF2-40B4-BE49-F238E27FC236}">
                    <a16:creationId xmlns:a16="http://schemas.microsoft.com/office/drawing/2014/main" id="{D94D84B3-C886-9649-B644-4F150E71FD90}"/>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5" name="Freeform 99">
                <a:extLst>
                  <a:ext uri="{FF2B5EF4-FFF2-40B4-BE49-F238E27FC236}">
                    <a16:creationId xmlns:a16="http://schemas.microsoft.com/office/drawing/2014/main" id="{D1EFEA39-2138-A442-BC9D-E608B4E634FB}"/>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6" name="Freeform 100">
                <a:extLst>
                  <a:ext uri="{FF2B5EF4-FFF2-40B4-BE49-F238E27FC236}">
                    <a16:creationId xmlns:a16="http://schemas.microsoft.com/office/drawing/2014/main" id="{7D3B3290-798D-E24A-A995-8C40C36CA744}"/>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grpSp>
          <p:nvGrpSpPr>
            <p:cNvPr id="281" name="Group 280">
              <a:extLst>
                <a:ext uri="{FF2B5EF4-FFF2-40B4-BE49-F238E27FC236}">
                  <a16:creationId xmlns:a16="http://schemas.microsoft.com/office/drawing/2014/main" id="{9B0F473F-7BB4-AC48-9087-E45CC0886EA7}"/>
                </a:ext>
              </a:extLst>
            </p:cNvPr>
            <p:cNvGrpSpPr/>
            <p:nvPr/>
          </p:nvGrpSpPr>
          <p:grpSpPr>
            <a:xfrm>
              <a:off x="8490595" y="3854417"/>
              <a:ext cx="696073" cy="771732"/>
              <a:chOff x="10361827" y="4476434"/>
              <a:chExt cx="953526" cy="1057169"/>
            </a:xfrm>
          </p:grpSpPr>
          <p:grpSp>
            <p:nvGrpSpPr>
              <p:cNvPr id="282" name="Group 281">
                <a:extLst>
                  <a:ext uri="{FF2B5EF4-FFF2-40B4-BE49-F238E27FC236}">
                    <a16:creationId xmlns:a16="http://schemas.microsoft.com/office/drawing/2014/main" id="{6F942E33-DDF5-FE41-BD5C-4BDB8D0931C3}"/>
                  </a:ext>
                </a:extLst>
              </p:cNvPr>
              <p:cNvGrpSpPr/>
              <p:nvPr/>
            </p:nvGrpSpPr>
            <p:grpSpPr>
              <a:xfrm>
                <a:off x="10361827" y="4476434"/>
                <a:ext cx="953526" cy="1057169"/>
                <a:chOff x="10361827" y="4476434"/>
                <a:chExt cx="953526" cy="1057169"/>
              </a:xfrm>
            </p:grpSpPr>
            <p:sp>
              <p:nvSpPr>
                <p:cNvPr id="296" name="Freeform 374">
                  <a:extLst>
                    <a:ext uri="{FF2B5EF4-FFF2-40B4-BE49-F238E27FC236}">
                      <a16:creationId xmlns:a16="http://schemas.microsoft.com/office/drawing/2014/main" id="{EA495797-C9E8-A240-A316-35C326A16FA0}"/>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97" name="Freeform 373">
                  <a:extLst>
                    <a:ext uri="{FF2B5EF4-FFF2-40B4-BE49-F238E27FC236}">
                      <a16:creationId xmlns:a16="http://schemas.microsoft.com/office/drawing/2014/main" id="{07743C33-7125-3242-8723-4A8CE3BCCB7E}"/>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98" name="Oval 371">
                  <a:extLst>
                    <a:ext uri="{FF2B5EF4-FFF2-40B4-BE49-F238E27FC236}">
                      <a16:creationId xmlns:a16="http://schemas.microsoft.com/office/drawing/2014/main" id="{4B2414B4-F2C4-A846-A27E-D682309018BE}"/>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99" name="Freeform 372">
                  <a:extLst>
                    <a:ext uri="{FF2B5EF4-FFF2-40B4-BE49-F238E27FC236}">
                      <a16:creationId xmlns:a16="http://schemas.microsoft.com/office/drawing/2014/main" id="{83064160-FABF-FD4D-B01C-15D4C1ECE7B5}"/>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sp>
            <p:nvSpPr>
              <p:cNvPr id="283" name="Freeform 88">
                <a:extLst>
                  <a:ext uri="{FF2B5EF4-FFF2-40B4-BE49-F238E27FC236}">
                    <a16:creationId xmlns:a16="http://schemas.microsoft.com/office/drawing/2014/main" id="{37C7D4FF-EEFF-4547-A3BF-07921E5D96D1}"/>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4" name="Freeform 89">
                <a:extLst>
                  <a:ext uri="{FF2B5EF4-FFF2-40B4-BE49-F238E27FC236}">
                    <a16:creationId xmlns:a16="http://schemas.microsoft.com/office/drawing/2014/main" id="{8E645840-2AC3-6248-AFD4-4C552D22A230}"/>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5" name="Freeform 90">
                <a:extLst>
                  <a:ext uri="{FF2B5EF4-FFF2-40B4-BE49-F238E27FC236}">
                    <a16:creationId xmlns:a16="http://schemas.microsoft.com/office/drawing/2014/main" id="{CA8A61BF-679A-114E-A361-3B0B4C250AE9}"/>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6" name="Freeform 91">
                <a:extLst>
                  <a:ext uri="{FF2B5EF4-FFF2-40B4-BE49-F238E27FC236}">
                    <a16:creationId xmlns:a16="http://schemas.microsoft.com/office/drawing/2014/main" id="{5FF9A3AD-6575-A240-A45F-4BA5B1FC982A}"/>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7" name="Freeform 92">
                <a:extLst>
                  <a:ext uri="{FF2B5EF4-FFF2-40B4-BE49-F238E27FC236}">
                    <a16:creationId xmlns:a16="http://schemas.microsoft.com/office/drawing/2014/main" id="{D7771890-E22C-6947-BD7B-081E9AEC2B1C}"/>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8" name="Freeform 93">
                <a:extLst>
                  <a:ext uri="{FF2B5EF4-FFF2-40B4-BE49-F238E27FC236}">
                    <a16:creationId xmlns:a16="http://schemas.microsoft.com/office/drawing/2014/main" id="{4172FCE1-D8A2-7F44-A3C0-29E9BDFBBF0F}"/>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9" name="Freeform 94">
                <a:extLst>
                  <a:ext uri="{FF2B5EF4-FFF2-40B4-BE49-F238E27FC236}">
                    <a16:creationId xmlns:a16="http://schemas.microsoft.com/office/drawing/2014/main" id="{FA312694-27F8-3648-BAF3-C84B05EF4BE1}"/>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0" name="Freeform 95">
                <a:extLst>
                  <a:ext uri="{FF2B5EF4-FFF2-40B4-BE49-F238E27FC236}">
                    <a16:creationId xmlns:a16="http://schemas.microsoft.com/office/drawing/2014/main" id="{91AA84B1-89BD-CA4A-A8B2-704B9DD433F6}"/>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1" name="Freeform 96">
                <a:extLst>
                  <a:ext uri="{FF2B5EF4-FFF2-40B4-BE49-F238E27FC236}">
                    <a16:creationId xmlns:a16="http://schemas.microsoft.com/office/drawing/2014/main" id="{62C79F5E-EED0-3D45-94FD-7ACD9C5A0AB0}"/>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2" name="Freeform 97">
                <a:extLst>
                  <a:ext uri="{FF2B5EF4-FFF2-40B4-BE49-F238E27FC236}">
                    <a16:creationId xmlns:a16="http://schemas.microsoft.com/office/drawing/2014/main" id="{17C5FFD3-B084-1749-99AB-E1B9BB27A8A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3" name="Freeform 98">
                <a:extLst>
                  <a:ext uri="{FF2B5EF4-FFF2-40B4-BE49-F238E27FC236}">
                    <a16:creationId xmlns:a16="http://schemas.microsoft.com/office/drawing/2014/main" id="{FD91C6EF-8675-8B40-B03D-5DC454B1079C}"/>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4" name="Freeform 99">
                <a:extLst>
                  <a:ext uri="{FF2B5EF4-FFF2-40B4-BE49-F238E27FC236}">
                    <a16:creationId xmlns:a16="http://schemas.microsoft.com/office/drawing/2014/main" id="{749B8AC2-5487-9242-B282-E74119BF5016}"/>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5" name="Freeform 100">
                <a:extLst>
                  <a:ext uri="{FF2B5EF4-FFF2-40B4-BE49-F238E27FC236}">
                    <a16:creationId xmlns:a16="http://schemas.microsoft.com/office/drawing/2014/main" id="{8BE32362-29E6-7B40-8F35-F321FEC30F33}"/>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grpSp>
          <p:nvGrpSpPr>
            <p:cNvPr id="300" name="Group 299">
              <a:extLst>
                <a:ext uri="{FF2B5EF4-FFF2-40B4-BE49-F238E27FC236}">
                  <a16:creationId xmlns:a16="http://schemas.microsoft.com/office/drawing/2014/main" id="{5CEB5973-4EA8-174D-83A1-7E8738C1A90B}"/>
                </a:ext>
              </a:extLst>
            </p:cNvPr>
            <p:cNvGrpSpPr/>
            <p:nvPr/>
          </p:nvGrpSpPr>
          <p:grpSpPr>
            <a:xfrm>
              <a:off x="7628203" y="3472147"/>
              <a:ext cx="301594" cy="307504"/>
              <a:chOff x="1609970" y="2307466"/>
              <a:chExt cx="454890" cy="463804"/>
            </a:xfrm>
          </p:grpSpPr>
          <p:sp>
            <p:nvSpPr>
              <p:cNvPr id="301" name="Freeform 10">
                <a:extLst>
                  <a:ext uri="{FF2B5EF4-FFF2-40B4-BE49-F238E27FC236}">
                    <a16:creationId xmlns:a16="http://schemas.microsoft.com/office/drawing/2014/main" id="{8397CF4B-DBEE-0648-990D-A5493F19F3CD}"/>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02" name="Freeform 12">
                <a:extLst>
                  <a:ext uri="{FF2B5EF4-FFF2-40B4-BE49-F238E27FC236}">
                    <a16:creationId xmlns:a16="http://schemas.microsoft.com/office/drawing/2014/main" id="{B4E92FBB-0815-5744-A01D-A645322547EE}"/>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03" name="Group 302">
              <a:extLst>
                <a:ext uri="{FF2B5EF4-FFF2-40B4-BE49-F238E27FC236}">
                  <a16:creationId xmlns:a16="http://schemas.microsoft.com/office/drawing/2014/main" id="{BE3B3B42-9C80-1E4C-8933-9135323A2719}"/>
                </a:ext>
              </a:extLst>
            </p:cNvPr>
            <p:cNvGrpSpPr/>
            <p:nvPr/>
          </p:nvGrpSpPr>
          <p:grpSpPr>
            <a:xfrm>
              <a:off x="8665858" y="2982775"/>
              <a:ext cx="301594" cy="307504"/>
              <a:chOff x="1609970" y="2307466"/>
              <a:chExt cx="454890" cy="463804"/>
            </a:xfrm>
          </p:grpSpPr>
          <p:sp>
            <p:nvSpPr>
              <p:cNvPr id="304" name="Freeform 10">
                <a:extLst>
                  <a:ext uri="{FF2B5EF4-FFF2-40B4-BE49-F238E27FC236}">
                    <a16:creationId xmlns:a16="http://schemas.microsoft.com/office/drawing/2014/main" id="{F0CB0BFC-CC73-0842-BDF2-E271F7B14F80}"/>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05" name="Freeform 12">
                <a:extLst>
                  <a:ext uri="{FF2B5EF4-FFF2-40B4-BE49-F238E27FC236}">
                    <a16:creationId xmlns:a16="http://schemas.microsoft.com/office/drawing/2014/main" id="{C5F7BB6D-C3EF-884D-AFBD-5A7A655808CF}"/>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06" name="Group 305">
              <a:extLst>
                <a:ext uri="{FF2B5EF4-FFF2-40B4-BE49-F238E27FC236}">
                  <a16:creationId xmlns:a16="http://schemas.microsoft.com/office/drawing/2014/main" id="{C50EBD0B-6F65-4147-9BE7-27BEA18FC3F3}"/>
                </a:ext>
              </a:extLst>
            </p:cNvPr>
            <p:cNvGrpSpPr/>
            <p:nvPr/>
          </p:nvGrpSpPr>
          <p:grpSpPr>
            <a:xfrm>
              <a:off x="9718082" y="3472147"/>
              <a:ext cx="301594" cy="307504"/>
              <a:chOff x="1609970" y="2307466"/>
              <a:chExt cx="454890" cy="463804"/>
            </a:xfrm>
          </p:grpSpPr>
          <p:sp>
            <p:nvSpPr>
              <p:cNvPr id="307" name="Freeform 10">
                <a:extLst>
                  <a:ext uri="{FF2B5EF4-FFF2-40B4-BE49-F238E27FC236}">
                    <a16:creationId xmlns:a16="http://schemas.microsoft.com/office/drawing/2014/main" id="{E7D86F86-17EC-514F-9C43-837F87645DAE}"/>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08" name="Freeform 12">
                <a:extLst>
                  <a:ext uri="{FF2B5EF4-FFF2-40B4-BE49-F238E27FC236}">
                    <a16:creationId xmlns:a16="http://schemas.microsoft.com/office/drawing/2014/main" id="{2EE5D722-3798-D24F-A19A-FCEBCF197C4E}"/>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09" name="Group 308">
              <a:extLst>
                <a:ext uri="{FF2B5EF4-FFF2-40B4-BE49-F238E27FC236}">
                  <a16:creationId xmlns:a16="http://schemas.microsoft.com/office/drawing/2014/main" id="{36199996-0A29-7841-A5A1-5AF5EFC4C9AE}"/>
                </a:ext>
              </a:extLst>
            </p:cNvPr>
            <p:cNvGrpSpPr/>
            <p:nvPr/>
          </p:nvGrpSpPr>
          <p:grpSpPr>
            <a:xfrm>
              <a:off x="9566352" y="3192704"/>
              <a:ext cx="244870" cy="249668"/>
              <a:chOff x="1609970" y="2307466"/>
              <a:chExt cx="454890" cy="463804"/>
            </a:xfrm>
          </p:grpSpPr>
          <p:sp>
            <p:nvSpPr>
              <p:cNvPr id="310" name="Freeform 10">
                <a:extLst>
                  <a:ext uri="{FF2B5EF4-FFF2-40B4-BE49-F238E27FC236}">
                    <a16:creationId xmlns:a16="http://schemas.microsoft.com/office/drawing/2014/main" id="{4C74A90B-B864-0C45-97BB-0D63B506322D}"/>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11" name="Freeform 12">
                <a:extLst>
                  <a:ext uri="{FF2B5EF4-FFF2-40B4-BE49-F238E27FC236}">
                    <a16:creationId xmlns:a16="http://schemas.microsoft.com/office/drawing/2014/main" id="{1A21F667-61E6-FE40-AB2E-A48D4873C4D6}"/>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12" name="Group 311">
              <a:extLst>
                <a:ext uri="{FF2B5EF4-FFF2-40B4-BE49-F238E27FC236}">
                  <a16:creationId xmlns:a16="http://schemas.microsoft.com/office/drawing/2014/main" id="{5794F4EB-117D-A740-AEE7-A9FE6A1E4EDC}"/>
                </a:ext>
              </a:extLst>
            </p:cNvPr>
            <p:cNvGrpSpPr/>
            <p:nvPr/>
          </p:nvGrpSpPr>
          <p:grpSpPr>
            <a:xfrm>
              <a:off x="7894949" y="3192704"/>
              <a:ext cx="244870" cy="249668"/>
              <a:chOff x="1609970" y="2307466"/>
              <a:chExt cx="454890" cy="463804"/>
            </a:xfrm>
          </p:grpSpPr>
          <p:sp>
            <p:nvSpPr>
              <p:cNvPr id="313" name="Freeform 10">
                <a:extLst>
                  <a:ext uri="{FF2B5EF4-FFF2-40B4-BE49-F238E27FC236}">
                    <a16:creationId xmlns:a16="http://schemas.microsoft.com/office/drawing/2014/main" id="{740993DD-C683-1C47-9727-63C25B6FFC1A}"/>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14" name="Freeform 12">
                <a:extLst>
                  <a:ext uri="{FF2B5EF4-FFF2-40B4-BE49-F238E27FC236}">
                    <a16:creationId xmlns:a16="http://schemas.microsoft.com/office/drawing/2014/main" id="{970DF145-B729-D643-8D13-70E6116861F2}"/>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15" name="Group 314">
              <a:extLst>
                <a:ext uri="{FF2B5EF4-FFF2-40B4-BE49-F238E27FC236}">
                  <a16:creationId xmlns:a16="http://schemas.microsoft.com/office/drawing/2014/main" id="{FAE500E6-A99F-8F42-BC1F-ADE4A532264C}"/>
                </a:ext>
              </a:extLst>
            </p:cNvPr>
            <p:cNvGrpSpPr/>
            <p:nvPr/>
          </p:nvGrpSpPr>
          <p:grpSpPr>
            <a:xfrm>
              <a:off x="8029575" y="3482839"/>
              <a:ext cx="276226" cy="294682"/>
              <a:chOff x="8029575" y="3482839"/>
              <a:chExt cx="276226" cy="294682"/>
            </a:xfrm>
          </p:grpSpPr>
          <p:cxnSp>
            <p:nvCxnSpPr>
              <p:cNvPr id="316" name="Straight Arrow Connector 315">
                <a:extLst>
                  <a:ext uri="{FF2B5EF4-FFF2-40B4-BE49-F238E27FC236}">
                    <a16:creationId xmlns:a16="http://schemas.microsoft.com/office/drawing/2014/main" id="{118D3E8C-07F4-9D41-A021-9AD4A40DE610}"/>
                  </a:ext>
                </a:extLst>
              </p:cNvPr>
              <p:cNvCxnSpPr>
                <a:cxnSpLocks/>
              </p:cNvCxnSpPr>
              <p:nvPr/>
            </p:nvCxnSpPr>
            <p:spPr>
              <a:xfrm>
                <a:off x="8029575" y="3578225"/>
                <a:ext cx="222510" cy="19929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E2A8D04B-6FA7-E84D-991E-8C74179926A7}"/>
                  </a:ext>
                </a:extLst>
              </p:cNvPr>
              <p:cNvCxnSpPr>
                <a:cxnSpLocks/>
              </p:cNvCxnSpPr>
              <p:nvPr/>
            </p:nvCxnSpPr>
            <p:spPr>
              <a:xfrm flipH="1" flipV="1">
                <a:off x="8064197" y="3482839"/>
                <a:ext cx="241604" cy="21603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0EF7C6C0-32E7-094F-A316-C11EA9D53AEC}"/>
                </a:ext>
              </a:extLst>
            </p:cNvPr>
            <p:cNvGrpSpPr/>
            <p:nvPr/>
          </p:nvGrpSpPr>
          <p:grpSpPr>
            <a:xfrm rot="2874015">
              <a:off x="8711475" y="3354126"/>
              <a:ext cx="276226" cy="294682"/>
              <a:chOff x="8658225" y="3362189"/>
              <a:chExt cx="276226" cy="294682"/>
            </a:xfrm>
          </p:grpSpPr>
          <p:cxnSp>
            <p:nvCxnSpPr>
              <p:cNvPr id="319" name="Straight Arrow Connector 318">
                <a:extLst>
                  <a:ext uri="{FF2B5EF4-FFF2-40B4-BE49-F238E27FC236}">
                    <a16:creationId xmlns:a16="http://schemas.microsoft.com/office/drawing/2014/main" id="{7E8EAA88-F158-EB49-B6BE-5446AEFB6431}"/>
                  </a:ext>
                </a:extLst>
              </p:cNvPr>
              <p:cNvCxnSpPr>
                <a:cxnSpLocks/>
              </p:cNvCxnSpPr>
              <p:nvPr/>
            </p:nvCxnSpPr>
            <p:spPr>
              <a:xfrm>
                <a:off x="8658225" y="3457575"/>
                <a:ext cx="222510" cy="19929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EB7CA4C6-9776-0646-96D2-4A4D60EEE82E}"/>
                  </a:ext>
                </a:extLst>
              </p:cNvPr>
              <p:cNvCxnSpPr>
                <a:cxnSpLocks/>
              </p:cNvCxnSpPr>
              <p:nvPr/>
            </p:nvCxnSpPr>
            <p:spPr>
              <a:xfrm flipH="1" flipV="1">
                <a:off x="8692847" y="3362189"/>
                <a:ext cx="241604" cy="21603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51D19B1E-B77C-FD4D-90E3-9EB358F2844F}"/>
                </a:ext>
              </a:extLst>
            </p:cNvPr>
            <p:cNvGrpSpPr/>
            <p:nvPr/>
          </p:nvGrpSpPr>
          <p:grpSpPr>
            <a:xfrm rot="5400000">
              <a:off x="9380894" y="3536020"/>
              <a:ext cx="276226" cy="294682"/>
              <a:chOff x="8029575" y="3482839"/>
              <a:chExt cx="276226" cy="294682"/>
            </a:xfrm>
          </p:grpSpPr>
          <p:cxnSp>
            <p:nvCxnSpPr>
              <p:cNvPr id="322" name="Straight Arrow Connector 321">
                <a:extLst>
                  <a:ext uri="{FF2B5EF4-FFF2-40B4-BE49-F238E27FC236}">
                    <a16:creationId xmlns:a16="http://schemas.microsoft.com/office/drawing/2014/main" id="{734A89E4-66BA-BE44-84AA-FBEDD3CADFBC}"/>
                  </a:ext>
                </a:extLst>
              </p:cNvPr>
              <p:cNvCxnSpPr>
                <a:cxnSpLocks/>
              </p:cNvCxnSpPr>
              <p:nvPr/>
            </p:nvCxnSpPr>
            <p:spPr>
              <a:xfrm>
                <a:off x="8029575" y="3578225"/>
                <a:ext cx="222510" cy="19929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D7176416-D9B5-E848-9902-08811D6BE2F7}"/>
                  </a:ext>
                </a:extLst>
              </p:cNvPr>
              <p:cNvCxnSpPr>
                <a:cxnSpLocks/>
              </p:cNvCxnSpPr>
              <p:nvPr/>
            </p:nvCxnSpPr>
            <p:spPr>
              <a:xfrm flipH="1" flipV="1">
                <a:off x="8064197" y="3482839"/>
                <a:ext cx="241604" cy="21603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Slide Number Placeholder 1">
            <a:extLst>
              <a:ext uri="{FF2B5EF4-FFF2-40B4-BE49-F238E27FC236}">
                <a16:creationId xmlns:a16="http://schemas.microsoft.com/office/drawing/2014/main" id="{B33460A2-98A6-44E3-9AF5-A7C07C803737}"/>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Calibri" panose="020F0502020204030204" pitchFamily="34" charset="0"/>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dirty="0">
              <a:ln>
                <a:noFill/>
              </a:ln>
              <a:solidFill>
                <a:srgbClr val="262626">
                  <a:lumMod val="50000"/>
                  <a:lumOff val="50000"/>
                </a:srgbClr>
              </a:solidFill>
              <a:effectLst/>
              <a:uLnTx/>
              <a:uFillTx/>
              <a:latin typeface="Calibri" panose="020F0502020204030204" pitchFamily="34" charset="0"/>
              <a:cs typeface="Calibri" panose="020F0502020204030204" pitchFamily="34" charset="0"/>
            </a:endParaRPr>
          </a:p>
        </p:txBody>
      </p:sp>
      <p:sp>
        <p:nvSpPr>
          <p:cNvPr id="325" name="Title 11">
            <a:extLst>
              <a:ext uri="{FF2B5EF4-FFF2-40B4-BE49-F238E27FC236}">
                <a16:creationId xmlns:a16="http://schemas.microsoft.com/office/drawing/2014/main" id="{BE431E64-91CE-4333-8285-1B357E7835BE}"/>
              </a:ext>
            </a:extLst>
          </p:cNvPr>
          <p:cNvSpPr txBox="1">
            <a:spLocks/>
          </p:cNvSpPr>
          <p:nvPr/>
        </p:nvSpPr>
        <p:spPr>
          <a:xfrm>
            <a:off x="368271" y="539343"/>
            <a:ext cx="11371732" cy="657077"/>
          </a:xfrm>
          <a:prstGeom prst="rect">
            <a:avLst/>
          </a:prstGeom>
        </p:spPr>
        <p:txBody>
          <a:bodyPr/>
          <a:lstStyle>
            <a:lvl1pPr algn="ctr" defTabSz="914400" rtl="0" eaLnBrk="1" latinLnBrk="0" hangingPunct="1">
              <a:lnSpc>
                <a:spcPct val="90000"/>
              </a:lnSpc>
              <a:spcBef>
                <a:spcPct val="0"/>
              </a:spcBef>
              <a:buNone/>
              <a:defRPr sz="4400" b="1" i="0" kern="1200" cap="all" baseline="0">
                <a:solidFill>
                  <a:schemeClr val="tx1"/>
                </a:solidFill>
                <a:latin typeface="Arial" panose="020B0604020202020204" pitchFamily="34" charset="0"/>
                <a:ea typeface="+mj-ea"/>
                <a:cs typeface="Arial" panose="020B0604020202020204" pitchFamily="34" charset="0"/>
              </a:defRPr>
            </a:lvl1pPr>
          </a:lstStyle>
          <a:p>
            <a:r>
              <a:rPr lang="en-US" sz="3577" dirty="0">
                <a:solidFill>
                  <a:srgbClr val="3E3E3E"/>
                </a:solidFill>
                <a:latin typeface="Calibri" panose="020F0502020204030204" pitchFamily="34" charset="0"/>
                <a:ea typeface="+mn-ea"/>
                <a:cs typeface="Calibri" panose="020F0502020204030204" pitchFamily="34" charset="0"/>
              </a:rPr>
              <a:t>Snowflake</a:t>
            </a:r>
          </a:p>
        </p:txBody>
      </p:sp>
      <p:cxnSp>
        <p:nvCxnSpPr>
          <p:cNvPr id="326" name="Straight Connector 325">
            <a:extLst>
              <a:ext uri="{FF2B5EF4-FFF2-40B4-BE49-F238E27FC236}">
                <a16:creationId xmlns:a16="http://schemas.microsoft.com/office/drawing/2014/main" id="{49F7CBAF-6F68-4240-8D5A-179A9B3470EB}"/>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240" name="Rectangle 239">
            <a:extLst>
              <a:ext uri="{FF2B5EF4-FFF2-40B4-BE49-F238E27FC236}">
                <a16:creationId xmlns:a16="http://schemas.microsoft.com/office/drawing/2014/main" id="{B310F9CC-F9D4-42DC-B531-88BDF4BEEA85}"/>
              </a:ext>
            </a:extLst>
          </p:cNvPr>
          <p:cNvSpPr/>
          <p:nvPr/>
        </p:nvSpPr>
        <p:spPr>
          <a:xfrm>
            <a:off x="186173" y="1522718"/>
            <a:ext cx="11553823" cy="461665"/>
          </a:xfrm>
          <a:prstGeom prst="rect">
            <a:avLst/>
          </a:prstGeom>
          <a:solidFill>
            <a:schemeClr val="bg1"/>
          </a:solidFill>
        </p:spPr>
        <p:txBody>
          <a:bodyPr wrap="square">
            <a:spAutoFit/>
          </a:bodyPr>
          <a:lstStyle/>
          <a:p>
            <a:pPr algn="ctr" defTabSz="457200">
              <a:defRPr/>
            </a:pPr>
            <a:r>
              <a:rPr lang="en-US" sz="2400" b="1" dirty="0">
                <a:solidFill>
                  <a:srgbClr val="262626"/>
                </a:solidFill>
                <a:latin typeface="Calibri" panose="020F0502020204030204" pitchFamily="34" charset="0"/>
                <a:cs typeface="Calibri" panose="020F0502020204030204" pitchFamily="34" charset="0"/>
                <a:hlinkClick r:id="rId2"/>
              </a:rPr>
              <a:t>Getting Started with Snowflake - Zero to Snowflake</a:t>
            </a:r>
            <a:endParaRPr lang="en-US" sz="2400" b="1" dirty="0">
              <a:solidFill>
                <a:srgbClr val="26262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44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E542119-4B92-954D-B2CD-25D70B5DD174}"/>
              </a:ext>
            </a:extLst>
          </p:cNvPr>
          <p:cNvSpPr/>
          <p:nvPr/>
        </p:nvSpPr>
        <p:spPr>
          <a:xfrm>
            <a:off x="1789045" y="2343641"/>
            <a:ext cx="2369488" cy="2862469"/>
          </a:xfrm>
          <a:prstGeom prst="ellipse">
            <a:avLst/>
          </a:prstGeom>
          <a:noFill/>
          <a:ln w="419100">
            <a:solidFill>
              <a:schemeClr val="accent6"/>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Arial" panose="020B0604020202020204"/>
              <a:ea typeface="Arial"/>
              <a:cs typeface="Arial"/>
              <a:sym typeface="Arial"/>
            </a:endParaRPr>
          </a:p>
        </p:txBody>
      </p:sp>
      <p:sp>
        <p:nvSpPr>
          <p:cNvPr id="15" name="Can 14">
            <a:extLst>
              <a:ext uri="{FF2B5EF4-FFF2-40B4-BE49-F238E27FC236}">
                <a16:creationId xmlns:a16="http://schemas.microsoft.com/office/drawing/2014/main" id="{0407DC08-657F-D44E-9A76-59DA04D93A8E}"/>
              </a:ext>
            </a:extLst>
          </p:cNvPr>
          <p:cNvSpPr/>
          <p:nvPr/>
        </p:nvSpPr>
        <p:spPr>
          <a:xfrm>
            <a:off x="2133403" y="2830949"/>
            <a:ext cx="1667320" cy="1887854"/>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Text Placeholder 29">
            <a:extLst>
              <a:ext uri="{FF2B5EF4-FFF2-40B4-BE49-F238E27FC236}">
                <a16:creationId xmlns:a16="http://schemas.microsoft.com/office/drawing/2014/main" id="{C57E3D5D-8091-4883-B0EB-B0D3DBA2B40A}"/>
              </a:ext>
            </a:extLst>
          </p:cNvPr>
          <p:cNvSpPr>
            <a:spLocks noGrp="1"/>
          </p:cNvSpPr>
          <p:nvPr>
            <p:ph type="body" sz="quarter" idx="11"/>
          </p:nvPr>
        </p:nvSpPr>
        <p:spPr>
          <a:xfrm>
            <a:off x="6426200" y="1639058"/>
            <a:ext cx="5397500" cy="4399541"/>
          </a:xfrm>
        </p:spPr>
        <p:txBody>
          <a:bodyPr>
            <a:normAutofit/>
          </a:bodyPr>
          <a:lstStyle/>
          <a:p>
            <a:pPr>
              <a:spcBef>
                <a:spcPts val="2800"/>
              </a:spcBef>
            </a:pPr>
            <a:r>
              <a:rPr lang="en-US" sz="2000" dirty="0"/>
              <a:t>Load data and run queries, </a:t>
            </a:r>
            <a:br>
              <a:rPr lang="en-US" sz="2000" dirty="0"/>
            </a:br>
            <a:r>
              <a:rPr lang="en-US" sz="2000" dirty="0"/>
              <a:t>we do all the rest</a:t>
            </a:r>
          </a:p>
          <a:p>
            <a:pPr>
              <a:spcBef>
                <a:spcPts val="2800"/>
              </a:spcBef>
            </a:pPr>
            <a:r>
              <a:rPr lang="en-US" sz="2000" dirty="0"/>
              <a:t>Zero infrastructure and admin costs</a:t>
            </a:r>
          </a:p>
          <a:p>
            <a:pPr>
              <a:spcBef>
                <a:spcPts val="2800"/>
              </a:spcBef>
            </a:pPr>
            <a:r>
              <a:rPr lang="en-US" sz="2000" dirty="0"/>
              <a:t>Secure and highly available</a:t>
            </a:r>
          </a:p>
          <a:p>
            <a:pPr>
              <a:spcBef>
                <a:spcPts val="2800"/>
              </a:spcBef>
            </a:pPr>
            <a:r>
              <a:rPr lang="en-US" sz="2000" dirty="0"/>
              <a:t>Fully managed with no knobs </a:t>
            </a:r>
            <a:br>
              <a:rPr lang="en-US" sz="2000" dirty="0"/>
            </a:br>
            <a:r>
              <a:rPr lang="en-US" sz="2000" dirty="0"/>
              <a:t>or tuning required</a:t>
            </a:r>
          </a:p>
          <a:p>
            <a:pPr>
              <a:spcBef>
                <a:spcPts val="2800"/>
              </a:spcBef>
            </a:pPr>
            <a:r>
              <a:rPr lang="en-US" sz="2000" dirty="0"/>
              <a:t>No indexes, distribution keys, </a:t>
            </a:r>
            <a:br>
              <a:rPr lang="en-US" sz="2000" dirty="0"/>
            </a:br>
            <a:r>
              <a:rPr lang="en-US" sz="2000" dirty="0"/>
              <a:t>partitioning, or vacuuming</a:t>
            </a:r>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a:xfrm>
            <a:off x="11543868" y="6494180"/>
            <a:ext cx="342900" cy="215444"/>
          </a:xfrm>
          <a:prstGeom prst="rect">
            <a:avLst/>
          </a:prstGeom>
        </p:spPr>
        <p:txBody>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Zero management</a:t>
            </a:r>
          </a:p>
        </p:txBody>
      </p:sp>
      <p:grpSp>
        <p:nvGrpSpPr>
          <p:cNvPr id="5" name="Group 4">
            <a:extLst>
              <a:ext uri="{FF2B5EF4-FFF2-40B4-BE49-F238E27FC236}">
                <a16:creationId xmlns:a16="http://schemas.microsoft.com/office/drawing/2014/main" id="{72CB5242-C820-CC47-BFA9-07C979153C93}"/>
              </a:ext>
            </a:extLst>
          </p:cNvPr>
          <p:cNvGrpSpPr/>
          <p:nvPr/>
        </p:nvGrpSpPr>
        <p:grpSpPr>
          <a:xfrm>
            <a:off x="6511895" y="2367184"/>
            <a:ext cx="4802737" cy="2203045"/>
            <a:chOff x="6511895" y="2367184"/>
            <a:chExt cx="4025069" cy="2203045"/>
          </a:xfrm>
        </p:grpSpPr>
        <p:cxnSp>
          <p:nvCxnSpPr>
            <p:cNvPr id="4" name="Straight Connector 3">
              <a:extLst>
                <a:ext uri="{FF2B5EF4-FFF2-40B4-BE49-F238E27FC236}">
                  <a16:creationId xmlns:a16="http://schemas.microsoft.com/office/drawing/2014/main" id="{2A3D7BCE-5F9F-6741-9E26-A10A51AD0ED1}"/>
                </a:ext>
              </a:extLst>
            </p:cNvPr>
            <p:cNvCxnSpPr/>
            <p:nvPr/>
          </p:nvCxnSpPr>
          <p:spPr>
            <a:xfrm>
              <a:off x="6511895" y="2367184"/>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B7E752-0A3B-1145-B3F3-523386ED2A8C}"/>
                </a:ext>
              </a:extLst>
            </p:cNvPr>
            <p:cNvCxnSpPr/>
            <p:nvPr/>
          </p:nvCxnSpPr>
          <p:spPr>
            <a:xfrm>
              <a:off x="6511895" y="3067941"/>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3ED8F25-85DB-5A46-8C4E-AD7D1502D2F6}"/>
                </a:ext>
              </a:extLst>
            </p:cNvPr>
            <p:cNvCxnSpPr/>
            <p:nvPr/>
          </p:nvCxnSpPr>
          <p:spPr>
            <a:xfrm>
              <a:off x="6511895" y="3717420"/>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F3987-C18A-3443-B890-540459DA2319}"/>
                </a:ext>
              </a:extLst>
            </p:cNvPr>
            <p:cNvCxnSpPr/>
            <p:nvPr/>
          </p:nvCxnSpPr>
          <p:spPr>
            <a:xfrm>
              <a:off x="6511895" y="4570229"/>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12B9DD4-EC50-4AEF-8B6F-39E8C25B5BCF}"/>
              </a:ext>
            </a:extLst>
          </p:cNvPr>
          <p:cNvGrpSpPr/>
          <p:nvPr/>
        </p:nvGrpSpPr>
        <p:grpSpPr>
          <a:xfrm>
            <a:off x="2385933" y="3129943"/>
            <a:ext cx="1153336" cy="1278698"/>
            <a:chOff x="2385933" y="3129943"/>
            <a:chExt cx="1153336" cy="1278698"/>
          </a:xfrm>
        </p:grpSpPr>
        <p:grpSp>
          <p:nvGrpSpPr>
            <p:cNvPr id="45" name="Group 44">
              <a:extLst>
                <a:ext uri="{FF2B5EF4-FFF2-40B4-BE49-F238E27FC236}">
                  <a16:creationId xmlns:a16="http://schemas.microsoft.com/office/drawing/2014/main" id="{AACDA773-FF3A-45E9-9BD7-75AC6088A188}"/>
                </a:ext>
              </a:extLst>
            </p:cNvPr>
            <p:cNvGrpSpPr/>
            <p:nvPr/>
          </p:nvGrpSpPr>
          <p:grpSpPr>
            <a:xfrm>
              <a:off x="2385933" y="3129943"/>
              <a:ext cx="1153336" cy="1278698"/>
              <a:chOff x="8597900" y="1254126"/>
              <a:chExt cx="438150" cy="485774"/>
            </a:xfrm>
            <a:noFill/>
          </p:grpSpPr>
          <p:sp>
            <p:nvSpPr>
              <p:cNvPr id="60" name="Freeform 374">
                <a:extLst>
                  <a:ext uri="{FF2B5EF4-FFF2-40B4-BE49-F238E27FC236}">
                    <a16:creationId xmlns:a16="http://schemas.microsoft.com/office/drawing/2014/main" id="{65552BAD-A860-4C3A-BC44-BCC5A3341047}"/>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372">
                <a:extLst>
                  <a:ext uri="{FF2B5EF4-FFF2-40B4-BE49-F238E27FC236}">
                    <a16:creationId xmlns:a16="http://schemas.microsoft.com/office/drawing/2014/main" id="{DD8C9C93-2B73-44E2-9FC2-3948C7E909E0}"/>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373">
                <a:extLst>
                  <a:ext uri="{FF2B5EF4-FFF2-40B4-BE49-F238E27FC236}">
                    <a16:creationId xmlns:a16="http://schemas.microsoft.com/office/drawing/2014/main" id="{15C5D827-C3D9-4739-B570-4C72E61F1766}"/>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Oval 371">
                <a:extLst>
                  <a:ext uri="{FF2B5EF4-FFF2-40B4-BE49-F238E27FC236}">
                    <a16:creationId xmlns:a16="http://schemas.microsoft.com/office/drawing/2014/main" id="{4D44AA0A-27B4-47C8-8795-C3A002B69EF5}"/>
                  </a:ext>
                </a:extLst>
              </p:cNvPr>
              <p:cNvSpPr>
                <a:spLocks noChangeArrowheads="1"/>
              </p:cNvSpPr>
              <p:nvPr/>
            </p:nvSpPr>
            <p:spPr bwMode="auto">
              <a:xfrm>
                <a:off x="8597900" y="1254126"/>
                <a:ext cx="438150" cy="185737"/>
              </a:xfrm>
              <a:prstGeom prst="ellipse">
                <a:avLst/>
              </a:prstGeom>
              <a:solidFill>
                <a:schemeClr val="bg1"/>
              </a:solid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AAF9E29E-5604-48B0-91D8-446D3C1D950A}"/>
                </a:ext>
              </a:extLst>
            </p:cNvPr>
            <p:cNvGrpSpPr/>
            <p:nvPr/>
          </p:nvGrpSpPr>
          <p:grpSpPr>
            <a:xfrm>
              <a:off x="2672440" y="3197075"/>
              <a:ext cx="603960" cy="298392"/>
              <a:chOff x="5729775" y="4117411"/>
              <a:chExt cx="866713" cy="855391"/>
            </a:xfrm>
            <a:solidFill>
              <a:schemeClr val="accent1"/>
            </a:solidFill>
          </p:grpSpPr>
          <p:sp>
            <p:nvSpPr>
              <p:cNvPr id="47" name="Freeform 88">
                <a:extLst>
                  <a:ext uri="{FF2B5EF4-FFF2-40B4-BE49-F238E27FC236}">
                    <a16:creationId xmlns:a16="http://schemas.microsoft.com/office/drawing/2014/main" id="{1F8CB359-EA76-40CA-961E-D5985557AAAC}"/>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89">
                <a:extLst>
                  <a:ext uri="{FF2B5EF4-FFF2-40B4-BE49-F238E27FC236}">
                    <a16:creationId xmlns:a16="http://schemas.microsoft.com/office/drawing/2014/main" id="{ED7548A0-063F-4F6A-BDED-3ED9126244C8}"/>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Freeform 90">
                <a:extLst>
                  <a:ext uri="{FF2B5EF4-FFF2-40B4-BE49-F238E27FC236}">
                    <a16:creationId xmlns:a16="http://schemas.microsoft.com/office/drawing/2014/main" id="{FFC5318F-A4CB-4578-A8DA-E93D9AE1E317}"/>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91">
                <a:extLst>
                  <a:ext uri="{FF2B5EF4-FFF2-40B4-BE49-F238E27FC236}">
                    <a16:creationId xmlns:a16="http://schemas.microsoft.com/office/drawing/2014/main" id="{4EB85602-3780-4B31-98F6-D42DEC2CE299}"/>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2">
                <a:extLst>
                  <a:ext uri="{FF2B5EF4-FFF2-40B4-BE49-F238E27FC236}">
                    <a16:creationId xmlns:a16="http://schemas.microsoft.com/office/drawing/2014/main" id="{69406F2F-4DC2-440C-BA3E-F98A9FE7525F}"/>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93">
                <a:extLst>
                  <a:ext uri="{FF2B5EF4-FFF2-40B4-BE49-F238E27FC236}">
                    <a16:creationId xmlns:a16="http://schemas.microsoft.com/office/drawing/2014/main" id="{0CC79343-5C75-4F70-A686-8DFA87DFBD13}"/>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Freeform 94">
                <a:extLst>
                  <a:ext uri="{FF2B5EF4-FFF2-40B4-BE49-F238E27FC236}">
                    <a16:creationId xmlns:a16="http://schemas.microsoft.com/office/drawing/2014/main" id="{34243E07-FB6F-4022-B6AC-E8F445C863E3}"/>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Freeform 95">
                <a:extLst>
                  <a:ext uri="{FF2B5EF4-FFF2-40B4-BE49-F238E27FC236}">
                    <a16:creationId xmlns:a16="http://schemas.microsoft.com/office/drawing/2014/main" id="{84B92DCB-8B49-48E6-A810-574BA6F1E88E}"/>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96">
                <a:extLst>
                  <a:ext uri="{FF2B5EF4-FFF2-40B4-BE49-F238E27FC236}">
                    <a16:creationId xmlns:a16="http://schemas.microsoft.com/office/drawing/2014/main" id="{E1C7BFF0-5A18-49E0-9AF3-8D5CD0A6E229}"/>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7">
                <a:extLst>
                  <a:ext uri="{FF2B5EF4-FFF2-40B4-BE49-F238E27FC236}">
                    <a16:creationId xmlns:a16="http://schemas.microsoft.com/office/drawing/2014/main" id="{F1285EC4-6950-414D-8AA7-7A4C03ED4B24}"/>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8">
                <a:extLst>
                  <a:ext uri="{FF2B5EF4-FFF2-40B4-BE49-F238E27FC236}">
                    <a16:creationId xmlns:a16="http://schemas.microsoft.com/office/drawing/2014/main" id="{1F82C94E-3AC0-401A-B5CC-55FE1893D1D1}"/>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9">
                <a:extLst>
                  <a:ext uri="{FF2B5EF4-FFF2-40B4-BE49-F238E27FC236}">
                    <a16:creationId xmlns:a16="http://schemas.microsoft.com/office/drawing/2014/main" id="{3A3E7ECC-5762-456E-9FE4-AE1D2CED5544}"/>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100">
                <a:extLst>
                  <a:ext uri="{FF2B5EF4-FFF2-40B4-BE49-F238E27FC236}">
                    <a16:creationId xmlns:a16="http://schemas.microsoft.com/office/drawing/2014/main" id="{D82AA94E-F4D9-4E99-A9CC-232B19E27159}"/>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Tree>
    <p:extLst>
      <p:ext uri="{BB962C8B-B14F-4D97-AF65-F5344CB8AC3E}">
        <p14:creationId xmlns:p14="http://schemas.microsoft.com/office/powerpoint/2010/main" val="405940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F3B865-8A35-C543-BF4F-F5900A9161EE}"/>
              </a:ext>
            </a:extLst>
          </p:cNvPr>
          <p:cNvSpPr/>
          <p:nvPr/>
        </p:nvSpPr>
        <p:spPr>
          <a:xfrm>
            <a:off x="1427148" y="2229377"/>
            <a:ext cx="3079830" cy="3079830"/>
          </a:xfrm>
          <a:prstGeom prst="ellipse">
            <a:avLst/>
          </a:prstGeom>
          <a:solidFill>
            <a:schemeClr val="bg1"/>
          </a:solidFill>
          <a:ln w="254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Can 14">
            <a:extLst>
              <a:ext uri="{FF2B5EF4-FFF2-40B4-BE49-F238E27FC236}">
                <a16:creationId xmlns:a16="http://schemas.microsoft.com/office/drawing/2014/main" id="{0407DC08-657F-D44E-9A76-59DA04D93A8E}"/>
              </a:ext>
            </a:extLst>
          </p:cNvPr>
          <p:cNvSpPr/>
          <p:nvPr/>
        </p:nvSpPr>
        <p:spPr>
          <a:xfrm>
            <a:off x="2397306" y="3129758"/>
            <a:ext cx="1139514" cy="1290236"/>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Text Placeholder 29">
            <a:extLst>
              <a:ext uri="{FF2B5EF4-FFF2-40B4-BE49-F238E27FC236}">
                <a16:creationId xmlns:a16="http://schemas.microsoft.com/office/drawing/2014/main" id="{C57E3D5D-8091-4883-B0EB-B0D3DBA2B40A}"/>
              </a:ext>
            </a:extLst>
          </p:cNvPr>
          <p:cNvSpPr>
            <a:spLocks noGrp="1"/>
          </p:cNvSpPr>
          <p:nvPr>
            <p:ph type="body" sz="quarter" idx="11"/>
          </p:nvPr>
        </p:nvSpPr>
        <p:spPr>
          <a:xfrm>
            <a:off x="6426200" y="2133434"/>
            <a:ext cx="5397500" cy="4399541"/>
          </a:xfrm>
        </p:spPr>
        <p:txBody>
          <a:bodyPr>
            <a:normAutofit/>
          </a:bodyPr>
          <a:lstStyle/>
          <a:p>
            <a:pPr>
              <a:spcBef>
                <a:spcPts val="2800"/>
              </a:spcBef>
            </a:pPr>
            <a:r>
              <a:rPr lang="en-US" sz="2000" b="1" dirty="0"/>
              <a:t>Structured and semi-structured data </a:t>
            </a:r>
            <a:br>
              <a:rPr lang="en-US" sz="2000" b="1" dirty="0"/>
            </a:br>
            <a:r>
              <a:rPr lang="en-US" sz="2000" b="1" dirty="0"/>
              <a:t>(JSON, XML, Avro)</a:t>
            </a:r>
          </a:p>
          <a:p>
            <a:pPr>
              <a:spcBef>
                <a:spcPts val="2800"/>
              </a:spcBef>
            </a:pPr>
            <a:r>
              <a:rPr lang="en-US" sz="2000" b="1" dirty="0"/>
              <a:t>Centralized storage of data, accessible </a:t>
            </a:r>
            <a:br>
              <a:rPr lang="en-US" sz="2000" b="1" dirty="0"/>
            </a:br>
            <a:r>
              <a:rPr lang="en-US" sz="2000" b="1" dirty="0"/>
              <a:t>by any user and application</a:t>
            </a:r>
          </a:p>
          <a:p>
            <a:pPr>
              <a:spcBef>
                <a:spcPts val="2800"/>
              </a:spcBef>
            </a:pPr>
            <a:r>
              <a:rPr lang="en-US" sz="2000" b="1" dirty="0"/>
              <a:t>Multi-petabyte scale</a:t>
            </a:r>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a:xfrm>
            <a:off x="11543868" y="6494180"/>
            <a:ext cx="342900" cy="215444"/>
          </a:xfrm>
          <a:prstGeom prst="rect">
            <a:avLst/>
          </a:prstGeom>
        </p:spPr>
        <p:txBody>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All of your data</a:t>
            </a:r>
          </a:p>
        </p:txBody>
      </p:sp>
      <p:grpSp>
        <p:nvGrpSpPr>
          <p:cNvPr id="5" name="Group 4">
            <a:extLst>
              <a:ext uri="{FF2B5EF4-FFF2-40B4-BE49-F238E27FC236}">
                <a16:creationId xmlns:a16="http://schemas.microsoft.com/office/drawing/2014/main" id="{72CB5242-C820-CC47-BFA9-07C979153C93}"/>
              </a:ext>
            </a:extLst>
          </p:cNvPr>
          <p:cNvGrpSpPr/>
          <p:nvPr/>
        </p:nvGrpSpPr>
        <p:grpSpPr>
          <a:xfrm>
            <a:off x="6511895" y="2895167"/>
            <a:ext cx="4802737" cy="907821"/>
            <a:chOff x="6511895" y="2265902"/>
            <a:chExt cx="4025069" cy="907821"/>
          </a:xfrm>
        </p:grpSpPr>
        <p:cxnSp>
          <p:nvCxnSpPr>
            <p:cNvPr id="4" name="Straight Connector 3">
              <a:extLst>
                <a:ext uri="{FF2B5EF4-FFF2-40B4-BE49-F238E27FC236}">
                  <a16:creationId xmlns:a16="http://schemas.microsoft.com/office/drawing/2014/main" id="{2A3D7BCE-5F9F-6741-9E26-A10A51AD0ED1}"/>
                </a:ext>
              </a:extLst>
            </p:cNvPr>
            <p:cNvCxnSpPr/>
            <p:nvPr/>
          </p:nvCxnSpPr>
          <p:spPr>
            <a:xfrm>
              <a:off x="6511895" y="2265902"/>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3ED8F25-85DB-5A46-8C4E-AD7D1502D2F6}"/>
                </a:ext>
              </a:extLst>
            </p:cNvPr>
            <p:cNvCxnSpPr/>
            <p:nvPr/>
          </p:nvCxnSpPr>
          <p:spPr>
            <a:xfrm>
              <a:off x="6511895" y="3173723"/>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64B715E0-F084-354D-84BE-B3CE91E945E6}"/>
              </a:ext>
            </a:extLst>
          </p:cNvPr>
          <p:cNvSpPr/>
          <p:nvPr/>
        </p:nvSpPr>
        <p:spPr>
          <a:xfrm>
            <a:off x="2611464" y="1922955"/>
            <a:ext cx="697424" cy="697424"/>
          </a:xfrm>
          <a:prstGeom prst="ellipse">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819C127F-C20B-0F42-91A0-12B3C82EB0F2}"/>
              </a:ext>
            </a:extLst>
          </p:cNvPr>
          <p:cNvSpPr/>
          <p:nvPr/>
        </p:nvSpPr>
        <p:spPr>
          <a:xfrm>
            <a:off x="2611464" y="4918205"/>
            <a:ext cx="697424" cy="697424"/>
          </a:xfrm>
          <a:prstGeom prst="ellipse">
            <a:avLst/>
          </a:prstGeom>
          <a:solidFill>
            <a:schemeClr val="accent2"/>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AF61CE11-3CE4-C642-BE56-6B0D464431B8}"/>
              </a:ext>
            </a:extLst>
          </p:cNvPr>
          <p:cNvSpPr/>
          <p:nvPr/>
        </p:nvSpPr>
        <p:spPr>
          <a:xfrm>
            <a:off x="3955600" y="4154712"/>
            <a:ext cx="697424" cy="69742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10659B12-2824-EB42-A994-A8497CF9E7E2}"/>
              </a:ext>
            </a:extLst>
          </p:cNvPr>
          <p:cNvSpPr/>
          <p:nvPr/>
        </p:nvSpPr>
        <p:spPr>
          <a:xfrm>
            <a:off x="1289891" y="4154712"/>
            <a:ext cx="697424" cy="697424"/>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532F8FE8-211A-A845-94B3-8D454B78B0B9}"/>
              </a:ext>
            </a:extLst>
          </p:cNvPr>
          <p:cNvSpPr/>
          <p:nvPr/>
        </p:nvSpPr>
        <p:spPr>
          <a:xfrm>
            <a:off x="3955600" y="2651377"/>
            <a:ext cx="697424" cy="697424"/>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D685646B-D3CC-9349-B259-69A4434BBFF4}"/>
              </a:ext>
            </a:extLst>
          </p:cNvPr>
          <p:cNvSpPr/>
          <p:nvPr/>
        </p:nvSpPr>
        <p:spPr>
          <a:xfrm>
            <a:off x="1289891" y="2651377"/>
            <a:ext cx="697424" cy="697424"/>
          </a:xfrm>
          <a:prstGeom prst="ellipse">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D21A8D89-A0E0-A548-9C9A-8769E38563E5}"/>
              </a:ext>
            </a:extLst>
          </p:cNvPr>
          <p:cNvGrpSpPr>
            <a:grpSpLocks noChangeAspect="1"/>
          </p:cNvGrpSpPr>
          <p:nvPr/>
        </p:nvGrpSpPr>
        <p:grpSpPr>
          <a:xfrm>
            <a:off x="1430116" y="4341515"/>
            <a:ext cx="412806" cy="323818"/>
            <a:chOff x="5276849" y="1450974"/>
            <a:chExt cx="530226" cy="415925"/>
          </a:xfrm>
          <a:solidFill>
            <a:schemeClr val="bg1"/>
          </a:solidFill>
        </p:grpSpPr>
        <p:sp>
          <p:nvSpPr>
            <p:cNvPr id="80" name="Freeform 41">
              <a:extLst>
                <a:ext uri="{FF2B5EF4-FFF2-40B4-BE49-F238E27FC236}">
                  <a16:creationId xmlns:a16="http://schemas.microsoft.com/office/drawing/2014/main" id="{C4F0DE85-75F9-9144-889B-E2907A484690}"/>
                </a:ext>
              </a:extLst>
            </p:cNvPr>
            <p:cNvSpPr>
              <a:spLocks/>
            </p:cNvSpPr>
            <p:nvPr/>
          </p:nvSpPr>
          <p:spPr bwMode="auto">
            <a:xfrm>
              <a:off x="5276849" y="1450974"/>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1" name="Line 42">
              <a:extLst>
                <a:ext uri="{FF2B5EF4-FFF2-40B4-BE49-F238E27FC236}">
                  <a16:creationId xmlns:a16="http://schemas.microsoft.com/office/drawing/2014/main" id="{68937DE7-59B2-264A-A5BB-66141E9CD61D}"/>
                </a:ext>
              </a:extLst>
            </p:cNvPr>
            <p:cNvSpPr>
              <a:spLocks noChangeShapeType="1"/>
            </p:cNvSpPr>
            <p:nvPr/>
          </p:nvSpPr>
          <p:spPr bwMode="auto">
            <a:xfrm>
              <a:off x="5276850" y="1566863"/>
              <a:ext cx="530225" cy="0"/>
            </a:xfrm>
            <a:prstGeom prst="line">
              <a:avLst/>
            </a:prstGeom>
            <a:grpFill/>
            <a:ln w="25400" cap="rnd">
              <a:solidFill>
                <a:schemeClr val="bg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2" name="Oval 43">
              <a:extLst>
                <a:ext uri="{FF2B5EF4-FFF2-40B4-BE49-F238E27FC236}">
                  <a16:creationId xmlns:a16="http://schemas.microsoft.com/office/drawing/2014/main" id="{750D8523-F0AC-3941-B11F-D1AE5D2395D7}"/>
                </a:ext>
              </a:extLst>
            </p:cNvPr>
            <p:cNvSpPr>
              <a:spLocks noChangeArrowheads="1"/>
            </p:cNvSpPr>
            <p:nvPr/>
          </p:nvSpPr>
          <p:spPr bwMode="auto">
            <a:xfrm>
              <a:off x="5346700" y="1497013"/>
              <a:ext cx="22225"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3" name="Oval 44">
              <a:extLst>
                <a:ext uri="{FF2B5EF4-FFF2-40B4-BE49-F238E27FC236}">
                  <a16:creationId xmlns:a16="http://schemas.microsoft.com/office/drawing/2014/main" id="{A39A4075-ECF8-D149-B2E6-40F5D2975587}"/>
                </a:ext>
              </a:extLst>
            </p:cNvPr>
            <p:cNvSpPr>
              <a:spLocks noChangeArrowheads="1"/>
            </p:cNvSpPr>
            <p:nvPr/>
          </p:nvSpPr>
          <p:spPr bwMode="auto">
            <a:xfrm>
              <a:off x="5416550" y="1497013"/>
              <a:ext cx="22225"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4" name="Oval 45">
              <a:extLst>
                <a:ext uri="{FF2B5EF4-FFF2-40B4-BE49-F238E27FC236}">
                  <a16:creationId xmlns:a16="http://schemas.microsoft.com/office/drawing/2014/main" id="{BA488D24-C20F-9449-95E9-5CE0ED147DCB}"/>
                </a:ext>
              </a:extLst>
            </p:cNvPr>
            <p:cNvSpPr>
              <a:spLocks noChangeArrowheads="1"/>
            </p:cNvSpPr>
            <p:nvPr/>
          </p:nvSpPr>
          <p:spPr bwMode="auto">
            <a:xfrm>
              <a:off x="5484812" y="1497013"/>
              <a:ext cx="23813"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5" name="Rectangle 46">
              <a:extLst>
                <a:ext uri="{FF2B5EF4-FFF2-40B4-BE49-F238E27FC236}">
                  <a16:creationId xmlns:a16="http://schemas.microsoft.com/office/drawing/2014/main" id="{B86AE903-1DE4-B64A-AAD8-5E92EC332753}"/>
                </a:ext>
              </a:extLst>
            </p:cNvPr>
            <p:cNvSpPr>
              <a:spLocks noChangeArrowheads="1"/>
            </p:cNvSpPr>
            <p:nvPr/>
          </p:nvSpPr>
          <p:spPr bwMode="auto">
            <a:xfrm>
              <a:off x="5368925" y="1636713"/>
              <a:ext cx="69850" cy="68263"/>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6" name="Rectangle 47">
              <a:extLst>
                <a:ext uri="{FF2B5EF4-FFF2-40B4-BE49-F238E27FC236}">
                  <a16:creationId xmlns:a16="http://schemas.microsoft.com/office/drawing/2014/main" id="{48F3F86A-2C72-8445-A25A-D3C9C1CFC434}"/>
                </a:ext>
              </a:extLst>
            </p:cNvPr>
            <p:cNvSpPr>
              <a:spLocks noChangeArrowheads="1"/>
            </p:cNvSpPr>
            <p:nvPr/>
          </p:nvSpPr>
          <p:spPr bwMode="auto">
            <a:xfrm>
              <a:off x="5368925" y="1751013"/>
              <a:ext cx="69850" cy="69850"/>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7" name="Rectangle 48">
              <a:extLst>
                <a:ext uri="{FF2B5EF4-FFF2-40B4-BE49-F238E27FC236}">
                  <a16:creationId xmlns:a16="http://schemas.microsoft.com/office/drawing/2014/main" id="{1C201D5E-C905-D443-953A-63280C198D4F}"/>
                </a:ext>
              </a:extLst>
            </p:cNvPr>
            <p:cNvSpPr>
              <a:spLocks noChangeArrowheads="1"/>
            </p:cNvSpPr>
            <p:nvPr/>
          </p:nvSpPr>
          <p:spPr bwMode="auto">
            <a:xfrm>
              <a:off x="5508625" y="1636713"/>
              <a:ext cx="68263" cy="68263"/>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8" name="Rectangle 49">
              <a:extLst>
                <a:ext uri="{FF2B5EF4-FFF2-40B4-BE49-F238E27FC236}">
                  <a16:creationId xmlns:a16="http://schemas.microsoft.com/office/drawing/2014/main" id="{1F45AD36-34D6-C546-91DD-5B589B9ECB66}"/>
                </a:ext>
              </a:extLst>
            </p:cNvPr>
            <p:cNvSpPr>
              <a:spLocks noChangeArrowheads="1"/>
            </p:cNvSpPr>
            <p:nvPr/>
          </p:nvSpPr>
          <p:spPr bwMode="auto">
            <a:xfrm>
              <a:off x="5508625" y="1751013"/>
              <a:ext cx="68263" cy="69850"/>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9" name="Rectangle 50">
              <a:extLst>
                <a:ext uri="{FF2B5EF4-FFF2-40B4-BE49-F238E27FC236}">
                  <a16:creationId xmlns:a16="http://schemas.microsoft.com/office/drawing/2014/main" id="{454C8A22-AAB0-B640-AA8E-28595AAE8BB9}"/>
                </a:ext>
              </a:extLst>
            </p:cNvPr>
            <p:cNvSpPr>
              <a:spLocks noChangeArrowheads="1"/>
            </p:cNvSpPr>
            <p:nvPr/>
          </p:nvSpPr>
          <p:spPr bwMode="auto">
            <a:xfrm>
              <a:off x="5646737" y="1636713"/>
              <a:ext cx="68263" cy="68263"/>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0" name="Rectangle 51">
              <a:extLst>
                <a:ext uri="{FF2B5EF4-FFF2-40B4-BE49-F238E27FC236}">
                  <a16:creationId xmlns:a16="http://schemas.microsoft.com/office/drawing/2014/main" id="{5B4FF987-E014-BB4D-8827-4FF2DEA369E4}"/>
                </a:ext>
              </a:extLst>
            </p:cNvPr>
            <p:cNvSpPr>
              <a:spLocks noChangeArrowheads="1"/>
            </p:cNvSpPr>
            <p:nvPr/>
          </p:nvSpPr>
          <p:spPr bwMode="auto">
            <a:xfrm>
              <a:off x="5646737" y="1751013"/>
              <a:ext cx="68263" cy="69850"/>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91" name="Group 90">
            <a:extLst>
              <a:ext uri="{FF2B5EF4-FFF2-40B4-BE49-F238E27FC236}">
                <a16:creationId xmlns:a16="http://schemas.microsoft.com/office/drawing/2014/main" id="{E96BC259-BF6F-134B-BACE-777F868A7BBA}"/>
              </a:ext>
            </a:extLst>
          </p:cNvPr>
          <p:cNvGrpSpPr/>
          <p:nvPr/>
        </p:nvGrpSpPr>
        <p:grpSpPr>
          <a:xfrm>
            <a:off x="2828446" y="5060197"/>
            <a:ext cx="254930" cy="413440"/>
            <a:chOff x="1971817" y="3448050"/>
            <a:chExt cx="275608" cy="446976"/>
          </a:xfrm>
        </p:grpSpPr>
        <p:grpSp>
          <p:nvGrpSpPr>
            <p:cNvPr id="92" name="Group 91">
              <a:extLst>
                <a:ext uri="{FF2B5EF4-FFF2-40B4-BE49-F238E27FC236}">
                  <a16:creationId xmlns:a16="http://schemas.microsoft.com/office/drawing/2014/main" id="{A3D7D75C-3227-4843-B145-F5EB170B4F2A}"/>
                </a:ext>
              </a:extLst>
            </p:cNvPr>
            <p:cNvGrpSpPr/>
            <p:nvPr/>
          </p:nvGrpSpPr>
          <p:grpSpPr>
            <a:xfrm>
              <a:off x="1971817" y="3448050"/>
              <a:ext cx="275608" cy="446976"/>
              <a:chOff x="7778892" y="3279656"/>
              <a:chExt cx="152345" cy="247070"/>
            </a:xfrm>
          </p:grpSpPr>
          <p:sp>
            <p:nvSpPr>
              <p:cNvPr id="94" name="Freeform 33">
                <a:extLst>
                  <a:ext uri="{FF2B5EF4-FFF2-40B4-BE49-F238E27FC236}">
                    <a16:creationId xmlns:a16="http://schemas.microsoft.com/office/drawing/2014/main" id="{E0D6F78F-641D-664A-9BC4-13A7ECEDAC0A}"/>
                  </a:ext>
                </a:extLst>
              </p:cNvPr>
              <p:cNvSpPr>
                <a:spLocks/>
              </p:cNvSpPr>
              <p:nvPr/>
            </p:nvSpPr>
            <p:spPr bwMode="auto">
              <a:xfrm>
                <a:off x="7778892" y="3279656"/>
                <a:ext cx="152345" cy="247070"/>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5" name="Freeform 34">
                <a:extLst>
                  <a:ext uri="{FF2B5EF4-FFF2-40B4-BE49-F238E27FC236}">
                    <a16:creationId xmlns:a16="http://schemas.microsoft.com/office/drawing/2014/main" id="{A0D1BFB0-DFF9-B848-BFA5-3A2C345996EA}"/>
                  </a:ext>
                </a:extLst>
              </p:cNvPr>
              <p:cNvSpPr>
                <a:spLocks/>
              </p:cNvSpPr>
              <p:nvPr/>
            </p:nvSpPr>
            <p:spPr bwMode="auto">
              <a:xfrm>
                <a:off x="7803384" y="3302471"/>
                <a:ext cx="101790" cy="177256"/>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cxnSp>
          <p:nvCxnSpPr>
            <p:cNvPr id="93" name="Straight Connector 92">
              <a:extLst>
                <a:ext uri="{FF2B5EF4-FFF2-40B4-BE49-F238E27FC236}">
                  <a16:creationId xmlns:a16="http://schemas.microsoft.com/office/drawing/2014/main" id="{DA69B591-46C5-2142-848E-78D6C3432536}"/>
                </a:ext>
              </a:extLst>
            </p:cNvPr>
            <p:cNvCxnSpPr>
              <a:cxnSpLocks/>
            </p:cNvCxnSpPr>
            <p:nvPr/>
          </p:nvCxnSpPr>
          <p:spPr>
            <a:xfrm>
              <a:off x="2077241" y="3853656"/>
              <a:ext cx="65881"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B64B28ED-993B-4E41-83CF-946E09B027EF}"/>
              </a:ext>
            </a:extLst>
          </p:cNvPr>
          <p:cNvGrpSpPr/>
          <p:nvPr/>
        </p:nvGrpSpPr>
        <p:grpSpPr>
          <a:xfrm>
            <a:off x="4089877" y="2826414"/>
            <a:ext cx="435628" cy="341718"/>
            <a:chOff x="2421943" y="3292696"/>
            <a:chExt cx="295929" cy="232136"/>
          </a:xfrm>
        </p:grpSpPr>
        <p:sp>
          <p:nvSpPr>
            <p:cNvPr id="98" name="Freeform 346">
              <a:extLst>
                <a:ext uri="{FF2B5EF4-FFF2-40B4-BE49-F238E27FC236}">
                  <a16:creationId xmlns:a16="http://schemas.microsoft.com/office/drawing/2014/main" id="{D2AC96D6-235D-014D-8918-B96ADF54667B}"/>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Line 347">
              <a:extLst>
                <a:ext uri="{FF2B5EF4-FFF2-40B4-BE49-F238E27FC236}">
                  <a16:creationId xmlns:a16="http://schemas.microsoft.com/office/drawing/2014/main" id="{AE60F716-D2A6-B745-86F1-EC5AB50EC405}"/>
                </a:ext>
              </a:extLst>
            </p:cNvPr>
            <p:cNvSpPr>
              <a:spLocks noChangeShapeType="1"/>
            </p:cNvSpPr>
            <p:nvPr/>
          </p:nvSpPr>
          <p:spPr bwMode="auto">
            <a:xfrm>
              <a:off x="2421943" y="3357375"/>
              <a:ext cx="295929" cy="0"/>
            </a:xfrm>
            <a:prstGeom prst="lin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Oval 348">
              <a:extLst>
                <a:ext uri="{FF2B5EF4-FFF2-40B4-BE49-F238E27FC236}">
                  <a16:creationId xmlns:a16="http://schemas.microsoft.com/office/drawing/2014/main" id="{5CD14B3A-AF90-3648-8D5E-9C5D8C751486}"/>
                </a:ext>
              </a:extLst>
            </p:cNvPr>
            <p:cNvSpPr>
              <a:spLocks noChangeArrowheads="1"/>
            </p:cNvSpPr>
            <p:nvPr/>
          </p:nvSpPr>
          <p:spPr bwMode="auto">
            <a:xfrm>
              <a:off x="2460928" y="3318391"/>
              <a:ext cx="12404"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Oval 349">
              <a:extLst>
                <a:ext uri="{FF2B5EF4-FFF2-40B4-BE49-F238E27FC236}">
                  <a16:creationId xmlns:a16="http://schemas.microsoft.com/office/drawing/2014/main" id="{1AA83615-22B1-F242-A64C-EDF466C3E7BF}"/>
                </a:ext>
              </a:extLst>
            </p:cNvPr>
            <p:cNvSpPr>
              <a:spLocks noChangeArrowheads="1"/>
            </p:cNvSpPr>
            <p:nvPr/>
          </p:nvSpPr>
          <p:spPr bwMode="auto">
            <a:xfrm>
              <a:off x="2499027"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Oval 350">
              <a:extLst>
                <a:ext uri="{FF2B5EF4-FFF2-40B4-BE49-F238E27FC236}">
                  <a16:creationId xmlns:a16="http://schemas.microsoft.com/office/drawing/2014/main" id="{95E4B321-B951-EF40-B2F3-00EE0A04FF42}"/>
                </a:ext>
              </a:extLst>
            </p:cNvPr>
            <p:cNvSpPr>
              <a:spLocks noChangeArrowheads="1"/>
            </p:cNvSpPr>
            <p:nvPr/>
          </p:nvSpPr>
          <p:spPr bwMode="auto">
            <a:xfrm>
              <a:off x="2538011"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103" name="Freeform 5">
            <a:extLst>
              <a:ext uri="{FF2B5EF4-FFF2-40B4-BE49-F238E27FC236}">
                <a16:creationId xmlns:a16="http://schemas.microsoft.com/office/drawing/2014/main" id="{65C310DE-6952-DE4A-A6EA-E9BD51D3D059}"/>
              </a:ext>
            </a:extLst>
          </p:cNvPr>
          <p:cNvSpPr>
            <a:spLocks/>
          </p:cNvSpPr>
          <p:nvPr/>
        </p:nvSpPr>
        <p:spPr bwMode="auto">
          <a:xfrm>
            <a:off x="4210383" y="2983832"/>
            <a:ext cx="194617" cy="119221"/>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CB867D3F-8F23-4841-AC04-5C00FF0F6404}"/>
              </a:ext>
            </a:extLst>
          </p:cNvPr>
          <p:cNvSpPr txBox="1"/>
          <p:nvPr/>
        </p:nvSpPr>
        <p:spPr>
          <a:xfrm>
            <a:off x="2767913" y="1581231"/>
            <a:ext cx="4427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IoT</a:t>
            </a:r>
          </a:p>
        </p:txBody>
      </p:sp>
      <p:sp>
        <p:nvSpPr>
          <p:cNvPr id="104" name="TextBox 103">
            <a:extLst>
              <a:ext uri="{FF2B5EF4-FFF2-40B4-BE49-F238E27FC236}">
                <a16:creationId xmlns:a16="http://schemas.microsoft.com/office/drawing/2014/main" id="{FCAE9F6D-028C-CD49-B163-88D2AD15227E}"/>
              </a:ext>
            </a:extLst>
          </p:cNvPr>
          <p:cNvSpPr txBox="1"/>
          <p:nvPr/>
        </p:nvSpPr>
        <p:spPr>
          <a:xfrm>
            <a:off x="2611036" y="5657285"/>
            <a:ext cx="7120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Mobile</a:t>
            </a:r>
          </a:p>
        </p:txBody>
      </p:sp>
      <p:sp>
        <p:nvSpPr>
          <p:cNvPr id="105" name="TextBox 104">
            <a:extLst>
              <a:ext uri="{FF2B5EF4-FFF2-40B4-BE49-F238E27FC236}">
                <a16:creationId xmlns:a16="http://schemas.microsoft.com/office/drawing/2014/main" id="{606A5A6F-EB09-4F40-971D-E65AF7C9B81E}"/>
              </a:ext>
            </a:extLst>
          </p:cNvPr>
          <p:cNvSpPr txBox="1"/>
          <p:nvPr/>
        </p:nvSpPr>
        <p:spPr>
          <a:xfrm>
            <a:off x="4656813" y="4378675"/>
            <a:ext cx="9797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Corporate</a:t>
            </a:r>
          </a:p>
        </p:txBody>
      </p:sp>
      <p:sp>
        <p:nvSpPr>
          <p:cNvPr id="106" name="TextBox 105">
            <a:extLst>
              <a:ext uri="{FF2B5EF4-FFF2-40B4-BE49-F238E27FC236}">
                <a16:creationId xmlns:a16="http://schemas.microsoft.com/office/drawing/2014/main" id="{A1CC4BB3-D588-C646-8D1B-7851892560CA}"/>
              </a:ext>
            </a:extLst>
          </p:cNvPr>
          <p:cNvSpPr txBox="1"/>
          <p:nvPr/>
        </p:nvSpPr>
        <p:spPr>
          <a:xfrm>
            <a:off x="4656813" y="2714319"/>
            <a:ext cx="10005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Enterprise</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apps</a:t>
            </a:r>
          </a:p>
        </p:txBody>
      </p:sp>
      <p:sp>
        <p:nvSpPr>
          <p:cNvPr id="107" name="TextBox 106">
            <a:extLst>
              <a:ext uri="{FF2B5EF4-FFF2-40B4-BE49-F238E27FC236}">
                <a16:creationId xmlns:a16="http://schemas.microsoft.com/office/drawing/2014/main" id="{A2E8701C-CB41-2148-B24F-8B72061F2244}"/>
              </a:ext>
            </a:extLst>
          </p:cNvPr>
          <p:cNvSpPr txBox="1"/>
          <p:nvPr/>
        </p:nvSpPr>
        <p:spPr>
          <a:xfrm>
            <a:off x="352441" y="4264150"/>
            <a:ext cx="889987"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3rd party</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apps</a:t>
            </a:r>
          </a:p>
        </p:txBody>
      </p:sp>
      <p:sp>
        <p:nvSpPr>
          <p:cNvPr id="108" name="TextBox 107">
            <a:extLst>
              <a:ext uri="{FF2B5EF4-FFF2-40B4-BE49-F238E27FC236}">
                <a16:creationId xmlns:a16="http://schemas.microsoft.com/office/drawing/2014/main" id="{3CABA4CB-1A6B-CF45-A7CA-8841B0FBFC6B}"/>
              </a:ext>
            </a:extLst>
          </p:cNvPr>
          <p:cNvSpPr txBox="1"/>
          <p:nvPr/>
        </p:nvSpPr>
        <p:spPr>
          <a:xfrm>
            <a:off x="717245" y="2828844"/>
            <a:ext cx="5500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Web</a:t>
            </a:r>
          </a:p>
        </p:txBody>
      </p:sp>
      <p:sp>
        <p:nvSpPr>
          <p:cNvPr id="110" name="Can 109">
            <a:extLst>
              <a:ext uri="{FF2B5EF4-FFF2-40B4-BE49-F238E27FC236}">
                <a16:creationId xmlns:a16="http://schemas.microsoft.com/office/drawing/2014/main" id="{6B36E84E-738B-C740-8475-1B817AE16289}"/>
              </a:ext>
            </a:extLst>
          </p:cNvPr>
          <p:cNvSpPr/>
          <p:nvPr/>
        </p:nvSpPr>
        <p:spPr>
          <a:xfrm>
            <a:off x="2397306" y="3129758"/>
            <a:ext cx="1139514" cy="1290236"/>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C61B6A47-F1A1-490D-83EE-CC60302C7C94}"/>
              </a:ext>
            </a:extLst>
          </p:cNvPr>
          <p:cNvGrpSpPr/>
          <p:nvPr/>
        </p:nvGrpSpPr>
        <p:grpSpPr>
          <a:xfrm>
            <a:off x="2385933" y="3129943"/>
            <a:ext cx="1153336" cy="1278698"/>
            <a:chOff x="2385933" y="3129943"/>
            <a:chExt cx="1153336" cy="1278698"/>
          </a:xfrm>
        </p:grpSpPr>
        <p:grpSp>
          <p:nvGrpSpPr>
            <p:cNvPr id="114" name="Group 113">
              <a:extLst>
                <a:ext uri="{FF2B5EF4-FFF2-40B4-BE49-F238E27FC236}">
                  <a16:creationId xmlns:a16="http://schemas.microsoft.com/office/drawing/2014/main" id="{90E6B019-3CC3-B74C-8660-CBB7CFE53179}"/>
                </a:ext>
              </a:extLst>
            </p:cNvPr>
            <p:cNvGrpSpPr/>
            <p:nvPr/>
          </p:nvGrpSpPr>
          <p:grpSpPr>
            <a:xfrm>
              <a:off x="2385933" y="3129943"/>
              <a:ext cx="1153336" cy="1278698"/>
              <a:chOff x="8597900" y="1254126"/>
              <a:chExt cx="438150" cy="485774"/>
            </a:xfrm>
            <a:noFill/>
          </p:grpSpPr>
          <p:sp>
            <p:nvSpPr>
              <p:cNvPr id="129" name="Freeform 374">
                <a:extLst>
                  <a:ext uri="{FF2B5EF4-FFF2-40B4-BE49-F238E27FC236}">
                    <a16:creationId xmlns:a16="http://schemas.microsoft.com/office/drawing/2014/main" id="{46DA4D0D-E278-1241-9B8B-CF41D2520674}"/>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372">
                <a:extLst>
                  <a:ext uri="{FF2B5EF4-FFF2-40B4-BE49-F238E27FC236}">
                    <a16:creationId xmlns:a16="http://schemas.microsoft.com/office/drawing/2014/main" id="{233C0398-A709-3549-AB6A-3A6160BCDD66}"/>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373">
                <a:extLst>
                  <a:ext uri="{FF2B5EF4-FFF2-40B4-BE49-F238E27FC236}">
                    <a16:creationId xmlns:a16="http://schemas.microsoft.com/office/drawing/2014/main" id="{325E3265-0379-D34D-8616-D83D39FA182A}"/>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Oval 371">
                <a:extLst>
                  <a:ext uri="{FF2B5EF4-FFF2-40B4-BE49-F238E27FC236}">
                    <a16:creationId xmlns:a16="http://schemas.microsoft.com/office/drawing/2014/main" id="{A0C5C2E7-5C31-044A-B472-EE2C7DC1E90D}"/>
                  </a:ext>
                </a:extLst>
              </p:cNvPr>
              <p:cNvSpPr>
                <a:spLocks noChangeArrowheads="1"/>
              </p:cNvSpPr>
              <p:nvPr/>
            </p:nvSpPr>
            <p:spPr bwMode="auto">
              <a:xfrm>
                <a:off x="8597900" y="1254126"/>
                <a:ext cx="438150" cy="185737"/>
              </a:xfrm>
              <a:prstGeom prst="ellipse">
                <a:avLst/>
              </a:prstGeom>
              <a:solidFill>
                <a:schemeClr val="bg1"/>
              </a:solid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5" name="Group 114">
              <a:extLst>
                <a:ext uri="{FF2B5EF4-FFF2-40B4-BE49-F238E27FC236}">
                  <a16:creationId xmlns:a16="http://schemas.microsoft.com/office/drawing/2014/main" id="{CE03820D-C614-7B45-90F6-6CACB22F480C}"/>
                </a:ext>
              </a:extLst>
            </p:cNvPr>
            <p:cNvGrpSpPr/>
            <p:nvPr/>
          </p:nvGrpSpPr>
          <p:grpSpPr>
            <a:xfrm>
              <a:off x="2672440" y="3197075"/>
              <a:ext cx="603960" cy="298392"/>
              <a:chOff x="5729775" y="4117411"/>
              <a:chExt cx="866713" cy="855391"/>
            </a:xfrm>
            <a:solidFill>
              <a:schemeClr val="accent1"/>
            </a:solidFill>
          </p:grpSpPr>
          <p:sp>
            <p:nvSpPr>
              <p:cNvPr id="116" name="Freeform 88">
                <a:extLst>
                  <a:ext uri="{FF2B5EF4-FFF2-40B4-BE49-F238E27FC236}">
                    <a16:creationId xmlns:a16="http://schemas.microsoft.com/office/drawing/2014/main" id="{4D37D09B-38E0-0D4B-9758-ED5067BEB57E}"/>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7" name="Freeform 89">
                <a:extLst>
                  <a:ext uri="{FF2B5EF4-FFF2-40B4-BE49-F238E27FC236}">
                    <a16:creationId xmlns:a16="http://schemas.microsoft.com/office/drawing/2014/main" id="{E49C5418-9C4B-9142-995D-B3B840AC149E}"/>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8" name="Freeform 90">
                <a:extLst>
                  <a:ext uri="{FF2B5EF4-FFF2-40B4-BE49-F238E27FC236}">
                    <a16:creationId xmlns:a16="http://schemas.microsoft.com/office/drawing/2014/main" id="{946AF28B-0859-BA49-AE80-DAC813E8A65A}"/>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9" name="Freeform 91">
                <a:extLst>
                  <a:ext uri="{FF2B5EF4-FFF2-40B4-BE49-F238E27FC236}">
                    <a16:creationId xmlns:a16="http://schemas.microsoft.com/office/drawing/2014/main" id="{8B537E38-F3E5-924B-B5FF-2A0AEA832879}"/>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0" name="Freeform 92">
                <a:extLst>
                  <a:ext uri="{FF2B5EF4-FFF2-40B4-BE49-F238E27FC236}">
                    <a16:creationId xmlns:a16="http://schemas.microsoft.com/office/drawing/2014/main" id="{0CB452B2-DFC7-C646-80E3-56437D38083D}"/>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1" name="Freeform 93">
                <a:extLst>
                  <a:ext uri="{FF2B5EF4-FFF2-40B4-BE49-F238E27FC236}">
                    <a16:creationId xmlns:a16="http://schemas.microsoft.com/office/drawing/2014/main" id="{EC1BC40B-A756-3142-A085-2B0D3D2B87F0}"/>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2" name="Freeform 94">
                <a:extLst>
                  <a:ext uri="{FF2B5EF4-FFF2-40B4-BE49-F238E27FC236}">
                    <a16:creationId xmlns:a16="http://schemas.microsoft.com/office/drawing/2014/main" id="{50610FC3-95FC-B043-B60A-F7AC7523E800}"/>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3" name="Freeform 95">
                <a:extLst>
                  <a:ext uri="{FF2B5EF4-FFF2-40B4-BE49-F238E27FC236}">
                    <a16:creationId xmlns:a16="http://schemas.microsoft.com/office/drawing/2014/main" id="{0722CF54-FAAE-CD4C-B407-9028361396E2}"/>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4" name="Freeform 96">
                <a:extLst>
                  <a:ext uri="{FF2B5EF4-FFF2-40B4-BE49-F238E27FC236}">
                    <a16:creationId xmlns:a16="http://schemas.microsoft.com/office/drawing/2014/main" id="{34034A54-08D6-4F4B-876B-4B7CD6DDE104}"/>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5" name="Freeform 97">
                <a:extLst>
                  <a:ext uri="{FF2B5EF4-FFF2-40B4-BE49-F238E27FC236}">
                    <a16:creationId xmlns:a16="http://schemas.microsoft.com/office/drawing/2014/main" id="{B9008CD3-F7BB-214D-BFA9-ABEEAA6DA91D}"/>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6" name="Freeform 98">
                <a:extLst>
                  <a:ext uri="{FF2B5EF4-FFF2-40B4-BE49-F238E27FC236}">
                    <a16:creationId xmlns:a16="http://schemas.microsoft.com/office/drawing/2014/main" id="{BAE47FC1-C41C-5A49-A787-CB7E5AE2C77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7" name="Freeform 99">
                <a:extLst>
                  <a:ext uri="{FF2B5EF4-FFF2-40B4-BE49-F238E27FC236}">
                    <a16:creationId xmlns:a16="http://schemas.microsoft.com/office/drawing/2014/main" id="{1D329EC6-D5A5-104C-8E26-0E025B042FD2}"/>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8" name="Freeform 100">
                <a:extLst>
                  <a:ext uri="{FF2B5EF4-FFF2-40B4-BE49-F238E27FC236}">
                    <a16:creationId xmlns:a16="http://schemas.microsoft.com/office/drawing/2014/main" id="{D1653383-7213-1D41-B2F8-B736E9AB5FE8}"/>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133" name="Group 132">
            <a:extLst>
              <a:ext uri="{FF2B5EF4-FFF2-40B4-BE49-F238E27FC236}">
                <a16:creationId xmlns:a16="http://schemas.microsoft.com/office/drawing/2014/main" id="{3E8C90D3-7FBA-B74C-8389-10F081D5E941}"/>
              </a:ext>
            </a:extLst>
          </p:cNvPr>
          <p:cNvGrpSpPr/>
          <p:nvPr/>
        </p:nvGrpSpPr>
        <p:grpSpPr>
          <a:xfrm>
            <a:off x="1406060" y="2762727"/>
            <a:ext cx="469236" cy="469234"/>
            <a:chOff x="4537075" y="2743200"/>
            <a:chExt cx="1243013" cy="1243013"/>
          </a:xfrm>
        </p:grpSpPr>
        <p:sp>
          <p:nvSpPr>
            <p:cNvPr id="134" name="Freeform 1">
              <a:extLst>
                <a:ext uri="{FF2B5EF4-FFF2-40B4-BE49-F238E27FC236}">
                  <a16:creationId xmlns:a16="http://schemas.microsoft.com/office/drawing/2014/main" id="{0267B0FF-C42E-3345-AF54-EBE831181E6A}"/>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Freeform 2">
              <a:extLst>
                <a:ext uri="{FF2B5EF4-FFF2-40B4-BE49-F238E27FC236}">
                  <a16:creationId xmlns:a16="http://schemas.microsoft.com/office/drawing/2014/main" id="{3F077454-B624-F84F-AE45-E77EBBCC1C2D}"/>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6" name="Freeform 3">
              <a:extLst>
                <a:ext uri="{FF2B5EF4-FFF2-40B4-BE49-F238E27FC236}">
                  <a16:creationId xmlns:a16="http://schemas.microsoft.com/office/drawing/2014/main" id="{7541A7CE-4059-3C40-A4EE-C3AA7C938829}"/>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Freeform 4">
              <a:extLst>
                <a:ext uri="{FF2B5EF4-FFF2-40B4-BE49-F238E27FC236}">
                  <a16:creationId xmlns:a16="http://schemas.microsoft.com/office/drawing/2014/main" id="{F38779E1-D35C-5343-9E09-0FCF51AC11B2}"/>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8" name="Freeform 5">
              <a:extLst>
                <a:ext uri="{FF2B5EF4-FFF2-40B4-BE49-F238E27FC236}">
                  <a16:creationId xmlns:a16="http://schemas.microsoft.com/office/drawing/2014/main" id="{091BE511-975A-E742-95B9-AAA07827F64D}"/>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9" name="Freeform 6">
              <a:extLst>
                <a:ext uri="{FF2B5EF4-FFF2-40B4-BE49-F238E27FC236}">
                  <a16:creationId xmlns:a16="http://schemas.microsoft.com/office/drawing/2014/main" id="{382856D6-B209-9E48-A60D-162794C9198E}"/>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0" name="Freeform 7">
              <a:extLst>
                <a:ext uri="{FF2B5EF4-FFF2-40B4-BE49-F238E27FC236}">
                  <a16:creationId xmlns:a16="http://schemas.microsoft.com/office/drawing/2014/main" id="{BC931A47-134E-C54D-B2A2-9EA720BD4F0E}"/>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1" name="Freeform 8">
              <a:extLst>
                <a:ext uri="{FF2B5EF4-FFF2-40B4-BE49-F238E27FC236}">
                  <a16:creationId xmlns:a16="http://schemas.microsoft.com/office/drawing/2014/main" id="{F82A4972-B250-8840-B7B5-C5B1DFA62749}"/>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2" name="Freeform 9">
              <a:extLst>
                <a:ext uri="{FF2B5EF4-FFF2-40B4-BE49-F238E27FC236}">
                  <a16:creationId xmlns:a16="http://schemas.microsoft.com/office/drawing/2014/main" id="{D4027D94-2CFB-8345-B626-10FA6590A61B}"/>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3" name="Freeform 10">
              <a:extLst>
                <a:ext uri="{FF2B5EF4-FFF2-40B4-BE49-F238E27FC236}">
                  <a16:creationId xmlns:a16="http://schemas.microsoft.com/office/drawing/2014/main" id="{5E94C1BB-CC0D-9249-883A-740521B823C7}"/>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4" name="Freeform 11">
              <a:extLst>
                <a:ext uri="{FF2B5EF4-FFF2-40B4-BE49-F238E27FC236}">
                  <a16:creationId xmlns:a16="http://schemas.microsoft.com/office/drawing/2014/main" id="{E1DF838E-FDDC-F941-A54C-92BF8683936D}"/>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5" name="Freeform 12">
              <a:extLst>
                <a:ext uri="{FF2B5EF4-FFF2-40B4-BE49-F238E27FC236}">
                  <a16:creationId xmlns:a16="http://schemas.microsoft.com/office/drawing/2014/main" id="{D0C1C9B1-49DB-F447-B3D8-484B8618947A}"/>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6" name="Freeform 13">
              <a:extLst>
                <a:ext uri="{FF2B5EF4-FFF2-40B4-BE49-F238E27FC236}">
                  <a16:creationId xmlns:a16="http://schemas.microsoft.com/office/drawing/2014/main" id="{002FFA81-BEF2-0D4B-B040-E72CC54D1AA8}"/>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7" name="Freeform 14">
              <a:extLst>
                <a:ext uri="{FF2B5EF4-FFF2-40B4-BE49-F238E27FC236}">
                  <a16:creationId xmlns:a16="http://schemas.microsoft.com/office/drawing/2014/main" id="{7C7F31C5-4E2D-5447-A2A6-73F789455216}"/>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48" name="Group 147">
            <a:extLst>
              <a:ext uri="{FF2B5EF4-FFF2-40B4-BE49-F238E27FC236}">
                <a16:creationId xmlns:a16="http://schemas.microsoft.com/office/drawing/2014/main" id="{BBC6433C-70F9-3E41-B352-44F1A582222B}"/>
              </a:ext>
            </a:extLst>
          </p:cNvPr>
          <p:cNvGrpSpPr/>
          <p:nvPr/>
        </p:nvGrpSpPr>
        <p:grpSpPr>
          <a:xfrm>
            <a:off x="4148527" y="4297034"/>
            <a:ext cx="307236" cy="422382"/>
            <a:chOff x="6323013" y="2743200"/>
            <a:chExt cx="906462" cy="1246188"/>
          </a:xfrm>
        </p:grpSpPr>
        <p:sp>
          <p:nvSpPr>
            <p:cNvPr id="149" name="Freeform 15">
              <a:extLst>
                <a:ext uri="{FF2B5EF4-FFF2-40B4-BE49-F238E27FC236}">
                  <a16:creationId xmlns:a16="http://schemas.microsoft.com/office/drawing/2014/main" id="{3A476CF6-B33B-964B-870E-19BF0D48B18D}"/>
                </a:ext>
              </a:extLst>
            </p:cNvPr>
            <p:cNvSpPr>
              <a:spLocks noChangeArrowheads="1"/>
            </p:cNvSpPr>
            <p:nvPr/>
          </p:nvSpPr>
          <p:spPr bwMode="auto">
            <a:xfrm>
              <a:off x="6323013" y="2957513"/>
              <a:ext cx="906462" cy="1030287"/>
            </a:xfrm>
            <a:custGeom>
              <a:avLst/>
              <a:gdLst>
                <a:gd name="T0" fmla="*/ 1256 w 2517"/>
                <a:gd name="T1" fmla="*/ 2861 h 2862"/>
                <a:gd name="T2" fmla="*/ 0 w 2517"/>
                <a:gd name="T3" fmla="*/ 2861 h 2862"/>
                <a:gd name="T4" fmla="*/ 0 w 2517"/>
                <a:gd name="T5" fmla="*/ 0 h 2862"/>
                <a:gd name="T6" fmla="*/ 2516 w 2517"/>
                <a:gd name="T7" fmla="*/ 0 h 2862"/>
                <a:gd name="T8" fmla="*/ 2516 w 2517"/>
                <a:gd name="T9" fmla="*/ 2861 h 2862"/>
                <a:gd name="T10" fmla="*/ 1256 w 2517"/>
                <a:gd name="T11" fmla="*/ 2861 h 2862"/>
              </a:gdLst>
              <a:ahLst/>
              <a:cxnLst>
                <a:cxn ang="0">
                  <a:pos x="T0" y="T1"/>
                </a:cxn>
                <a:cxn ang="0">
                  <a:pos x="T2" y="T3"/>
                </a:cxn>
                <a:cxn ang="0">
                  <a:pos x="T4" y="T5"/>
                </a:cxn>
                <a:cxn ang="0">
                  <a:pos x="T6" y="T7"/>
                </a:cxn>
                <a:cxn ang="0">
                  <a:pos x="T8" y="T9"/>
                </a:cxn>
                <a:cxn ang="0">
                  <a:pos x="T10" y="T11"/>
                </a:cxn>
              </a:cxnLst>
              <a:rect l="0" t="0" r="r" b="b"/>
              <a:pathLst>
                <a:path w="2517" h="2862">
                  <a:moveTo>
                    <a:pt x="1256" y="2861"/>
                  </a:moveTo>
                  <a:lnTo>
                    <a:pt x="0" y="2861"/>
                  </a:lnTo>
                  <a:lnTo>
                    <a:pt x="0" y="0"/>
                  </a:lnTo>
                  <a:lnTo>
                    <a:pt x="2516" y="0"/>
                  </a:lnTo>
                  <a:lnTo>
                    <a:pt x="2516" y="2861"/>
                  </a:lnTo>
                  <a:lnTo>
                    <a:pt x="1256" y="2861"/>
                  </a:ln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0" name="Freeform 16">
              <a:extLst>
                <a:ext uri="{FF2B5EF4-FFF2-40B4-BE49-F238E27FC236}">
                  <a16:creationId xmlns:a16="http://schemas.microsoft.com/office/drawing/2014/main" id="{589A8627-88A3-0248-96CE-9A84D302B24A}"/>
                </a:ext>
              </a:extLst>
            </p:cNvPr>
            <p:cNvSpPr>
              <a:spLocks noChangeArrowheads="1"/>
            </p:cNvSpPr>
            <p:nvPr/>
          </p:nvSpPr>
          <p:spPr bwMode="auto">
            <a:xfrm>
              <a:off x="6472238" y="2743200"/>
              <a:ext cx="604837" cy="215900"/>
            </a:xfrm>
            <a:custGeom>
              <a:avLst/>
              <a:gdLst>
                <a:gd name="T0" fmla="*/ 0 w 1680"/>
                <a:gd name="T1" fmla="*/ 598 h 599"/>
                <a:gd name="T2" fmla="*/ 0 w 1680"/>
                <a:gd name="T3" fmla="*/ 0 h 599"/>
                <a:gd name="T4" fmla="*/ 1679 w 1680"/>
                <a:gd name="T5" fmla="*/ 0 h 599"/>
                <a:gd name="T6" fmla="*/ 1679 w 1680"/>
                <a:gd name="T7" fmla="*/ 598 h 599"/>
              </a:gdLst>
              <a:ahLst/>
              <a:cxnLst>
                <a:cxn ang="0">
                  <a:pos x="T0" y="T1"/>
                </a:cxn>
                <a:cxn ang="0">
                  <a:pos x="T2" y="T3"/>
                </a:cxn>
                <a:cxn ang="0">
                  <a:pos x="T4" y="T5"/>
                </a:cxn>
                <a:cxn ang="0">
                  <a:pos x="T6" y="T7"/>
                </a:cxn>
              </a:cxnLst>
              <a:rect l="0" t="0" r="r" b="b"/>
              <a:pathLst>
                <a:path w="1680" h="599">
                  <a:moveTo>
                    <a:pt x="0" y="598"/>
                  </a:moveTo>
                  <a:lnTo>
                    <a:pt x="0" y="0"/>
                  </a:lnTo>
                  <a:lnTo>
                    <a:pt x="1679" y="0"/>
                  </a:lnTo>
                  <a:lnTo>
                    <a:pt x="1679" y="598"/>
                  </a:ln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1" name="Freeform 17">
              <a:extLst>
                <a:ext uri="{FF2B5EF4-FFF2-40B4-BE49-F238E27FC236}">
                  <a16:creationId xmlns:a16="http://schemas.microsoft.com/office/drawing/2014/main" id="{68F6AA9F-087E-BD40-B46A-C9AF8947A3AA}"/>
                </a:ext>
              </a:extLst>
            </p:cNvPr>
            <p:cNvSpPr>
              <a:spLocks noChangeArrowheads="1"/>
            </p:cNvSpPr>
            <p:nvPr/>
          </p:nvSpPr>
          <p:spPr bwMode="auto">
            <a:xfrm>
              <a:off x="6640513" y="3773488"/>
              <a:ext cx="266700" cy="215900"/>
            </a:xfrm>
            <a:custGeom>
              <a:avLst/>
              <a:gdLst>
                <a:gd name="T0" fmla="*/ 0 w 742"/>
                <a:gd name="T1" fmla="*/ 598 h 599"/>
                <a:gd name="T2" fmla="*/ 0 w 742"/>
                <a:gd name="T3" fmla="*/ 0 h 599"/>
                <a:gd name="T4" fmla="*/ 741 w 742"/>
                <a:gd name="T5" fmla="*/ 0 h 599"/>
                <a:gd name="T6" fmla="*/ 741 w 742"/>
                <a:gd name="T7" fmla="*/ 598 h 599"/>
              </a:gdLst>
              <a:ahLst/>
              <a:cxnLst>
                <a:cxn ang="0">
                  <a:pos x="T0" y="T1"/>
                </a:cxn>
                <a:cxn ang="0">
                  <a:pos x="T2" y="T3"/>
                </a:cxn>
                <a:cxn ang="0">
                  <a:pos x="T4" y="T5"/>
                </a:cxn>
                <a:cxn ang="0">
                  <a:pos x="T6" y="T7"/>
                </a:cxn>
              </a:cxnLst>
              <a:rect l="0" t="0" r="r" b="b"/>
              <a:pathLst>
                <a:path w="742" h="599">
                  <a:moveTo>
                    <a:pt x="0" y="598"/>
                  </a:moveTo>
                  <a:lnTo>
                    <a:pt x="0" y="0"/>
                  </a:lnTo>
                  <a:lnTo>
                    <a:pt x="741" y="0"/>
                  </a:lnTo>
                  <a:lnTo>
                    <a:pt x="741" y="598"/>
                  </a:ln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2" name="Line 22">
              <a:extLst>
                <a:ext uri="{FF2B5EF4-FFF2-40B4-BE49-F238E27FC236}">
                  <a16:creationId xmlns:a16="http://schemas.microsoft.com/office/drawing/2014/main" id="{7DA40B57-3C26-2843-9ADD-AAB071E43770}"/>
                </a:ext>
              </a:extLst>
            </p:cNvPr>
            <p:cNvSpPr>
              <a:spLocks noChangeShapeType="1"/>
            </p:cNvSpPr>
            <p:nvPr/>
          </p:nvSpPr>
          <p:spPr bwMode="auto">
            <a:xfrm>
              <a:off x="6578600" y="2878139"/>
              <a:ext cx="13176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3" name="Line 23">
              <a:extLst>
                <a:ext uri="{FF2B5EF4-FFF2-40B4-BE49-F238E27FC236}">
                  <a16:creationId xmlns:a16="http://schemas.microsoft.com/office/drawing/2014/main" id="{6792C6DB-E29E-2741-ACA3-FB3BE0AC487A}"/>
                </a:ext>
              </a:extLst>
            </p:cNvPr>
            <p:cNvSpPr>
              <a:spLocks noChangeShapeType="1"/>
            </p:cNvSpPr>
            <p:nvPr/>
          </p:nvSpPr>
          <p:spPr bwMode="auto">
            <a:xfrm>
              <a:off x="6842125" y="2878139"/>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4" name="Line 28">
              <a:extLst>
                <a:ext uri="{FF2B5EF4-FFF2-40B4-BE49-F238E27FC236}">
                  <a16:creationId xmlns:a16="http://schemas.microsoft.com/office/drawing/2014/main" id="{899B3838-B908-9E45-A0BF-93E1FBD5EE63}"/>
                </a:ext>
              </a:extLst>
            </p:cNvPr>
            <p:cNvSpPr>
              <a:spLocks noChangeShapeType="1"/>
            </p:cNvSpPr>
            <p:nvPr/>
          </p:nvSpPr>
          <p:spPr bwMode="auto">
            <a:xfrm>
              <a:off x="6451601" y="3135314"/>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5" name="Line 29">
              <a:extLst>
                <a:ext uri="{FF2B5EF4-FFF2-40B4-BE49-F238E27FC236}">
                  <a16:creationId xmlns:a16="http://schemas.microsoft.com/office/drawing/2014/main" id="{0286C30D-1D3C-2643-B56B-D054C0FC1D9C}"/>
                </a:ext>
              </a:extLst>
            </p:cNvPr>
            <p:cNvSpPr>
              <a:spLocks noChangeShapeType="1"/>
            </p:cNvSpPr>
            <p:nvPr/>
          </p:nvSpPr>
          <p:spPr bwMode="auto">
            <a:xfrm>
              <a:off x="6710363" y="3135314"/>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6" name="Line 30">
              <a:extLst>
                <a:ext uri="{FF2B5EF4-FFF2-40B4-BE49-F238E27FC236}">
                  <a16:creationId xmlns:a16="http://schemas.microsoft.com/office/drawing/2014/main" id="{939306E8-6A80-F64E-B466-B73AAFBCF092}"/>
                </a:ext>
              </a:extLst>
            </p:cNvPr>
            <p:cNvSpPr>
              <a:spLocks noChangeShapeType="1"/>
            </p:cNvSpPr>
            <p:nvPr/>
          </p:nvSpPr>
          <p:spPr bwMode="auto">
            <a:xfrm>
              <a:off x="6967538" y="3135314"/>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7" name="Line 28">
              <a:extLst>
                <a:ext uri="{FF2B5EF4-FFF2-40B4-BE49-F238E27FC236}">
                  <a16:creationId xmlns:a16="http://schemas.microsoft.com/office/drawing/2014/main" id="{7BFECDE4-694A-1540-AD26-82E28AA70FDC}"/>
                </a:ext>
              </a:extLst>
            </p:cNvPr>
            <p:cNvSpPr>
              <a:spLocks noChangeShapeType="1"/>
            </p:cNvSpPr>
            <p:nvPr/>
          </p:nvSpPr>
          <p:spPr bwMode="auto">
            <a:xfrm>
              <a:off x="6451601" y="3256758"/>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8" name="Line 29">
              <a:extLst>
                <a:ext uri="{FF2B5EF4-FFF2-40B4-BE49-F238E27FC236}">
                  <a16:creationId xmlns:a16="http://schemas.microsoft.com/office/drawing/2014/main" id="{A8010070-C73D-1244-A3C8-69A73B96F2BD}"/>
                </a:ext>
              </a:extLst>
            </p:cNvPr>
            <p:cNvSpPr>
              <a:spLocks noChangeShapeType="1"/>
            </p:cNvSpPr>
            <p:nvPr/>
          </p:nvSpPr>
          <p:spPr bwMode="auto">
            <a:xfrm>
              <a:off x="6710363" y="3256758"/>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9" name="Line 30">
              <a:extLst>
                <a:ext uri="{FF2B5EF4-FFF2-40B4-BE49-F238E27FC236}">
                  <a16:creationId xmlns:a16="http://schemas.microsoft.com/office/drawing/2014/main" id="{84108ABA-B391-9F40-8C3A-2E9C559F987B}"/>
                </a:ext>
              </a:extLst>
            </p:cNvPr>
            <p:cNvSpPr>
              <a:spLocks noChangeShapeType="1"/>
            </p:cNvSpPr>
            <p:nvPr/>
          </p:nvSpPr>
          <p:spPr bwMode="auto">
            <a:xfrm>
              <a:off x="6967538" y="3256758"/>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0" name="Line 28">
              <a:extLst>
                <a:ext uri="{FF2B5EF4-FFF2-40B4-BE49-F238E27FC236}">
                  <a16:creationId xmlns:a16="http://schemas.microsoft.com/office/drawing/2014/main" id="{6804DE84-B195-054E-A35B-BBCBCC2D48B3}"/>
                </a:ext>
              </a:extLst>
            </p:cNvPr>
            <p:cNvSpPr>
              <a:spLocks noChangeShapeType="1"/>
            </p:cNvSpPr>
            <p:nvPr/>
          </p:nvSpPr>
          <p:spPr bwMode="auto">
            <a:xfrm>
              <a:off x="6451601" y="3378202"/>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1" name="Line 29">
              <a:extLst>
                <a:ext uri="{FF2B5EF4-FFF2-40B4-BE49-F238E27FC236}">
                  <a16:creationId xmlns:a16="http://schemas.microsoft.com/office/drawing/2014/main" id="{794B2012-773B-4F47-8851-3B47FACEEE6A}"/>
                </a:ext>
              </a:extLst>
            </p:cNvPr>
            <p:cNvSpPr>
              <a:spLocks noChangeShapeType="1"/>
            </p:cNvSpPr>
            <p:nvPr/>
          </p:nvSpPr>
          <p:spPr bwMode="auto">
            <a:xfrm>
              <a:off x="6710363" y="3378202"/>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2" name="Line 30">
              <a:extLst>
                <a:ext uri="{FF2B5EF4-FFF2-40B4-BE49-F238E27FC236}">
                  <a16:creationId xmlns:a16="http://schemas.microsoft.com/office/drawing/2014/main" id="{2E06A843-9A75-0242-9423-8A5DEE3E4AD4}"/>
                </a:ext>
              </a:extLst>
            </p:cNvPr>
            <p:cNvSpPr>
              <a:spLocks noChangeShapeType="1"/>
            </p:cNvSpPr>
            <p:nvPr/>
          </p:nvSpPr>
          <p:spPr bwMode="auto">
            <a:xfrm>
              <a:off x="6967538" y="3378202"/>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3" name="Line 28">
              <a:extLst>
                <a:ext uri="{FF2B5EF4-FFF2-40B4-BE49-F238E27FC236}">
                  <a16:creationId xmlns:a16="http://schemas.microsoft.com/office/drawing/2014/main" id="{BF8605D5-6E5E-9340-9E2A-38E6F4472ACA}"/>
                </a:ext>
              </a:extLst>
            </p:cNvPr>
            <p:cNvSpPr>
              <a:spLocks noChangeShapeType="1"/>
            </p:cNvSpPr>
            <p:nvPr/>
          </p:nvSpPr>
          <p:spPr bwMode="auto">
            <a:xfrm>
              <a:off x="6451601" y="3499646"/>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4" name="Line 29">
              <a:extLst>
                <a:ext uri="{FF2B5EF4-FFF2-40B4-BE49-F238E27FC236}">
                  <a16:creationId xmlns:a16="http://schemas.microsoft.com/office/drawing/2014/main" id="{7D818C7D-7084-834F-912A-8BDFEA28B824}"/>
                </a:ext>
              </a:extLst>
            </p:cNvPr>
            <p:cNvSpPr>
              <a:spLocks noChangeShapeType="1"/>
            </p:cNvSpPr>
            <p:nvPr/>
          </p:nvSpPr>
          <p:spPr bwMode="auto">
            <a:xfrm>
              <a:off x="6710363" y="3499646"/>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5" name="Line 30">
              <a:extLst>
                <a:ext uri="{FF2B5EF4-FFF2-40B4-BE49-F238E27FC236}">
                  <a16:creationId xmlns:a16="http://schemas.microsoft.com/office/drawing/2014/main" id="{C7DCE7E5-3DC1-5B47-831C-FC22968E124F}"/>
                </a:ext>
              </a:extLst>
            </p:cNvPr>
            <p:cNvSpPr>
              <a:spLocks noChangeShapeType="1"/>
            </p:cNvSpPr>
            <p:nvPr/>
          </p:nvSpPr>
          <p:spPr bwMode="auto">
            <a:xfrm>
              <a:off x="6967538" y="3499646"/>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6" name="Line 28">
              <a:extLst>
                <a:ext uri="{FF2B5EF4-FFF2-40B4-BE49-F238E27FC236}">
                  <a16:creationId xmlns:a16="http://schemas.microsoft.com/office/drawing/2014/main" id="{1D3720A4-EFED-3149-878A-93D5285A302A}"/>
                </a:ext>
              </a:extLst>
            </p:cNvPr>
            <p:cNvSpPr>
              <a:spLocks noChangeShapeType="1"/>
            </p:cNvSpPr>
            <p:nvPr/>
          </p:nvSpPr>
          <p:spPr bwMode="auto">
            <a:xfrm>
              <a:off x="6451601" y="3621089"/>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7" name="Line 29">
              <a:extLst>
                <a:ext uri="{FF2B5EF4-FFF2-40B4-BE49-F238E27FC236}">
                  <a16:creationId xmlns:a16="http://schemas.microsoft.com/office/drawing/2014/main" id="{C4ADC9C2-48B8-BC47-9138-A5AE6BEFC6CA}"/>
                </a:ext>
              </a:extLst>
            </p:cNvPr>
            <p:cNvSpPr>
              <a:spLocks noChangeShapeType="1"/>
            </p:cNvSpPr>
            <p:nvPr/>
          </p:nvSpPr>
          <p:spPr bwMode="auto">
            <a:xfrm>
              <a:off x="6710363" y="3621089"/>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8" name="Line 30">
              <a:extLst>
                <a:ext uri="{FF2B5EF4-FFF2-40B4-BE49-F238E27FC236}">
                  <a16:creationId xmlns:a16="http://schemas.microsoft.com/office/drawing/2014/main" id="{E7857465-059C-F249-AB66-0F35E3728FE9}"/>
                </a:ext>
              </a:extLst>
            </p:cNvPr>
            <p:cNvSpPr>
              <a:spLocks noChangeShapeType="1"/>
            </p:cNvSpPr>
            <p:nvPr/>
          </p:nvSpPr>
          <p:spPr bwMode="auto">
            <a:xfrm>
              <a:off x="6967538" y="3621089"/>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93" name="Group 192">
            <a:extLst>
              <a:ext uri="{FF2B5EF4-FFF2-40B4-BE49-F238E27FC236}">
                <a16:creationId xmlns:a16="http://schemas.microsoft.com/office/drawing/2014/main" id="{CF6DE96E-8E02-43E5-80B5-C5D4B150B2D6}"/>
              </a:ext>
            </a:extLst>
          </p:cNvPr>
          <p:cNvGrpSpPr/>
          <p:nvPr/>
        </p:nvGrpSpPr>
        <p:grpSpPr>
          <a:xfrm>
            <a:off x="2750346" y="2028993"/>
            <a:ext cx="429849" cy="485573"/>
            <a:chOff x="4831558" y="3414880"/>
            <a:chExt cx="429849" cy="485573"/>
          </a:xfrm>
        </p:grpSpPr>
        <p:grpSp>
          <p:nvGrpSpPr>
            <p:cNvPr id="194" name="Group 193">
              <a:extLst>
                <a:ext uri="{FF2B5EF4-FFF2-40B4-BE49-F238E27FC236}">
                  <a16:creationId xmlns:a16="http://schemas.microsoft.com/office/drawing/2014/main" id="{D787A22A-DF85-46E1-B08F-3CE047359957}"/>
                </a:ext>
              </a:extLst>
            </p:cNvPr>
            <p:cNvGrpSpPr/>
            <p:nvPr/>
          </p:nvGrpSpPr>
          <p:grpSpPr>
            <a:xfrm>
              <a:off x="4833372" y="3414880"/>
              <a:ext cx="428035" cy="485573"/>
              <a:chOff x="2480417" y="-701040"/>
              <a:chExt cx="428035" cy="485573"/>
            </a:xfrm>
          </p:grpSpPr>
          <p:sp>
            <p:nvSpPr>
              <p:cNvPr id="198" name="Line 18">
                <a:extLst>
                  <a:ext uri="{FF2B5EF4-FFF2-40B4-BE49-F238E27FC236}">
                    <a16:creationId xmlns:a16="http://schemas.microsoft.com/office/drawing/2014/main" id="{DA35D96E-A4CB-4EC9-BFC5-D66D6A397AA1}"/>
                  </a:ext>
                </a:extLst>
              </p:cNvPr>
              <p:cNvSpPr>
                <a:spLocks noChangeShapeType="1"/>
              </p:cNvSpPr>
              <p:nvPr/>
            </p:nvSpPr>
            <p:spPr bwMode="auto">
              <a:xfrm flipH="1">
                <a:off x="2710574" y="-342473"/>
                <a:ext cx="154374" cy="8981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9" name="Line 19">
                <a:extLst>
                  <a:ext uri="{FF2B5EF4-FFF2-40B4-BE49-F238E27FC236}">
                    <a16:creationId xmlns:a16="http://schemas.microsoft.com/office/drawing/2014/main" id="{B0C28810-D888-4865-ACFD-B03D90AB9D01}"/>
                  </a:ext>
                </a:extLst>
              </p:cNvPr>
              <p:cNvSpPr>
                <a:spLocks noChangeShapeType="1"/>
              </p:cNvSpPr>
              <p:nvPr/>
            </p:nvSpPr>
            <p:spPr bwMode="auto">
              <a:xfrm>
                <a:off x="2878981" y="-549475"/>
                <a:ext cx="1404" cy="183143"/>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0" name="Line 20">
                <a:extLst>
                  <a:ext uri="{FF2B5EF4-FFF2-40B4-BE49-F238E27FC236}">
                    <a16:creationId xmlns:a16="http://schemas.microsoft.com/office/drawing/2014/main" id="{3311DBFF-0C18-42BF-B4E2-7741532E8080}"/>
                  </a:ext>
                </a:extLst>
              </p:cNvPr>
              <p:cNvSpPr>
                <a:spLocks noChangeShapeType="1"/>
              </p:cNvSpPr>
              <p:nvPr/>
            </p:nvSpPr>
            <p:spPr bwMode="auto">
              <a:xfrm>
                <a:off x="2703557" y="-665253"/>
                <a:ext cx="161390" cy="8981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1" name="Line 21">
                <a:extLst>
                  <a:ext uri="{FF2B5EF4-FFF2-40B4-BE49-F238E27FC236}">
                    <a16:creationId xmlns:a16="http://schemas.microsoft.com/office/drawing/2014/main" id="{23642874-C6FA-4502-9AC4-B2B138A0C6B2}"/>
                  </a:ext>
                </a:extLst>
              </p:cNvPr>
              <p:cNvSpPr>
                <a:spLocks noChangeShapeType="1"/>
              </p:cNvSpPr>
              <p:nvPr/>
            </p:nvSpPr>
            <p:spPr bwMode="auto">
              <a:xfrm flipV="1">
                <a:off x="2519010" y="-666657"/>
                <a:ext cx="165601" cy="96133"/>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2" name="Line 22">
                <a:extLst>
                  <a:ext uri="{FF2B5EF4-FFF2-40B4-BE49-F238E27FC236}">
                    <a16:creationId xmlns:a16="http://schemas.microsoft.com/office/drawing/2014/main" id="{F3F22AC4-3397-4546-9AF8-7639AA5216A0}"/>
                  </a:ext>
                </a:extLst>
              </p:cNvPr>
              <p:cNvSpPr>
                <a:spLocks noChangeShapeType="1"/>
              </p:cNvSpPr>
              <p:nvPr/>
            </p:nvSpPr>
            <p:spPr bwMode="auto">
              <a:xfrm flipH="1" flipV="1">
                <a:off x="2507782" y="-550176"/>
                <a:ext cx="2105" cy="183845"/>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3" name="Line 23">
                <a:extLst>
                  <a:ext uri="{FF2B5EF4-FFF2-40B4-BE49-F238E27FC236}">
                    <a16:creationId xmlns:a16="http://schemas.microsoft.com/office/drawing/2014/main" id="{9E21A806-2A53-4FF0-9EBE-829C5E39F472}"/>
                  </a:ext>
                </a:extLst>
              </p:cNvPr>
              <p:cNvSpPr>
                <a:spLocks noChangeShapeType="1"/>
              </p:cNvSpPr>
              <p:nvPr/>
            </p:nvSpPr>
            <p:spPr bwMode="auto">
              <a:xfrm flipH="1" flipV="1">
                <a:off x="2517608" y="-342473"/>
                <a:ext cx="167004" cy="8981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4" name="Freeform 24">
                <a:extLst>
                  <a:ext uri="{FF2B5EF4-FFF2-40B4-BE49-F238E27FC236}">
                    <a16:creationId xmlns:a16="http://schemas.microsoft.com/office/drawing/2014/main" id="{62BCE3BD-4CC0-4638-8EDE-1A0E026CB135}"/>
                  </a:ext>
                </a:extLst>
              </p:cNvPr>
              <p:cNvSpPr>
                <a:spLocks/>
              </p:cNvSpPr>
              <p:nvPr/>
            </p:nvSpPr>
            <p:spPr bwMode="auto">
              <a:xfrm>
                <a:off x="2480417" y="-381068"/>
                <a:ext cx="58241" cy="61048"/>
              </a:xfrm>
              <a:custGeom>
                <a:avLst/>
                <a:gdLst>
                  <a:gd name="T0" fmla="*/ 42 w 47"/>
                  <a:gd name="T1" fmla="*/ 36 h 49"/>
                  <a:gd name="T2" fmla="*/ 35 w 47"/>
                  <a:gd name="T3" fmla="*/ 43 h 49"/>
                  <a:gd name="T4" fmla="*/ 6 w 47"/>
                  <a:gd name="T5" fmla="*/ 35 h 49"/>
                  <a:gd name="T6" fmla="*/ 14 w 47"/>
                  <a:gd name="T7" fmla="*/ 6 h 49"/>
                  <a:gd name="T8" fmla="*/ 42 w 47"/>
                  <a:gd name="T9" fmla="*/ 14 h 49"/>
                  <a:gd name="T10" fmla="*/ 42 w 47"/>
                  <a:gd name="T11" fmla="*/ 36 h 49"/>
                </a:gdLst>
                <a:ahLst/>
                <a:cxnLst>
                  <a:cxn ang="0">
                    <a:pos x="T0" y="T1"/>
                  </a:cxn>
                  <a:cxn ang="0">
                    <a:pos x="T2" y="T3"/>
                  </a:cxn>
                  <a:cxn ang="0">
                    <a:pos x="T4" y="T5"/>
                  </a:cxn>
                  <a:cxn ang="0">
                    <a:pos x="T6" y="T7"/>
                  </a:cxn>
                  <a:cxn ang="0">
                    <a:pos x="T8" y="T9"/>
                  </a:cxn>
                  <a:cxn ang="0">
                    <a:pos x="T10" y="T11"/>
                  </a:cxn>
                </a:cxnLst>
                <a:rect l="0" t="0" r="r" b="b"/>
                <a:pathLst>
                  <a:path w="47" h="49">
                    <a:moveTo>
                      <a:pt x="42" y="36"/>
                    </a:moveTo>
                    <a:cubicBezTo>
                      <a:pt x="40" y="39"/>
                      <a:pt x="38" y="41"/>
                      <a:pt x="35" y="43"/>
                    </a:cubicBezTo>
                    <a:cubicBezTo>
                      <a:pt x="25" y="49"/>
                      <a:pt x="12" y="45"/>
                      <a:pt x="6" y="35"/>
                    </a:cubicBezTo>
                    <a:cubicBezTo>
                      <a:pt x="0" y="25"/>
                      <a:pt x="4" y="12"/>
                      <a:pt x="14" y="6"/>
                    </a:cubicBezTo>
                    <a:cubicBezTo>
                      <a:pt x="24" y="0"/>
                      <a:pt x="36" y="4"/>
                      <a:pt x="42" y="14"/>
                    </a:cubicBezTo>
                    <a:cubicBezTo>
                      <a:pt x="47" y="21"/>
                      <a:pt x="46" y="30"/>
                      <a:pt x="42" y="3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5" name="Freeform 25">
                <a:extLst>
                  <a:ext uri="{FF2B5EF4-FFF2-40B4-BE49-F238E27FC236}">
                    <a16:creationId xmlns:a16="http://schemas.microsoft.com/office/drawing/2014/main" id="{741E7EB2-27EE-4AD8-9675-BD100597B7E3}"/>
                  </a:ext>
                </a:extLst>
              </p:cNvPr>
              <p:cNvSpPr>
                <a:spLocks/>
              </p:cNvSpPr>
              <p:nvPr/>
            </p:nvSpPr>
            <p:spPr bwMode="auto">
              <a:xfrm>
                <a:off x="2480417" y="-594382"/>
                <a:ext cx="59644" cy="58942"/>
              </a:xfrm>
              <a:custGeom>
                <a:avLst/>
                <a:gdLst>
                  <a:gd name="T0" fmla="*/ 14 w 48"/>
                  <a:gd name="T1" fmla="*/ 5 h 47"/>
                  <a:gd name="T2" fmla="*/ 42 w 48"/>
                  <a:gd name="T3" fmla="*/ 13 h 47"/>
                  <a:gd name="T4" fmla="*/ 34 w 48"/>
                  <a:gd name="T5" fmla="*/ 41 h 47"/>
                  <a:gd name="T6" fmla="*/ 6 w 48"/>
                  <a:gd name="T7" fmla="*/ 34 h 47"/>
                  <a:gd name="T8" fmla="*/ 14 w 48"/>
                  <a:gd name="T9" fmla="*/ 5 h 47"/>
                </a:gdLst>
                <a:ahLst/>
                <a:cxnLst>
                  <a:cxn ang="0">
                    <a:pos x="T0" y="T1"/>
                  </a:cxn>
                  <a:cxn ang="0">
                    <a:pos x="T2" y="T3"/>
                  </a:cxn>
                  <a:cxn ang="0">
                    <a:pos x="T4" y="T5"/>
                  </a:cxn>
                  <a:cxn ang="0">
                    <a:pos x="T6" y="T7"/>
                  </a:cxn>
                  <a:cxn ang="0">
                    <a:pos x="T8" y="T9"/>
                  </a:cxn>
                </a:cxnLst>
                <a:rect l="0" t="0" r="r" b="b"/>
                <a:pathLst>
                  <a:path w="48" h="47">
                    <a:moveTo>
                      <a:pt x="14" y="5"/>
                    </a:moveTo>
                    <a:cubicBezTo>
                      <a:pt x="23" y="0"/>
                      <a:pt x="36" y="3"/>
                      <a:pt x="42" y="13"/>
                    </a:cubicBezTo>
                    <a:cubicBezTo>
                      <a:pt x="48" y="23"/>
                      <a:pt x="44" y="36"/>
                      <a:pt x="34" y="41"/>
                    </a:cubicBezTo>
                    <a:cubicBezTo>
                      <a:pt x="25" y="47"/>
                      <a:pt x="12" y="44"/>
                      <a:pt x="6" y="34"/>
                    </a:cubicBezTo>
                    <a:cubicBezTo>
                      <a:pt x="0" y="24"/>
                      <a:pt x="4" y="11"/>
                      <a:pt x="14" y="5"/>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6" name="Freeform 26">
                <a:extLst>
                  <a:ext uri="{FF2B5EF4-FFF2-40B4-BE49-F238E27FC236}">
                    <a16:creationId xmlns:a16="http://schemas.microsoft.com/office/drawing/2014/main" id="{531D076F-8104-433D-9FA0-04CA22FDB4F3}"/>
                  </a:ext>
                </a:extLst>
              </p:cNvPr>
              <p:cNvSpPr>
                <a:spLocks/>
              </p:cNvSpPr>
              <p:nvPr/>
            </p:nvSpPr>
            <p:spPr bwMode="auto">
              <a:xfrm>
                <a:off x="2667068" y="-275111"/>
                <a:ext cx="58241" cy="59644"/>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7" name="Freeform 27">
                <a:extLst>
                  <a:ext uri="{FF2B5EF4-FFF2-40B4-BE49-F238E27FC236}">
                    <a16:creationId xmlns:a16="http://schemas.microsoft.com/office/drawing/2014/main" id="{225BB09D-90BE-478B-90ED-B8669F7D550A}"/>
                  </a:ext>
                </a:extLst>
              </p:cNvPr>
              <p:cNvSpPr>
                <a:spLocks/>
              </p:cNvSpPr>
              <p:nvPr/>
            </p:nvSpPr>
            <p:spPr bwMode="auto">
              <a:xfrm>
                <a:off x="2663560" y="-701040"/>
                <a:ext cx="58241" cy="59644"/>
              </a:xfrm>
              <a:custGeom>
                <a:avLst/>
                <a:gdLst>
                  <a:gd name="T0" fmla="*/ 13 w 47"/>
                  <a:gd name="T1" fmla="*/ 6 h 48"/>
                  <a:gd name="T2" fmla="*/ 42 w 47"/>
                  <a:gd name="T3" fmla="*/ 13 h 48"/>
                  <a:gd name="T4" fmla="*/ 34 w 47"/>
                  <a:gd name="T5" fmla="*/ 42 h 48"/>
                  <a:gd name="T6" fmla="*/ 6 w 47"/>
                  <a:gd name="T7" fmla="*/ 34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6" y="3"/>
                      <a:pt x="42" y="13"/>
                    </a:cubicBezTo>
                    <a:cubicBezTo>
                      <a:pt x="47" y="23"/>
                      <a:pt x="44" y="36"/>
                      <a:pt x="34" y="42"/>
                    </a:cubicBezTo>
                    <a:cubicBezTo>
                      <a:pt x="24" y="48"/>
                      <a:pt x="12" y="44"/>
                      <a:pt x="6" y="34"/>
                    </a:cubicBezTo>
                    <a:cubicBezTo>
                      <a:pt x="0" y="24"/>
                      <a:pt x="3" y="12"/>
                      <a:pt x="13"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8" name="Freeform 28">
                <a:extLst>
                  <a:ext uri="{FF2B5EF4-FFF2-40B4-BE49-F238E27FC236}">
                    <a16:creationId xmlns:a16="http://schemas.microsoft.com/office/drawing/2014/main" id="{5B8BD937-298F-4DFD-B2E5-A293D7869C35}"/>
                  </a:ext>
                </a:extLst>
              </p:cNvPr>
              <p:cNvSpPr>
                <a:spLocks/>
              </p:cNvSpPr>
              <p:nvPr/>
            </p:nvSpPr>
            <p:spPr bwMode="auto">
              <a:xfrm>
                <a:off x="2848808" y="-381068"/>
                <a:ext cx="59644" cy="58942"/>
              </a:xfrm>
              <a:custGeom>
                <a:avLst/>
                <a:gdLst>
                  <a:gd name="T0" fmla="*/ 14 w 48"/>
                  <a:gd name="T1" fmla="*/ 6 h 47"/>
                  <a:gd name="T2" fmla="*/ 42 w 48"/>
                  <a:gd name="T3" fmla="*/ 13 h 47"/>
                  <a:gd name="T4" fmla="*/ 34 w 48"/>
                  <a:gd name="T5" fmla="*/ 42 h 47"/>
                  <a:gd name="T6" fmla="*/ 6 w 48"/>
                  <a:gd name="T7" fmla="*/ 34 h 47"/>
                  <a:gd name="T8" fmla="*/ 14 w 48"/>
                  <a:gd name="T9" fmla="*/ 6 h 47"/>
                </a:gdLst>
                <a:ahLst/>
                <a:cxnLst>
                  <a:cxn ang="0">
                    <a:pos x="T0" y="T1"/>
                  </a:cxn>
                  <a:cxn ang="0">
                    <a:pos x="T2" y="T3"/>
                  </a:cxn>
                  <a:cxn ang="0">
                    <a:pos x="T4" y="T5"/>
                  </a:cxn>
                  <a:cxn ang="0">
                    <a:pos x="T6" y="T7"/>
                  </a:cxn>
                  <a:cxn ang="0">
                    <a:pos x="T8" y="T9"/>
                  </a:cxn>
                </a:cxnLst>
                <a:rect l="0" t="0" r="r" b="b"/>
                <a:pathLst>
                  <a:path w="48" h="47">
                    <a:moveTo>
                      <a:pt x="14" y="6"/>
                    </a:moveTo>
                    <a:cubicBezTo>
                      <a:pt x="23" y="0"/>
                      <a:pt x="36" y="3"/>
                      <a:pt x="42" y="13"/>
                    </a:cubicBezTo>
                    <a:cubicBezTo>
                      <a:pt x="48" y="23"/>
                      <a:pt x="44" y="36"/>
                      <a:pt x="34" y="42"/>
                    </a:cubicBezTo>
                    <a:cubicBezTo>
                      <a:pt x="25" y="47"/>
                      <a:pt x="12" y="44"/>
                      <a:pt x="6" y="34"/>
                    </a:cubicBezTo>
                    <a:cubicBezTo>
                      <a:pt x="0" y="24"/>
                      <a:pt x="4" y="11"/>
                      <a:pt x="14"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9" name="Freeform 29">
                <a:extLst>
                  <a:ext uri="{FF2B5EF4-FFF2-40B4-BE49-F238E27FC236}">
                    <a16:creationId xmlns:a16="http://schemas.microsoft.com/office/drawing/2014/main" id="{A28D8BC4-8CBF-41F9-B943-34EE13AA4DBC}"/>
                  </a:ext>
                </a:extLst>
              </p:cNvPr>
              <p:cNvSpPr>
                <a:spLocks/>
              </p:cNvSpPr>
              <p:nvPr/>
            </p:nvSpPr>
            <p:spPr bwMode="auto">
              <a:xfrm>
                <a:off x="2848808" y="-594382"/>
                <a:ext cx="58943" cy="60346"/>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0" name="Line 31">
                <a:extLst>
                  <a:ext uri="{FF2B5EF4-FFF2-40B4-BE49-F238E27FC236}">
                    <a16:creationId xmlns:a16="http://schemas.microsoft.com/office/drawing/2014/main" id="{5D580F48-745A-4BBE-B4DA-FBED6E9AA6B6}"/>
                  </a:ext>
                </a:extLst>
              </p:cNvPr>
              <p:cNvSpPr>
                <a:spLocks noChangeShapeType="1"/>
              </p:cNvSpPr>
              <p:nvPr/>
            </p:nvSpPr>
            <p:spPr bwMode="auto">
              <a:xfrm flipH="1" flipV="1">
                <a:off x="2768113" y="-418256"/>
                <a:ext cx="96133" cy="56135"/>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1" name="Line 32">
                <a:extLst>
                  <a:ext uri="{FF2B5EF4-FFF2-40B4-BE49-F238E27FC236}">
                    <a16:creationId xmlns:a16="http://schemas.microsoft.com/office/drawing/2014/main" id="{4782CD8D-C4FD-4A50-AD24-2518BB6CF9AC}"/>
                  </a:ext>
                </a:extLst>
              </p:cNvPr>
              <p:cNvSpPr>
                <a:spLocks noChangeShapeType="1"/>
              </p:cNvSpPr>
              <p:nvPr/>
            </p:nvSpPr>
            <p:spPr bwMode="auto">
              <a:xfrm>
                <a:off x="2525326" y="-555088"/>
                <a:ext cx="101747" cy="5683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2" name="Line 33">
                <a:extLst>
                  <a:ext uri="{FF2B5EF4-FFF2-40B4-BE49-F238E27FC236}">
                    <a16:creationId xmlns:a16="http://schemas.microsoft.com/office/drawing/2014/main" id="{F7341B6E-24E2-4986-A0A1-84F203D1867B}"/>
                  </a:ext>
                </a:extLst>
              </p:cNvPr>
              <p:cNvSpPr>
                <a:spLocks noChangeShapeType="1"/>
              </p:cNvSpPr>
              <p:nvPr/>
            </p:nvSpPr>
            <p:spPr bwMode="auto">
              <a:xfrm flipH="1">
                <a:off x="2776533" y="-555088"/>
                <a:ext cx="86308" cy="47014"/>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3" name="Line 34">
                <a:extLst>
                  <a:ext uri="{FF2B5EF4-FFF2-40B4-BE49-F238E27FC236}">
                    <a16:creationId xmlns:a16="http://schemas.microsoft.com/office/drawing/2014/main" id="{48DF3DAC-D215-405D-B23B-9EA0D1203B67}"/>
                  </a:ext>
                </a:extLst>
              </p:cNvPr>
              <p:cNvSpPr>
                <a:spLocks noChangeShapeType="1"/>
              </p:cNvSpPr>
              <p:nvPr/>
            </p:nvSpPr>
            <p:spPr bwMode="auto">
              <a:xfrm flipV="1">
                <a:off x="2527431" y="-421063"/>
                <a:ext cx="99641" cy="61048"/>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4" name="Line 35">
                <a:extLst>
                  <a:ext uri="{FF2B5EF4-FFF2-40B4-BE49-F238E27FC236}">
                    <a16:creationId xmlns:a16="http://schemas.microsoft.com/office/drawing/2014/main" id="{147CE1AA-7CC8-4ACE-8019-C8F9C0259DC0}"/>
                  </a:ext>
                </a:extLst>
              </p:cNvPr>
              <p:cNvSpPr>
                <a:spLocks noChangeShapeType="1"/>
              </p:cNvSpPr>
              <p:nvPr/>
            </p:nvSpPr>
            <p:spPr bwMode="auto">
              <a:xfrm flipH="1">
                <a:off x="2692915" y="-667115"/>
                <a:ext cx="396" cy="130214"/>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5" name="Line 35">
                <a:extLst>
                  <a:ext uri="{FF2B5EF4-FFF2-40B4-BE49-F238E27FC236}">
                    <a16:creationId xmlns:a16="http://schemas.microsoft.com/office/drawing/2014/main" id="{0F1FDC8C-C0BE-4DE0-9A90-45B1BC6BAF3F}"/>
                  </a:ext>
                </a:extLst>
              </p:cNvPr>
              <p:cNvSpPr>
                <a:spLocks noChangeShapeType="1"/>
              </p:cNvSpPr>
              <p:nvPr/>
            </p:nvSpPr>
            <p:spPr bwMode="auto">
              <a:xfrm>
                <a:off x="2693031" y="-363783"/>
                <a:ext cx="0" cy="100343"/>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6" name="Oval 215">
                <a:extLst>
                  <a:ext uri="{FF2B5EF4-FFF2-40B4-BE49-F238E27FC236}">
                    <a16:creationId xmlns:a16="http://schemas.microsoft.com/office/drawing/2014/main" id="{53088E9E-85B2-40FB-A380-55AF36A0C8AF}"/>
                  </a:ext>
                </a:extLst>
              </p:cNvPr>
              <p:cNvSpPr/>
              <p:nvPr/>
            </p:nvSpPr>
            <p:spPr>
              <a:xfrm>
                <a:off x="2613025" y="-536575"/>
                <a:ext cx="158750" cy="158750"/>
              </a:xfrm>
              <a:prstGeom prst="ellipse">
                <a:avLst/>
              </a:prstGeom>
              <a:no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95" name="Arc 194">
              <a:extLst>
                <a:ext uri="{FF2B5EF4-FFF2-40B4-BE49-F238E27FC236}">
                  <a16:creationId xmlns:a16="http://schemas.microsoft.com/office/drawing/2014/main" id="{F2075E58-C616-44A8-A5A1-BC20AC11F0D6}"/>
                </a:ext>
              </a:extLst>
            </p:cNvPr>
            <p:cNvSpPr/>
            <p:nvPr/>
          </p:nvSpPr>
          <p:spPr>
            <a:xfrm>
              <a:off x="4831558" y="3619500"/>
              <a:ext cx="257174" cy="231878"/>
            </a:xfrm>
            <a:prstGeom prst="arc">
              <a:avLst>
                <a:gd name="adj1" fmla="val 16478117"/>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6" name="Arc 195">
              <a:extLst>
                <a:ext uri="{FF2B5EF4-FFF2-40B4-BE49-F238E27FC236}">
                  <a16:creationId xmlns:a16="http://schemas.microsoft.com/office/drawing/2014/main" id="{F32DFEDD-A2CB-4B38-AAAD-81A7BA56ECDE}"/>
                </a:ext>
              </a:extLst>
            </p:cNvPr>
            <p:cNvSpPr/>
            <p:nvPr/>
          </p:nvSpPr>
          <p:spPr>
            <a:xfrm rot="16567731">
              <a:off x="4960143" y="3619501"/>
              <a:ext cx="257174" cy="231878"/>
            </a:xfrm>
            <a:prstGeom prst="arc">
              <a:avLst>
                <a:gd name="adj1" fmla="val 16478117"/>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7" name="Arc 196">
              <a:extLst>
                <a:ext uri="{FF2B5EF4-FFF2-40B4-BE49-F238E27FC236}">
                  <a16:creationId xmlns:a16="http://schemas.microsoft.com/office/drawing/2014/main" id="{1DEDD83E-20E3-4C89-8643-DA7E0A1560E8}"/>
                </a:ext>
              </a:extLst>
            </p:cNvPr>
            <p:cNvSpPr/>
            <p:nvPr/>
          </p:nvSpPr>
          <p:spPr>
            <a:xfrm rot="3793259">
              <a:off x="4829176" y="3505201"/>
              <a:ext cx="257174" cy="231878"/>
            </a:xfrm>
            <a:prstGeom prst="arc">
              <a:avLst>
                <a:gd name="adj1" fmla="val 16478117"/>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15133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F3B865-8A35-C543-BF4F-F5900A9161EE}"/>
              </a:ext>
            </a:extLst>
          </p:cNvPr>
          <p:cNvSpPr/>
          <p:nvPr/>
        </p:nvSpPr>
        <p:spPr>
          <a:xfrm>
            <a:off x="1427148" y="2229377"/>
            <a:ext cx="3079830" cy="3079830"/>
          </a:xfrm>
          <a:prstGeom prst="ellipse">
            <a:avLst/>
          </a:prstGeom>
          <a:solidFill>
            <a:schemeClr val="bg1"/>
          </a:solidFill>
          <a:ln w="254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a:xfrm>
            <a:off x="11543868" y="6494180"/>
            <a:ext cx="342900" cy="215444"/>
          </a:xfrm>
          <a:prstGeom prst="rect">
            <a:avLst/>
          </a:prstGeom>
        </p:spPr>
        <p:txBody>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All of your users</a:t>
            </a:r>
          </a:p>
        </p:txBody>
      </p:sp>
      <p:sp>
        <p:nvSpPr>
          <p:cNvPr id="22" name="Oval 21">
            <a:extLst>
              <a:ext uri="{FF2B5EF4-FFF2-40B4-BE49-F238E27FC236}">
                <a16:creationId xmlns:a16="http://schemas.microsoft.com/office/drawing/2014/main" id="{AF61CE11-3CE4-C642-BE56-6B0D464431B8}"/>
              </a:ext>
            </a:extLst>
          </p:cNvPr>
          <p:cNvSpPr/>
          <p:nvPr/>
        </p:nvSpPr>
        <p:spPr>
          <a:xfrm>
            <a:off x="3955600" y="4154712"/>
            <a:ext cx="697424" cy="697424"/>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10659B12-2824-EB42-A994-A8497CF9E7E2}"/>
              </a:ext>
            </a:extLst>
          </p:cNvPr>
          <p:cNvSpPr/>
          <p:nvPr/>
        </p:nvSpPr>
        <p:spPr>
          <a:xfrm>
            <a:off x="1289891" y="4154712"/>
            <a:ext cx="697424" cy="69742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532F8FE8-211A-A845-94B3-8D454B78B0B9}"/>
              </a:ext>
            </a:extLst>
          </p:cNvPr>
          <p:cNvSpPr/>
          <p:nvPr/>
        </p:nvSpPr>
        <p:spPr>
          <a:xfrm>
            <a:off x="3955600" y="2651377"/>
            <a:ext cx="697424" cy="697424"/>
          </a:xfrm>
          <a:prstGeom prst="ellipse">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D685646B-D3CC-9349-B259-69A4434BBFF4}"/>
              </a:ext>
            </a:extLst>
          </p:cNvPr>
          <p:cNvSpPr/>
          <p:nvPr/>
        </p:nvSpPr>
        <p:spPr>
          <a:xfrm>
            <a:off x="1289891" y="2651377"/>
            <a:ext cx="697424" cy="697424"/>
          </a:xfrm>
          <a:prstGeom prst="ellipse">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5" name="TextBox 104">
            <a:extLst>
              <a:ext uri="{FF2B5EF4-FFF2-40B4-BE49-F238E27FC236}">
                <a16:creationId xmlns:a16="http://schemas.microsoft.com/office/drawing/2014/main" id="{606A5A6F-EB09-4F40-971D-E65AF7C9B81E}"/>
              </a:ext>
            </a:extLst>
          </p:cNvPr>
          <p:cNvSpPr txBox="1"/>
          <p:nvPr/>
        </p:nvSpPr>
        <p:spPr>
          <a:xfrm>
            <a:off x="4656813" y="4378675"/>
            <a:ext cx="11801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BI/Reporting</a:t>
            </a:r>
          </a:p>
        </p:txBody>
      </p:sp>
      <p:sp>
        <p:nvSpPr>
          <p:cNvPr id="106" name="TextBox 105">
            <a:extLst>
              <a:ext uri="{FF2B5EF4-FFF2-40B4-BE49-F238E27FC236}">
                <a16:creationId xmlns:a16="http://schemas.microsoft.com/office/drawing/2014/main" id="{A1CC4BB3-D588-C646-8D1B-7851892560CA}"/>
              </a:ext>
            </a:extLst>
          </p:cNvPr>
          <p:cNvSpPr txBox="1"/>
          <p:nvPr/>
        </p:nvSpPr>
        <p:spPr>
          <a:xfrm>
            <a:off x="4656813" y="2714319"/>
            <a:ext cx="10599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Data</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exploration</a:t>
            </a:r>
          </a:p>
        </p:txBody>
      </p:sp>
      <p:sp>
        <p:nvSpPr>
          <p:cNvPr id="107" name="TextBox 106">
            <a:extLst>
              <a:ext uri="{FF2B5EF4-FFF2-40B4-BE49-F238E27FC236}">
                <a16:creationId xmlns:a16="http://schemas.microsoft.com/office/drawing/2014/main" id="{A2E8701C-CB41-2148-B24F-8B72061F2244}"/>
              </a:ext>
            </a:extLst>
          </p:cNvPr>
          <p:cNvSpPr txBox="1"/>
          <p:nvPr/>
        </p:nvSpPr>
        <p:spPr>
          <a:xfrm>
            <a:off x="136893" y="4264150"/>
            <a:ext cx="1130439"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Data-driven</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applications</a:t>
            </a:r>
          </a:p>
        </p:txBody>
      </p:sp>
      <p:sp>
        <p:nvSpPr>
          <p:cNvPr id="108" name="TextBox 107">
            <a:extLst>
              <a:ext uri="{FF2B5EF4-FFF2-40B4-BE49-F238E27FC236}">
                <a16:creationId xmlns:a16="http://schemas.microsoft.com/office/drawing/2014/main" id="{3CABA4CB-1A6B-CF45-A7CA-8841B0FBFC6B}"/>
              </a:ext>
            </a:extLst>
          </p:cNvPr>
          <p:cNvSpPr txBox="1"/>
          <p:nvPr/>
        </p:nvSpPr>
        <p:spPr>
          <a:xfrm>
            <a:off x="296245" y="2685220"/>
            <a:ext cx="97174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Predictive</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analytics</a:t>
            </a:r>
          </a:p>
        </p:txBody>
      </p:sp>
      <p:sp>
        <p:nvSpPr>
          <p:cNvPr id="109" name="Text Placeholder 29">
            <a:extLst>
              <a:ext uri="{FF2B5EF4-FFF2-40B4-BE49-F238E27FC236}">
                <a16:creationId xmlns:a16="http://schemas.microsoft.com/office/drawing/2014/main" id="{DD573061-50F8-0F4A-802B-D7DEBE281267}"/>
              </a:ext>
            </a:extLst>
          </p:cNvPr>
          <p:cNvSpPr>
            <a:spLocks noGrp="1"/>
          </p:cNvSpPr>
          <p:nvPr>
            <p:ph type="body" sz="quarter" idx="11"/>
          </p:nvPr>
        </p:nvSpPr>
        <p:spPr>
          <a:xfrm>
            <a:off x="6426200" y="1537118"/>
            <a:ext cx="5397500" cy="4399541"/>
          </a:xfrm>
        </p:spPr>
        <p:txBody>
          <a:bodyPr>
            <a:noAutofit/>
          </a:bodyPr>
          <a:lstStyle/>
          <a:p>
            <a:pPr>
              <a:spcBef>
                <a:spcPts val="2800"/>
              </a:spcBef>
            </a:pPr>
            <a:r>
              <a:rPr lang="en-US" sz="2000" dirty="0"/>
              <a:t>Up to 200x faster than solutions </a:t>
            </a:r>
            <a:br>
              <a:rPr lang="en-US" sz="2000" dirty="0"/>
            </a:br>
            <a:r>
              <a:rPr lang="en-US" sz="2000" dirty="0"/>
              <a:t>not built for the cloud</a:t>
            </a:r>
          </a:p>
          <a:p>
            <a:pPr>
              <a:spcBef>
                <a:spcPts val="2800"/>
              </a:spcBef>
            </a:pPr>
            <a:r>
              <a:rPr lang="en-US" sz="2000" dirty="0"/>
              <a:t>Maintains a consistent SLA – </a:t>
            </a:r>
            <a:br>
              <a:rPr lang="en-US" sz="2000" dirty="0"/>
            </a:br>
            <a:r>
              <a:rPr lang="en-US" sz="2000" dirty="0"/>
              <a:t>resources grow and shrink automatically</a:t>
            </a:r>
          </a:p>
          <a:p>
            <a:pPr>
              <a:spcBef>
                <a:spcPts val="2800"/>
              </a:spcBef>
            </a:pPr>
            <a:r>
              <a:rPr lang="en-US" sz="2000" dirty="0"/>
              <a:t>Loading data does not impact </a:t>
            </a:r>
            <a:br>
              <a:rPr lang="en-US" sz="2000" dirty="0"/>
            </a:br>
            <a:r>
              <a:rPr lang="en-US" sz="2000" dirty="0"/>
              <a:t>query performance</a:t>
            </a:r>
          </a:p>
          <a:p>
            <a:pPr>
              <a:spcBef>
                <a:spcPts val="2800"/>
              </a:spcBef>
            </a:pPr>
            <a:r>
              <a:rPr lang="en-US" sz="2000" dirty="0"/>
              <a:t>Multiple groups access data </a:t>
            </a:r>
            <a:br>
              <a:rPr lang="en-US" sz="2000" dirty="0"/>
            </a:br>
            <a:r>
              <a:rPr lang="en-US" sz="2000" dirty="0"/>
              <a:t>at the same time with no </a:t>
            </a:r>
            <a:br>
              <a:rPr lang="en-US" sz="2000" dirty="0"/>
            </a:br>
            <a:r>
              <a:rPr lang="en-US" sz="2000" dirty="0"/>
              <a:t>performance degradation</a:t>
            </a:r>
          </a:p>
          <a:p>
            <a:pPr>
              <a:spcBef>
                <a:spcPts val="2800"/>
              </a:spcBef>
            </a:pPr>
            <a:r>
              <a:rPr lang="en-US" sz="2000" dirty="0"/>
              <a:t>Supports an unlimited number </a:t>
            </a:r>
            <a:br>
              <a:rPr lang="en-US" sz="2000" dirty="0"/>
            </a:br>
            <a:r>
              <a:rPr lang="en-US" sz="2000" dirty="0"/>
              <a:t>of simultaneous users</a:t>
            </a:r>
          </a:p>
        </p:txBody>
      </p:sp>
      <p:grpSp>
        <p:nvGrpSpPr>
          <p:cNvPr id="110" name="Group 109">
            <a:extLst>
              <a:ext uri="{FF2B5EF4-FFF2-40B4-BE49-F238E27FC236}">
                <a16:creationId xmlns:a16="http://schemas.microsoft.com/office/drawing/2014/main" id="{D6F00026-DCAC-AF48-99DE-E67A4D0C665E}"/>
              </a:ext>
            </a:extLst>
          </p:cNvPr>
          <p:cNvGrpSpPr/>
          <p:nvPr/>
        </p:nvGrpSpPr>
        <p:grpSpPr>
          <a:xfrm>
            <a:off x="6511895" y="2292098"/>
            <a:ext cx="4802737" cy="3011251"/>
            <a:chOff x="6511895" y="2367184"/>
            <a:chExt cx="4025069" cy="3011251"/>
          </a:xfrm>
        </p:grpSpPr>
        <p:cxnSp>
          <p:nvCxnSpPr>
            <p:cNvPr id="111" name="Straight Connector 110">
              <a:extLst>
                <a:ext uri="{FF2B5EF4-FFF2-40B4-BE49-F238E27FC236}">
                  <a16:creationId xmlns:a16="http://schemas.microsoft.com/office/drawing/2014/main" id="{F89420F3-B971-4448-9483-ABD6892A12BB}"/>
                </a:ext>
              </a:extLst>
            </p:cNvPr>
            <p:cNvCxnSpPr/>
            <p:nvPr/>
          </p:nvCxnSpPr>
          <p:spPr>
            <a:xfrm>
              <a:off x="6511895" y="2367184"/>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5100AF7-3969-C440-A68A-22C37D69905E}"/>
                </a:ext>
              </a:extLst>
            </p:cNvPr>
            <p:cNvCxnSpPr/>
            <p:nvPr/>
          </p:nvCxnSpPr>
          <p:spPr>
            <a:xfrm>
              <a:off x="6511895" y="5378435"/>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F738375-0319-5C44-81C3-8EE1E182A473}"/>
                </a:ext>
              </a:extLst>
            </p:cNvPr>
            <p:cNvCxnSpPr/>
            <p:nvPr/>
          </p:nvCxnSpPr>
          <p:spPr>
            <a:xfrm>
              <a:off x="6511895" y="3281609"/>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A03F92D-A9F5-F443-9C82-A19BF8BA9E44}"/>
                </a:ext>
              </a:extLst>
            </p:cNvPr>
            <p:cNvCxnSpPr/>
            <p:nvPr/>
          </p:nvCxnSpPr>
          <p:spPr>
            <a:xfrm>
              <a:off x="6511895" y="4191288"/>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3EA2EF70-B280-D649-8F4D-C5DA837C08C0}"/>
              </a:ext>
            </a:extLst>
          </p:cNvPr>
          <p:cNvGrpSpPr/>
          <p:nvPr/>
        </p:nvGrpSpPr>
        <p:grpSpPr>
          <a:xfrm>
            <a:off x="1445614" y="2771286"/>
            <a:ext cx="399488" cy="444612"/>
            <a:chOff x="8621712" y="1338262"/>
            <a:chExt cx="477838" cy="531813"/>
          </a:xfrm>
          <a:noFill/>
        </p:grpSpPr>
        <p:sp>
          <p:nvSpPr>
            <p:cNvPr id="116" name="Freeform 355">
              <a:extLst>
                <a:ext uri="{FF2B5EF4-FFF2-40B4-BE49-F238E27FC236}">
                  <a16:creationId xmlns:a16="http://schemas.microsoft.com/office/drawing/2014/main" id="{02B4E485-3266-D547-8783-C91F682617F8}"/>
                </a:ext>
              </a:extLst>
            </p:cNvPr>
            <p:cNvSpPr>
              <a:spLocks/>
            </p:cNvSpPr>
            <p:nvPr/>
          </p:nvSpPr>
          <p:spPr bwMode="auto">
            <a:xfrm>
              <a:off x="8621712" y="1338262"/>
              <a:ext cx="477838" cy="531813"/>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7" name="Rectangle 356">
              <a:extLst>
                <a:ext uri="{FF2B5EF4-FFF2-40B4-BE49-F238E27FC236}">
                  <a16:creationId xmlns:a16="http://schemas.microsoft.com/office/drawing/2014/main" id="{373427A1-3B1E-DA4A-A1EB-78C1D129C033}"/>
                </a:ext>
              </a:extLst>
            </p:cNvPr>
            <p:cNvSpPr>
              <a:spLocks noChangeArrowheads="1"/>
            </p:cNvSpPr>
            <p:nvPr/>
          </p:nvSpPr>
          <p:spPr bwMode="auto">
            <a:xfrm>
              <a:off x="8736012" y="1476375"/>
              <a:ext cx="46038" cy="69850"/>
            </a:xfrm>
            <a:prstGeom prst="rect">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8" name="Rectangle 357">
              <a:extLst>
                <a:ext uri="{FF2B5EF4-FFF2-40B4-BE49-F238E27FC236}">
                  <a16:creationId xmlns:a16="http://schemas.microsoft.com/office/drawing/2014/main" id="{EC1D1070-3C98-0B4B-8968-C9AF7039A682}"/>
                </a:ext>
              </a:extLst>
            </p:cNvPr>
            <p:cNvSpPr>
              <a:spLocks noChangeArrowheads="1"/>
            </p:cNvSpPr>
            <p:nvPr/>
          </p:nvSpPr>
          <p:spPr bwMode="auto">
            <a:xfrm>
              <a:off x="8782050" y="1592262"/>
              <a:ext cx="46038" cy="69850"/>
            </a:xfrm>
            <a:prstGeom prst="rect">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9" name="Rectangle 358">
              <a:extLst>
                <a:ext uri="{FF2B5EF4-FFF2-40B4-BE49-F238E27FC236}">
                  <a16:creationId xmlns:a16="http://schemas.microsoft.com/office/drawing/2014/main" id="{6E04BB25-AC1F-F041-84E6-A8F7FB25CCE4}"/>
                </a:ext>
              </a:extLst>
            </p:cNvPr>
            <p:cNvSpPr>
              <a:spLocks noChangeArrowheads="1"/>
            </p:cNvSpPr>
            <p:nvPr/>
          </p:nvSpPr>
          <p:spPr bwMode="auto">
            <a:xfrm>
              <a:off x="8921750" y="1476375"/>
              <a:ext cx="46038" cy="69850"/>
            </a:xfrm>
            <a:prstGeom prst="rect">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0" name="Line 359">
              <a:extLst>
                <a:ext uri="{FF2B5EF4-FFF2-40B4-BE49-F238E27FC236}">
                  <a16:creationId xmlns:a16="http://schemas.microsoft.com/office/drawing/2014/main" id="{8178B8C5-6311-1042-829D-7D01C7860444}"/>
                </a:ext>
              </a:extLst>
            </p:cNvPr>
            <p:cNvSpPr>
              <a:spLocks noChangeShapeType="1"/>
            </p:cNvSpPr>
            <p:nvPr/>
          </p:nvSpPr>
          <p:spPr bwMode="auto">
            <a:xfrm>
              <a:off x="8828087" y="1465262"/>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1" name="Line 360">
              <a:extLst>
                <a:ext uri="{FF2B5EF4-FFF2-40B4-BE49-F238E27FC236}">
                  <a16:creationId xmlns:a16="http://schemas.microsoft.com/office/drawing/2014/main" id="{1D28B99D-D476-D74A-AF46-EC8FC916B0CC}"/>
                </a:ext>
              </a:extLst>
            </p:cNvPr>
            <p:cNvSpPr>
              <a:spLocks noChangeShapeType="1"/>
            </p:cNvSpPr>
            <p:nvPr/>
          </p:nvSpPr>
          <p:spPr bwMode="auto">
            <a:xfrm>
              <a:off x="8874125" y="1465262"/>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2" name="Line 361">
              <a:extLst>
                <a:ext uri="{FF2B5EF4-FFF2-40B4-BE49-F238E27FC236}">
                  <a16:creationId xmlns:a16="http://schemas.microsoft.com/office/drawing/2014/main" id="{8102FCD4-4492-9546-B79F-BABAF3802B61}"/>
                </a:ext>
              </a:extLst>
            </p:cNvPr>
            <p:cNvSpPr>
              <a:spLocks noChangeShapeType="1"/>
            </p:cNvSpPr>
            <p:nvPr/>
          </p:nvSpPr>
          <p:spPr bwMode="auto">
            <a:xfrm>
              <a:off x="8736012"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3" name="Line 362">
              <a:extLst>
                <a:ext uri="{FF2B5EF4-FFF2-40B4-BE49-F238E27FC236}">
                  <a16:creationId xmlns:a16="http://schemas.microsoft.com/office/drawing/2014/main" id="{1E21BA0B-1421-9B4A-B0AC-D74C77969BD4}"/>
                </a:ext>
              </a:extLst>
            </p:cNvPr>
            <p:cNvSpPr>
              <a:spLocks noChangeShapeType="1"/>
            </p:cNvSpPr>
            <p:nvPr/>
          </p:nvSpPr>
          <p:spPr bwMode="auto">
            <a:xfrm>
              <a:off x="8874125"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4" name="Line 363">
              <a:extLst>
                <a:ext uri="{FF2B5EF4-FFF2-40B4-BE49-F238E27FC236}">
                  <a16:creationId xmlns:a16="http://schemas.microsoft.com/office/drawing/2014/main" id="{18DDB803-A5CD-8B49-97F7-57E3354A0A0E}"/>
                </a:ext>
              </a:extLst>
            </p:cNvPr>
            <p:cNvSpPr>
              <a:spLocks noChangeShapeType="1"/>
            </p:cNvSpPr>
            <p:nvPr/>
          </p:nvSpPr>
          <p:spPr bwMode="auto">
            <a:xfrm>
              <a:off x="8921750"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5" name="Line 364">
              <a:extLst>
                <a:ext uri="{FF2B5EF4-FFF2-40B4-BE49-F238E27FC236}">
                  <a16:creationId xmlns:a16="http://schemas.microsoft.com/office/drawing/2014/main" id="{47522E01-9624-E54F-A614-F30B24358DD1}"/>
                </a:ext>
              </a:extLst>
            </p:cNvPr>
            <p:cNvSpPr>
              <a:spLocks noChangeShapeType="1"/>
            </p:cNvSpPr>
            <p:nvPr/>
          </p:nvSpPr>
          <p:spPr bwMode="auto">
            <a:xfrm>
              <a:off x="8967787"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26" name="Group 125">
            <a:extLst>
              <a:ext uri="{FF2B5EF4-FFF2-40B4-BE49-F238E27FC236}">
                <a16:creationId xmlns:a16="http://schemas.microsoft.com/office/drawing/2014/main" id="{CA8B3BE0-43EB-2A45-A559-A4D1E526AC18}"/>
              </a:ext>
            </a:extLst>
          </p:cNvPr>
          <p:cNvGrpSpPr/>
          <p:nvPr/>
        </p:nvGrpSpPr>
        <p:grpSpPr>
          <a:xfrm>
            <a:off x="4068048" y="2851689"/>
            <a:ext cx="478036" cy="294548"/>
            <a:chOff x="1068228" y="4194652"/>
            <a:chExt cx="628643" cy="387349"/>
          </a:xfrm>
        </p:grpSpPr>
        <p:grpSp>
          <p:nvGrpSpPr>
            <p:cNvPr id="127" name="Group 8">
              <a:extLst>
                <a:ext uri="{FF2B5EF4-FFF2-40B4-BE49-F238E27FC236}">
                  <a16:creationId xmlns:a16="http://schemas.microsoft.com/office/drawing/2014/main" id="{2E78CB5C-202F-7E4F-861E-BCAEFFCEE0BF}"/>
                </a:ext>
              </a:extLst>
            </p:cNvPr>
            <p:cNvGrpSpPr>
              <a:grpSpLocks noChangeAspect="1"/>
            </p:cNvGrpSpPr>
            <p:nvPr/>
          </p:nvGrpSpPr>
          <p:grpSpPr bwMode="auto">
            <a:xfrm>
              <a:off x="1068228" y="4194652"/>
              <a:ext cx="387490" cy="387349"/>
              <a:chOff x="2462" y="786"/>
              <a:chExt cx="2753" cy="2752"/>
            </a:xfrm>
          </p:grpSpPr>
          <p:sp>
            <p:nvSpPr>
              <p:cNvPr id="130" name="Freeform 9">
                <a:extLst>
                  <a:ext uri="{FF2B5EF4-FFF2-40B4-BE49-F238E27FC236}">
                    <a16:creationId xmlns:a16="http://schemas.microsoft.com/office/drawing/2014/main" id="{38074816-018A-DC42-9FC0-1F67307080A5}"/>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sp>
            <p:nvSpPr>
              <p:cNvPr id="131" name="Oval 10">
                <a:extLst>
                  <a:ext uri="{FF2B5EF4-FFF2-40B4-BE49-F238E27FC236}">
                    <a16:creationId xmlns:a16="http://schemas.microsoft.com/office/drawing/2014/main" id="{4FFA3685-750B-0940-95F6-8F6686D462ED}"/>
                  </a:ext>
                </a:extLst>
              </p:cNvPr>
              <p:cNvSpPr>
                <a:spLocks noChangeArrowheads="1"/>
              </p:cNvSpPr>
              <p:nvPr/>
            </p:nvSpPr>
            <p:spPr bwMode="auto">
              <a:xfrm>
                <a:off x="3083" y="786"/>
                <a:ext cx="1510" cy="1511"/>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28" name="Freeform 182">
              <a:extLst>
                <a:ext uri="{FF2B5EF4-FFF2-40B4-BE49-F238E27FC236}">
                  <a16:creationId xmlns:a16="http://schemas.microsoft.com/office/drawing/2014/main" id="{C2DCBCEF-9C1F-224E-A229-B71B6BAE8527}"/>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9" name="Freeform 183">
              <a:extLst>
                <a:ext uri="{FF2B5EF4-FFF2-40B4-BE49-F238E27FC236}">
                  <a16:creationId xmlns:a16="http://schemas.microsoft.com/office/drawing/2014/main" id="{2E0BDF78-8148-3D48-8344-03DB320BBB5F}"/>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32" name="Group 131">
            <a:extLst>
              <a:ext uri="{FF2B5EF4-FFF2-40B4-BE49-F238E27FC236}">
                <a16:creationId xmlns:a16="http://schemas.microsoft.com/office/drawing/2014/main" id="{ABCF3CA5-088D-7F43-8019-55F2AB755437}"/>
              </a:ext>
            </a:extLst>
          </p:cNvPr>
          <p:cNvGrpSpPr/>
          <p:nvPr/>
        </p:nvGrpSpPr>
        <p:grpSpPr>
          <a:xfrm>
            <a:off x="4117831" y="4324923"/>
            <a:ext cx="378813" cy="378813"/>
            <a:chOff x="1957387" y="4729162"/>
            <a:chExt cx="530226" cy="530226"/>
          </a:xfrm>
        </p:grpSpPr>
        <p:sp>
          <p:nvSpPr>
            <p:cNvPr id="133" name="Freeform 642">
              <a:extLst>
                <a:ext uri="{FF2B5EF4-FFF2-40B4-BE49-F238E27FC236}">
                  <a16:creationId xmlns:a16="http://schemas.microsoft.com/office/drawing/2014/main" id="{3F872DF0-D3E7-774C-B26F-D9160AAC13F7}"/>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Line 643">
              <a:extLst>
                <a:ext uri="{FF2B5EF4-FFF2-40B4-BE49-F238E27FC236}">
                  <a16:creationId xmlns:a16="http://schemas.microsoft.com/office/drawing/2014/main" id="{686947E6-B052-174C-9A2B-F811FA9EAEC9}"/>
                </a:ext>
              </a:extLst>
            </p:cNvPr>
            <p:cNvSpPr>
              <a:spLocks noChangeShapeType="1"/>
            </p:cNvSpPr>
            <p:nvPr/>
          </p:nvSpPr>
          <p:spPr bwMode="auto">
            <a:xfrm>
              <a:off x="1957387" y="4845050"/>
              <a:ext cx="53022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Oval 644">
              <a:extLst>
                <a:ext uri="{FF2B5EF4-FFF2-40B4-BE49-F238E27FC236}">
                  <a16:creationId xmlns:a16="http://schemas.microsoft.com/office/drawing/2014/main" id="{CCC93744-5ABF-D442-B577-79A23739509A}"/>
                </a:ext>
              </a:extLst>
            </p:cNvPr>
            <p:cNvSpPr>
              <a:spLocks noChangeArrowheads="1"/>
            </p:cNvSpPr>
            <p:nvPr/>
          </p:nvSpPr>
          <p:spPr bwMode="auto">
            <a:xfrm>
              <a:off x="2025650" y="4775200"/>
              <a:ext cx="23813"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Oval 645">
              <a:extLst>
                <a:ext uri="{FF2B5EF4-FFF2-40B4-BE49-F238E27FC236}">
                  <a16:creationId xmlns:a16="http://schemas.microsoft.com/office/drawing/2014/main" id="{319690D3-E774-9445-A1CF-8642B522BB91}"/>
                </a:ext>
              </a:extLst>
            </p:cNvPr>
            <p:cNvSpPr>
              <a:spLocks noChangeArrowheads="1"/>
            </p:cNvSpPr>
            <p:nvPr/>
          </p:nvSpPr>
          <p:spPr bwMode="auto">
            <a:xfrm>
              <a:off x="2095500" y="4775200"/>
              <a:ext cx="22225"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Oval 646">
              <a:extLst>
                <a:ext uri="{FF2B5EF4-FFF2-40B4-BE49-F238E27FC236}">
                  <a16:creationId xmlns:a16="http://schemas.microsoft.com/office/drawing/2014/main" id="{19CC2CB9-196F-184F-A736-B4B6C24E9EFC}"/>
                </a:ext>
              </a:extLst>
            </p:cNvPr>
            <p:cNvSpPr>
              <a:spLocks noChangeArrowheads="1"/>
            </p:cNvSpPr>
            <p:nvPr/>
          </p:nvSpPr>
          <p:spPr bwMode="auto">
            <a:xfrm>
              <a:off x="2163762" y="4775200"/>
              <a:ext cx="23813"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Oval 647">
              <a:extLst>
                <a:ext uri="{FF2B5EF4-FFF2-40B4-BE49-F238E27FC236}">
                  <a16:creationId xmlns:a16="http://schemas.microsoft.com/office/drawing/2014/main" id="{6EC42871-671E-DA4B-9D71-0E6E4CBE176C}"/>
                </a:ext>
              </a:extLst>
            </p:cNvPr>
            <p:cNvSpPr>
              <a:spLocks noChangeArrowheads="1"/>
            </p:cNvSpPr>
            <p:nvPr/>
          </p:nvSpPr>
          <p:spPr bwMode="auto">
            <a:xfrm>
              <a:off x="2255837" y="5029200"/>
              <a:ext cx="173038" cy="173038"/>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Line 648">
              <a:extLst>
                <a:ext uri="{FF2B5EF4-FFF2-40B4-BE49-F238E27FC236}">
                  <a16:creationId xmlns:a16="http://schemas.microsoft.com/office/drawing/2014/main" id="{2A65DC07-3E7F-7A43-8424-37509891D532}"/>
                </a:ext>
              </a:extLst>
            </p:cNvPr>
            <p:cNvSpPr>
              <a:spLocks noChangeShapeType="1"/>
            </p:cNvSpPr>
            <p:nvPr/>
          </p:nvSpPr>
          <p:spPr bwMode="auto">
            <a:xfrm>
              <a:off x="2406650" y="5178425"/>
              <a:ext cx="80963" cy="809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Line 649">
              <a:extLst>
                <a:ext uri="{FF2B5EF4-FFF2-40B4-BE49-F238E27FC236}">
                  <a16:creationId xmlns:a16="http://schemas.microsoft.com/office/drawing/2014/main" id="{245D46BB-A5F6-0042-97B7-D7FA9064BA72}"/>
                </a:ext>
              </a:extLst>
            </p:cNvPr>
            <p:cNvSpPr>
              <a:spLocks noChangeShapeType="1"/>
            </p:cNvSpPr>
            <p:nvPr/>
          </p:nvSpPr>
          <p:spPr bwMode="auto">
            <a:xfrm>
              <a:off x="2025650" y="4913312"/>
              <a:ext cx="920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Line 650">
              <a:extLst>
                <a:ext uri="{FF2B5EF4-FFF2-40B4-BE49-F238E27FC236}">
                  <a16:creationId xmlns:a16="http://schemas.microsoft.com/office/drawing/2014/main" id="{8296CCF7-D0EC-504B-BB1A-687C4BA6DFC3}"/>
                </a:ext>
              </a:extLst>
            </p:cNvPr>
            <p:cNvSpPr>
              <a:spLocks noChangeShapeType="1"/>
            </p:cNvSpPr>
            <p:nvPr/>
          </p:nvSpPr>
          <p:spPr bwMode="auto">
            <a:xfrm>
              <a:off x="2025650" y="5051425"/>
              <a:ext cx="4603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Line 651">
              <a:extLst>
                <a:ext uri="{FF2B5EF4-FFF2-40B4-BE49-F238E27FC236}">
                  <a16:creationId xmlns:a16="http://schemas.microsoft.com/office/drawing/2014/main" id="{8D6DDEE4-DD3B-D240-8F4B-33AD4EE4F71A}"/>
                </a:ext>
              </a:extLst>
            </p:cNvPr>
            <p:cNvSpPr>
              <a:spLocks noChangeShapeType="1"/>
            </p:cNvSpPr>
            <p:nvPr/>
          </p:nvSpPr>
          <p:spPr bwMode="auto">
            <a:xfrm>
              <a:off x="2025650" y="4983162"/>
              <a:ext cx="11588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Line 652">
              <a:extLst>
                <a:ext uri="{FF2B5EF4-FFF2-40B4-BE49-F238E27FC236}">
                  <a16:creationId xmlns:a16="http://schemas.microsoft.com/office/drawing/2014/main" id="{5442168B-0979-9443-9A93-E77E08DAF602}"/>
                </a:ext>
              </a:extLst>
            </p:cNvPr>
            <p:cNvSpPr>
              <a:spLocks noChangeShapeType="1"/>
            </p:cNvSpPr>
            <p:nvPr/>
          </p:nvSpPr>
          <p:spPr bwMode="auto">
            <a:xfrm>
              <a:off x="2117725" y="5051425"/>
              <a:ext cx="920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Line 653">
              <a:extLst>
                <a:ext uri="{FF2B5EF4-FFF2-40B4-BE49-F238E27FC236}">
                  <a16:creationId xmlns:a16="http://schemas.microsoft.com/office/drawing/2014/main" id="{73FFF2F7-31FD-4044-B8B2-E8F876F2739C}"/>
                </a:ext>
              </a:extLst>
            </p:cNvPr>
            <p:cNvSpPr>
              <a:spLocks noChangeShapeType="1"/>
            </p:cNvSpPr>
            <p:nvPr/>
          </p:nvSpPr>
          <p:spPr bwMode="auto">
            <a:xfrm>
              <a:off x="2187575" y="4983162"/>
              <a:ext cx="11430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Line 654">
              <a:extLst>
                <a:ext uri="{FF2B5EF4-FFF2-40B4-BE49-F238E27FC236}">
                  <a16:creationId xmlns:a16="http://schemas.microsoft.com/office/drawing/2014/main" id="{3252121B-F8B7-C34F-9DC4-EF92C4ADFB1E}"/>
                </a:ext>
              </a:extLst>
            </p:cNvPr>
            <p:cNvSpPr>
              <a:spLocks noChangeShapeType="1"/>
            </p:cNvSpPr>
            <p:nvPr/>
          </p:nvSpPr>
          <p:spPr bwMode="auto">
            <a:xfrm>
              <a:off x="2163762" y="4913312"/>
              <a:ext cx="11588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Line 655">
              <a:extLst>
                <a:ext uri="{FF2B5EF4-FFF2-40B4-BE49-F238E27FC236}">
                  <a16:creationId xmlns:a16="http://schemas.microsoft.com/office/drawing/2014/main" id="{4519B71A-7E71-8845-9279-3D35F190F1F0}"/>
                </a:ext>
              </a:extLst>
            </p:cNvPr>
            <p:cNvSpPr>
              <a:spLocks noChangeShapeType="1"/>
            </p:cNvSpPr>
            <p:nvPr/>
          </p:nvSpPr>
          <p:spPr bwMode="auto">
            <a:xfrm>
              <a:off x="2325687" y="4913312"/>
              <a:ext cx="920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Line 656">
              <a:extLst>
                <a:ext uri="{FF2B5EF4-FFF2-40B4-BE49-F238E27FC236}">
                  <a16:creationId xmlns:a16="http://schemas.microsoft.com/office/drawing/2014/main" id="{AFE53023-3FF6-6747-9A81-B4B718C55E45}"/>
                </a:ext>
              </a:extLst>
            </p:cNvPr>
            <p:cNvSpPr>
              <a:spLocks noChangeShapeType="1"/>
            </p:cNvSpPr>
            <p:nvPr/>
          </p:nvSpPr>
          <p:spPr bwMode="auto">
            <a:xfrm>
              <a:off x="2349500" y="4983162"/>
              <a:ext cx="68263"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48" name="TextBox 147">
            <a:extLst>
              <a:ext uri="{FF2B5EF4-FFF2-40B4-BE49-F238E27FC236}">
                <a16:creationId xmlns:a16="http://schemas.microsoft.com/office/drawing/2014/main" id="{A188A375-DC30-2146-961A-5423F9B75A11}"/>
              </a:ext>
            </a:extLst>
          </p:cNvPr>
          <p:cNvSpPr txBox="1"/>
          <p:nvPr/>
        </p:nvSpPr>
        <p:spPr>
          <a:xfrm>
            <a:off x="0" y="5504425"/>
            <a:ext cx="608647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1" i="0" u="none" strike="noStrike" kern="1200" cap="none" spc="0" normalizeH="0" baseline="0" noProof="0" dirty="0">
                <a:ln>
                  <a:noFill/>
                </a:ln>
                <a:solidFill>
                  <a:srgbClr val="262626">
                    <a:lumMod val="90000"/>
                    <a:lumOff val="10000"/>
                  </a:srgbClr>
                </a:solidFill>
                <a:effectLst/>
                <a:uLnTx/>
                <a:uFillTx/>
                <a:latin typeface="Arial" panose="020B0604020202020204"/>
                <a:ea typeface="+mn-ea"/>
                <a:cs typeface="+mn-cs"/>
              </a:rPr>
              <a:t>Diverse applications</a:t>
            </a:r>
          </a:p>
        </p:txBody>
      </p:sp>
      <p:grpSp>
        <p:nvGrpSpPr>
          <p:cNvPr id="162" name="Group 161">
            <a:extLst>
              <a:ext uri="{FF2B5EF4-FFF2-40B4-BE49-F238E27FC236}">
                <a16:creationId xmlns:a16="http://schemas.microsoft.com/office/drawing/2014/main" id="{6655EE0C-2944-D146-B4B6-5BB92ABA73AC}"/>
              </a:ext>
            </a:extLst>
          </p:cNvPr>
          <p:cNvGrpSpPr/>
          <p:nvPr/>
        </p:nvGrpSpPr>
        <p:grpSpPr>
          <a:xfrm>
            <a:off x="1429663" y="4339526"/>
            <a:ext cx="417880" cy="327796"/>
            <a:chOff x="2421943" y="3292696"/>
            <a:chExt cx="295929" cy="232136"/>
          </a:xfrm>
        </p:grpSpPr>
        <p:sp>
          <p:nvSpPr>
            <p:cNvPr id="163" name="Freeform 346">
              <a:extLst>
                <a:ext uri="{FF2B5EF4-FFF2-40B4-BE49-F238E27FC236}">
                  <a16:creationId xmlns:a16="http://schemas.microsoft.com/office/drawing/2014/main" id="{3AFD7AAD-E50D-B64D-8EB5-204CF3B14081}"/>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4" name="Line 347">
              <a:extLst>
                <a:ext uri="{FF2B5EF4-FFF2-40B4-BE49-F238E27FC236}">
                  <a16:creationId xmlns:a16="http://schemas.microsoft.com/office/drawing/2014/main" id="{1F4DA0E5-4393-BB4D-8E2D-AB3F318A92A2}"/>
                </a:ext>
              </a:extLst>
            </p:cNvPr>
            <p:cNvSpPr>
              <a:spLocks noChangeShapeType="1"/>
            </p:cNvSpPr>
            <p:nvPr/>
          </p:nvSpPr>
          <p:spPr bwMode="auto">
            <a:xfrm>
              <a:off x="2421943" y="3357375"/>
              <a:ext cx="295929" cy="0"/>
            </a:xfrm>
            <a:prstGeom prst="lin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5" name="Oval 348">
              <a:extLst>
                <a:ext uri="{FF2B5EF4-FFF2-40B4-BE49-F238E27FC236}">
                  <a16:creationId xmlns:a16="http://schemas.microsoft.com/office/drawing/2014/main" id="{DDB3B89B-65DE-5F46-A3F6-B8114EA05755}"/>
                </a:ext>
              </a:extLst>
            </p:cNvPr>
            <p:cNvSpPr>
              <a:spLocks noChangeArrowheads="1"/>
            </p:cNvSpPr>
            <p:nvPr/>
          </p:nvSpPr>
          <p:spPr bwMode="auto">
            <a:xfrm>
              <a:off x="2460928" y="3318391"/>
              <a:ext cx="12404"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6" name="Oval 349">
              <a:extLst>
                <a:ext uri="{FF2B5EF4-FFF2-40B4-BE49-F238E27FC236}">
                  <a16:creationId xmlns:a16="http://schemas.microsoft.com/office/drawing/2014/main" id="{DF7D7CE8-A491-2D40-894F-B838BA12F04C}"/>
                </a:ext>
              </a:extLst>
            </p:cNvPr>
            <p:cNvSpPr>
              <a:spLocks noChangeArrowheads="1"/>
            </p:cNvSpPr>
            <p:nvPr/>
          </p:nvSpPr>
          <p:spPr bwMode="auto">
            <a:xfrm>
              <a:off x="2499027"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7" name="Oval 350">
              <a:extLst>
                <a:ext uri="{FF2B5EF4-FFF2-40B4-BE49-F238E27FC236}">
                  <a16:creationId xmlns:a16="http://schemas.microsoft.com/office/drawing/2014/main" id="{AE8E3A34-67BA-E54B-A126-E48FA74DA9A4}"/>
                </a:ext>
              </a:extLst>
            </p:cNvPr>
            <p:cNvSpPr>
              <a:spLocks noChangeArrowheads="1"/>
            </p:cNvSpPr>
            <p:nvPr/>
          </p:nvSpPr>
          <p:spPr bwMode="auto">
            <a:xfrm>
              <a:off x="2538011"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69" name="Group 168">
            <a:extLst>
              <a:ext uri="{FF2B5EF4-FFF2-40B4-BE49-F238E27FC236}">
                <a16:creationId xmlns:a16="http://schemas.microsoft.com/office/drawing/2014/main" id="{EA6A2C75-C5D2-FF4E-8302-904D9125C64E}"/>
              </a:ext>
            </a:extLst>
          </p:cNvPr>
          <p:cNvGrpSpPr/>
          <p:nvPr/>
        </p:nvGrpSpPr>
        <p:grpSpPr>
          <a:xfrm>
            <a:off x="1492250" y="4486899"/>
            <a:ext cx="307977" cy="123847"/>
            <a:chOff x="6377586" y="2598738"/>
            <a:chExt cx="576368" cy="231776"/>
          </a:xfrm>
        </p:grpSpPr>
        <p:sp>
          <p:nvSpPr>
            <p:cNvPr id="175" name="Rectangle 224">
              <a:extLst>
                <a:ext uri="{FF2B5EF4-FFF2-40B4-BE49-F238E27FC236}">
                  <a16:creationId xmlns:a16="http://schemas.microsoft.com/office/drawing/2014/main" id="{AE240624-470E-CF49-A8C8-641752FE19B4}"/>
                </a:ext>
              </a:extLst>
            </p:cNvPr>
            <p:cNvSpPr>
              <a:spLocks noChangeArrowheads="1"/>
            </p:cNvSpPr>
            <p:nvPr/>
          </p:nvSpPr>
          <p:spPr bwMode="auto">
            <a:xfrm>
              <a:off x="6487387" y="2690812"/>
              <a:ext cx="68264" cy="139700"/>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76" name="Rectangle 225">
              <a:extLst>
                <a:ext uri="{FF2B5EF4-FFF2-40B4-BE49-F238E27FC236}">
                  <a16:creationId xmlns:a16="http://schemas.microsoft.com/office/drawing/2014/main" id="{96F138B0-2C44-EF41-9750-8B2162474F00}"/>
                </a:ext>
              </a:extLst>
            </p:cNvPr>
            <p:cNvSpPr>
              <a:spLocks noChangeArrowheads="1"/>
            </p:cNvSpPr>
            <p:nvPr/>
          </p:nvSpPr>
          <p:spPr bwMode="auto">
            <a:xfrm>
              <a:off x="6637338" y="2736851"/>
              <a:ext cx="69850" cy="93663"/>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77" name="Rectangle 226">
              <a:extLst>
                <a:ext uri="{FF2B5EF4-FFF2-40B4-BE49-F238E27FC236}">
                  <a16:creationId xmlns:a16="http://schemas.microsoft.com/office/drawing/2014/main" id="{A9744D2D-41C4-3142-8878-EADCCAA92A12}"/>
                </a:ext>
              </a:extLst>
            </p:cNvPr>
            <p:cNvSpPr>
              <a:spLocks noChangeArrowheads="1"/>
            </p:cNvSpPr>
            <p:nvPr/>
          </p:nvSpPr>
          <p:spPr bwMode="auto">
            <a:xfrm>
              <a:off x="6794820" y="2598738"/>
              <a:ext cx="69851" cy="231774"/>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78" name="Freeform 227">
              <a:extLst>
                <a:ext uri="{FF2B5EF4-FFF2-40B4-BE49-F238E27FC236}">
                  <a16:creationId xmlns:a16="http://schemas.microsoft.com/office/drawing/2014/main" id="{4015AE95-40B7-6048-8B03-A3D579520432}"/>
                </a:ext>
              </a:extLst>
            </p:cNvPr>
            <p:cNvSpPr>
              <a:spLocks/>
            </p:cNvSpPr>
            <p:nvPr/>
          </p:nvSpPr>
          <p:spPr bwMode="auto">
            <a:xfrm>
              <a:off x="6377586" y="2598738"/>
              <a:ext cx="576368" cy="231774"/>
            </a:xfrm>
            <a:custGeom>
              <a:avLst/>
              <a:gdLst>
                <a:gd name="T0" fmla="*/ 0 w 247"/>
                <a:gd name="T1" fmla="*/ 0 h 146"/>
                <a:gd name="T2" fmla="*/ 0 w 247"/>
                <a:gd name="T3" fmla="*/ 146 h 146"/>
                <a:gd name="T4" fmla="*/ 247 w 247"/>
                <a:gd name="T5" fmla="*/ 146 h 146"/>
              </a:gdLst>
              <a:ahLst/>
              <a:cxnLst>
                <a:cxn ang="0">
                  <a:pos x="T0" y="T1"/>
                </a:cxn>
                <a:cxn ang="0">
                  <a:pos x="T2" y="T3"/>
                </a:cxn>
                <a:cxn ang="0">
                  <a:pos x="T4" y="T5"/>
                </a:cxn>
              </a:cxnLst>
              <a:rect l="0" t="0" r="r" b="b"/>
              <a:pathLst>
                <a:path w="247" h="146">
                  <a:moveTo>
                    <a:pt x="0" y="0"/>
                  </a:moveTo>
                  <a:lnTo>
                    <a:pt x="0" y="146"/>
                  </a:lnTo>
                  <a:lnTo>
                    <a:pt x="247" y="146"/>
                  </a:lnTo>
                </a:path>
              </a:pathLst>
            </a:cu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88" name="Group 87">
            <a:extLst>
              <a:ext uri="{FF2B5EF4-FFF2-40B4-BE49-F238E27FC236}">
                <a16:creationId xmlns:a16="http://schemas.microsoft.com/office/drawing/2014/main" id="{5516866B-98FB-4FD5-8C7D-4842E748FDB2}"/>
              </a:ext>
            </a:extLst>
          </p:cNvPr>
          <p:cNvGrpSpPr/>
          <p:nvPr/>
        </p:nvGrpSpPr>
        <p:grpSpPr>
          <a:xfrm>
            <a:off x="2385933" y="3129943"/>
            <a:ext cx="1153336" cy="1278698"/>
            <a:chOff x="2385933" y="3129943"/>
            <a:chExt cx="1153336" cy="1278698"/>
          </a:xfrm>
        </p:grpSpPr>
        <p:grpSp>
          <p:nvGrpSpPr>
            <p:cNvPr id="89" name="Group 88">
              <a:extLst>
                <a:ext uri="{FF2B5EF4-FFF2-40B4-BE49-F238E27FC236}">
                  <a16:creationId xmlns:a16="http://schemas.microsoft.com/office/drawing/2014/main" id="{31A9D51C-C8BB-457A-9D14-33BDEC543E66}"/>
                </a:ext>
              </a:extLst>
            </p:cNvPr>
            <p:cNvGrpSpPr/>
            <p:nvPr/>
          </p:nvGrpSpPr>
          <p:grpSpPr>
            <a:xfrm>
              <a:off x="2385933" y="3129943"/>
              <a:ext cx="1153336" cy="1278698"/>
              <a:chOff x="8597900" y="1254126"/>
              <a:chExt cx="438150" cy="485774"/>
            </a:xfrm>
            <a:noFill/>
          </p:grpSpPr>
          <p:sp>
            <p:nvSpPr>
              <p:cNvPr id="149" name="Freeform 374">
                <a:extLst>
                  <a:ext uri="{FF2B5EF4-FFF2-40B4-BE49-F238E27FC236}">
                    <a16:creationId xmlns:a16="http://schemas.microsoft.com/office/drawing/2014/main" id="{F707E4B6-101E-4D44-8F9E-058A3F62936B}"/>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372">
                <a:extLst>
                  <a:ext uri="{FF2B5EF4-FFF2-40B4-BE49-F238E27FC236}">
                    <a16:creationId xmlns:a16="http://schemas.microsoft.com/office/drawing/2014/main" id="{4FA905F7-82F9-46D9-98C4-15EC80FF8BD9}"/>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373">
                <a:extLst>
                  <a:ext uri="{FF2B5EF4-FFF2-40B4-BE49-F238E27FC236}">
                    <a16:creationId xmlns:a16="http://schemas.microsoft.com/office/drawing/2014/main" id="{E8E40A7D-D333-41A7-9602-7A2CA300210E}"/>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Oval 371">
                <a:extLst>
                  <a:ext uri="{FF2B5EF4-FFF2-40B4-BE49-F238E27FC236}">
                    <a16:creationId xmlns:a16="http://schemas.microsoft.com/office/drawing/2014/main" id="{13B48CF0-1B7F-44AA-9AF4-646CC63269D4}"/>
                  </a:ext>
                </a:extLst>
              </p:cNvPr>
              <p:cNvSpPr>
                <a:spLocks noChangeArrowheads="1"/>
              </p:cNvSpPr>
              <p:nvPr/>
            </p:nvSpPr>
            <p:spPr bwMode="auto">
              <a:xfrm>
                <a:off x="8597900" y="1254126"/>
                <a:ext cx="438150" cy="185737"/>
              </a:xfrm>
              <a:prstGeom prst="ellipse">
                <a:avLst/>
              </a:prstGeom>
              <a:solidFill>
                <a:schemeClr val="bg1"/>
              </a:solid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90" name="Group 89">
              <a:extLst>
                <a:ext uri="{FF2B5EF4-FFF2-40B4-BE49-F238E27FC236}">
                  <a16:creationId xmlns:a16="http://schemas.microsoft.com/office/drawing/2014/main" id="{EAF42425-F1DD-4D71-B880-FB58B9E9359C}"/>
                </a:ext>
              </a:extLst>
            </p:cNvPr>
            <p:cNvGrpSpPr/>
            <p:nvPr/>
          </p:nvGrpSpPr>
          <p:grpSpPr>
            <a:xfrm>
              <a:off x="2672440" y="3197075"/>
              <a:ext cx="603960" cy="298392"/>
              <a:chOff x="5729775" y="4117411"/>
              <a:chExt cx="866713" cy="855391"/>
            </a:xfrm>
            <a:solidFill>
              <a:schemeClr val="accent1"/>
            </a:solidFill>
          </p:grpSpPr>
          <p:sp>
            <p:nvSpPr>
              <p:cNvPr id="91" name="Freeform 88">
                <a:extLst>
                  <a:ext uri="{FF2B5EF4-FFF2-40B4-BE49-F238E27FC236}">
                    <a16:creationId xmlns:a16="http://schemas.microsoft.com/office/drawing/2014/main" id="{5DA60A44-D4D4-455F-B0E9-1B7F4D600692}"/>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2" name="Freeform 89">
                <a:extLst>
                  <a:ext uri="{FF2B5EF4-FFF2-40B4-BE49-F238E27FC236}">
                    <a16:creationId xmlns:a16="http://schemas.microsoft.com/office/drawing/2014/main" id="{F44E145C-A3E9-4A0F-8BAF-9361DA96FEAE}"/>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3" name="Freeform 90">
                <a:extLst>
                  <a:ext uri="{FF2B5EF4-FFF2-40B4-BE49-F238E27FC236}">
                    <a16:creationId xmlns:a16="http://schemas.microsoft.com/office/drawing/2014/main" id="{0EB79D31-9125-495B-8A77-C6B81175858A}"/>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4" name="Freeform 91">
                <a:extLst>
                  <a:ext uri="{FF2B5EF4-FFF2-40B4-BE49-F238E27FC236}">
                    <a16:creationId xmlns:a16="http://schemas.microsoft.com/office/drawing/2014/main" id="{DD3E826B-AB52-4767-A565-035AB2F49E76}"/>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5" name="Freeform 92">
                <a:extLst>
                  <a:ext uri="{FF2B5EF4-FFF2-40B4-BE49-F238E27FC236}">
                    <a16:creationId xmlns:a16="http://schemas.microsoft.com/office/drawing/2014/main" id="{43518A88-B998-45C9-AD0D-BA92D4BFCF13}"/>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7" name="Freeform 93">
                <a:extLst>
                  <a:ext uri="{FF2B5EF4-FFF2-40B4-BE49-F238E27FC236}">
                    <a16:creationId xmlns:a16="http://schemas.microsoft.com/office/drawing/2014/main" id="{0B96CE27-2D42-4222-B9D1-C982FEAF4F39}"/>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8" name="Freeform 94">
                <a:extLst>
                  <a:ext uri="{FF2B5EF4-FFF2-40B4-BE49-F238E27FC236}">
                    <a16:creationId xmlns:a16="http://schemas.microsoft.com/office/drawing/2014/main" id="{3E6231FB-0010-431E-BBC7-E14B7632A94A}"/>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95">
                <a:extLst>
                  <a:ext uri="{FF2B5EF4-FFF2-40B4-BE49-F238E27FC236}">
                    <a16:creationId xmlns:a16="http://schemas.microsoft.com/office/drawing/2014/main" id="{A6FF8106-C9FB-42F7-9740-FA90092D2DE7}"/>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6">
                <a:extLst>
                  <a:ext uri="{FF2B5EF4-FFF2-40B4-BE49-F238E27FC236}">
                    <a16:creationId xmlns:a16="http://schemas.microsoft.com/office/drawing/2014/main" id="{71157FDC-A316-4F6F-9E07-88C1F8D947DA}"/>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7">
                <a:extLst>
                  <a:ext uri="{FF2B5EF4-FFF2-40B4-BE49-F238E27FC236}">
                    <a16:creationId xmlns:a16="http://schemas.microsoft.com/office/drawing/2014/main" id="{C9496F7A-A5A3-4090-A0AD-1E3C9B615A98}"/>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8">
                <a:extLst>
                  <a:ext uri="{FF2B5EF4-FFF2-40B4-BE49-F238E27FC236}">
                    <a16:creationId xmlns:a16="http://schemas.microsoft.com/office/drawing/2014/main" id="{6737DB86-2C86-4FD5-994C-A8145355ABE0}"/>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9">
                <a:extLst>
                  <a:ext uri="{FF2B5EF4-FFF2-40B4-BE49-F238E27FC236}">
                    <a16:creationId xmlns:a16="http://schemas.microsoft.com/office/drawing/2014/main" id="{C117C89F-56D4-41E0-9C72-B3E8E96FAC0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100">
                <a:extLst>
                  <a:ext uri="{FF2B5EF4-FFF2-40B4-BE49-F238E27FC236}">
                    <a16:creationId xmlns:a16="http://schemas.microsoft.com/office/drawing/2014/main" id="{62CDD99B-BDC3-47BE-906C-C55517DEF957}"/>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Tree>
    <p:extLst>
      <p:ext uri="{BB962C8B-B14F-4D97-AF65-F5344CB8AC3E}">
        <p14:creationId xmlns:p14="http://schemas.microsoft.com/office/powerpoint/2010/main" val="166108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239313" cy="781850"/>
          </a:xfrm>
        </p:spPr>
        <p:txBody>
          <a:bodyPr/>
          <a:lstStyle/>
          <a:p>
            <a:r>
              <a:rPr lang="en-US" dirty="0"/>
              <a:t>Cloud Computing – An Overview</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3</a:t>
            </a:fld>
            <a:endParaRPr lang="en-US" dirty="0"/>
          </a:p>
        </p:txBody>
      </p:sp>
    </p:spTree>
    <p:extLst>
      <p:ext uri="{BB962C8B-B14F-4D97-AF65-F5344CB8AC3E}">
        <p14:creationId xmlns:p14="http://schemas.microsoft.com/office/powerpoint/2010/main" val="1730339122"/>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853A92-30CB-EE49-A15D-17DE92EFE889}"/>
              </a:ext>
            </a:extLst>
          </p:cNvPr>
          <p:cNvSpPr>
            <a:spLocks noGrp="1"/>
          </p:cNvSpPr>
          <p:nvPr>
            <p:ph type="body" sz="quarter" idx="10"/>
          </p:nvPr>
        </p:nvSpPr>
        <p:spPr>
          <a:xfrm>
            <a:off x="381000" y="512763"/>
            <a:ext cx="11430000" cy="723900"/>
          </a:xfrm>
        </p:spPr>
        <p:txBody>
          <a:bodyPr>
            <a:normAutofit fontScale="77500" lnSpcReduction="20000"/>
          </a:bodyPr>
          <a:lstStyle/>
          <a:p>
            <a:r>
              <a:rPr lang="en-US" dirty="0"/>
              <a:t>Snowflake’s Multi-cluster, shared data architecture</a:t>
            </a:r>
          </a:p>
        </p:txBody>
      </p:sp>
      <p:sp>
        <p:nvSpPr>
          <p:cNvPr id="4" name="Slide Number Placeholder 3">
            <a:extLst>
              <a:ext uri="{FF2B5EF4-FFF2-40B4-BE49-F238E27FC236}">
                <a16:creationId xmlns:a16="http://schemas.microsoft.com/office/drawing/2014/main" id="{290D0372-9C82-1A4C-BF27-DEDF0C391B4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5" name="Freeform: Shape 10">
            <a:extLst>
              <a:ext uri="{FF2B5EF4-FFF2-40B4-BE49-F238E27FC236}">
                <a16:creationId xmlns:a16="http://schemas.microsoft.com/office/drawing/2014/main" id="{196408A2-EB16-AD4A-AB46-F4AFE432ED70}"/>
              </a:ext>
            </a:extLst>
          </p:cNvPr>
          <p:cNvSpPr>
            <a:spLocks/>
          </p:cNvSpPr>
          <p:nvPr/>
        </p:nvSpPr>
        <p:spPr bwMode="auto">
          <a:xfrm>
            <a:off x="2035967" y="3431073"/>
            <a:ext cx="1187540" cy="2223673"/>
          </a:xfrm>
          <a:custGeom>
            <a:avLst/>
            <a:gdLst>
              <a:gd name="connsiteX0" fmla="*/ 601609 w 1004501"/>
              <a:gd name="connsiteY0" fmla="*/ 0 h 1908544"/>
              <a:gd name="connsiteX1" fmla="*/ 1004501 w 1004501"/>
              <a:gd name="connsiteY1" fmla="*/ 289147 h 1908544"/>
              <a:gd name="connsiteX2" fmla="*/ 522526 w 1004501"/>
              <a:gd name="connsiteY2" fmla="*/ 1504247 h 1908544"/>
              <a:gd name="connsiteX3" fmla="*/ 497408 w 1004501"/>
              <a:gd name="connsiteY3" fmla="*/ 1908544 h 1908544"/>
              <a:gd name="connsiteX4" fmla="*/ 0 w 1004501"/>
              <a:gd name="connsiteY4" fmla="*/ 1908544 h 1908544"/>
              <a:gd name="connsiteX5" fmla="*/ 30497 w 1004501"/>
              <a:gd name="connsiteY5" fmla="*/ 1433452 h 1908544"/>
              <a:gd name="connsiteX6" fmla="*/ 145559 w 1004501"/>
              <a:gd name="connsiteY6" fmla="*/ 926392 h 1908544"/>
              <a:gd name="connsiteX7" fmla="*/ 601609 w 1004501"/>
              <a:gd name="connsiteY7" fmla="*/ 0 h 190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501" h="1908544">
                <a:moveTo>
                  <a:pt x="601609" y="0"/>
                </a:moveTo>
                <a:cubicBezTo>
                  <a:pt x="1004501" y="289147"/>
                  <a:pt x="1004501" y="289147"/>
                  <a:pt x="1004501" y="289147"/>
                </a:cubicBezTo>
                <a:cubicBezTo>
                  <a:pt x="750596" y="649176"/>
                  <a:pt x="584822" y="1069211"/>
                  <a:pt x="522526" y="1504247"/>
                </a:cubicBezTo>
                <a:lnTo>
                  <a:pt x="497408" y="1908544"/>
                </a:lnTo>
                <a:lnTo>
                  <a:pt x="0" y="1908544"/>
                </a:lnTo>
                <a:lnTo>
                  <a:pt x="30497" y="1433452"/>
                </a:lnTo>
                <a:cubicBezTo>
                  <a:pt x="55328" y="1262560"/>
                  <a:pt x="93798" y="1093424"/>
                  <a:pt x="145559" y="926392"/>
                </a:cubicBezTo>
                <a:cubicBezTo>
                  <a:pt x="246282" y="595137"/>
                  <a:pt x="400164" y="283532"/>
                  <a:pt x="601609"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Freeform 7">
            <a:extLst>
              <a:ext uri="{FF2B5EF4-FFF2-40B4-BE49-F238E27FC236}">
                <a16:creationId xmlns:a16="http://schemas.microsoft.com/office/drawing/2014/main" id="{711D871E-339F-F04B-B7EE-30494BC6677D}"/>
              </a:ext>
            </a:extLst>
          </p:cNvPr>
          <p:cNvSpPr>
            <a:spLocks/>
          </p:cNvSpPr>
          <p:nvPr/>
        </p:nvSpPr>
        <p:spPr bwMode="auto">
          <a:xfrm>
            <a:off x="4604811" y="1766416"/>
            <a:ext cx="2528013" cy="834179"/>
          </a:xfrm>
          <a:custGeom>
            <a:avLst/>
            <a:gdLst>
              <a:gd name="T0" fmla="*/ 59 w 763"/>
              <a:gd name="T1" fmla="*/ 255 h 255"/>
              <a:gd name="T2" fmla="*/ 0 w 763"/>
              <a:gd name="T3" fmla="*/ 88 h 255"/>
              <a:gd name="T4" fmla="*/ 763 w 763"/>
              <a:gd name="T5" fmla="*/ 85 h 255"/>
              <a:gd name="T6" fmla="*/ 705 w 763"/>
              <a:gd name="T7" fmla="*/ 253 h 255"/>
              <a:gd name="T8" fmla="*/ 59 w 763"/>
              <a:gd name="T9" fmla="*/ 255 h 255"/>
            </a:gdLst>
            <a:ahLst/>
            <a:cxnLst>
              <a:cxn ang="0">
                <a:pos x="T0" y="T1"/>
              </a:cxn>
              <a:cxn ang="0">
                <a:pos x="T2" y="T3"/>
              </a:cxn>
              <a:cxn ang="0">
                <a:pos x="T4" y="T5"/>
              </a:cxn>
              <a:cxn ang="0">
                <a:pos x="T6" y="T7"/>
              </a:cxn>
              <a:cxn ang="0">
                <a:pos x="T8" y="T9"/>
              </a:cxn>
            </a:cxnLst>
            <a:rect l="0" t="0" r="r" b="b"/>
            <a:pathLst>
              <a:path w="763" h="255">
                <a:moveTo>
                  <a:pt x="59" y="255"/>
                </a:moveTo>
                <a:cubicBezTo>
                  <a:pt x="0" y="88"/>
                  <a:pt x="0" y="88"/>
                  <a:pt x="0" y="88"/>
                </a:cubicBezTo>
                <a:cubicBezTo>
                  <a:pt x="246" y="1"/>
                  <a:pt x="517" y="0"/>
                  <a:pt x="763" y="85"/>
                </a:cubicBezTo>
                <a:cubicBezTo>
                  <a:pt x="705" y="253"/>
                  <a:pt x="705" y="253"/>
                  <a:pt x="705" y="253"/>
                </a:cubicBezTo>
                <a:cubicBezTo>
                  <a:pt x="497" y="181"/>
                  <a:pt x="267" y="182"/>
                  <a:pt x="59" y="25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9">
            <a:extLst>
              <a:ext uri="{FF2B5EF4-FFF2-40B4-BE49-F238E27FC236}">
                <a16:creationId xmlns:a16="http://schemas.microsoft.com/office/drawing/2014/main" id="{A690C7E7-F4D2-C043-A15C-76E488D68C3C}"/>
              </a:ext>
            </a:extLst>
          </p:cNvPr>
          <p:cNvSpPr>
            <a:spLocks/>
          </p:cNvSpPr>
          <p:nvPr/>
        </p:nvSpPr>
        <p:spPr bwMode="auto">
          <a:xfrm>
            <a:off x="8514129" y="3429224"/>
            <a:ext cx="1203012" cy="2232491"/>
          </a:xfrm>
          <a:custGeom>
            <a:avLst/>
            <a:gdLst>
              <a:gd name="T0" fmla="*/ 362 w 363"/>
              <a:gd name="T1" fmla="*/ 683 h 683"/>
              <a:gd name="T2" fmla="*/ 185 w 363"/>
              <a:gd name="T3" fmla="*/ 682 h 683"/>
              <a:gd name="T4" fmla="*/ 0 w 363"/>
              <a:gd name="T5" fmla="*/ 104 h 683"/>
              <a:gd name="T6" fmla="*/ 143 w 363"/>
              <a:gd name="T7" fmla="*/ 0 h 683"/>
              <a:gd name="T8" fmla="*/ 362 w 363"/>
              <a:gd name="T9" fmla="*/ 683 h 683"/>
            </a:gdLst>
            <a:ahLst/>
            <a:cxnLst>
              <a:cxn ang="0">
                <a:pos x="T0" y="T1"/>
              </a:cxn>
              <a:cxn ang="0">
                <a:pos x="T2" y="T3"/>
              </a:cxn>
              <a:cxn ang="0">
                <a:pos x="T4" y="T5"/>
              </a:cxn>
              <a:cxn ang="0">
                <a:pos x="T6" y="T7"/>
              </a:cxn>
              <a:cxn ang="0">
                <a:pos x="T8" y="T9"/>
              </a:cxn>
            </a:cxnLst>
            <a:rect l="0" t="0" r="r" b="b"/>
            <a:pathLst>
              <a:path w="363" h="683">
                <a:moveTo>
                  <a:pt x="362" y="683"/>
                </a:moveTo>
                <a:cubicBezTo>
                  <a:pt x="185" y="682"/>
                  <a:pt x="185" y="682"/>
                  <a:pt x="185" y="682"/>
                </a:cubicBezTo>
                <a:cubicBezTo>
                  <a:pt x="185" y="473"/>
                  <a:pt x="121" y="273"/>
                  <a:pt x="0" y="104"/>
                </a:cubicBezTo>
                <a:cubicBezTo>
                  <a:pt x="143" y="0"/>
                  <a:pt x="143" y="0"/>
                  <a:pt x="143" y="0"/>
                </a:cubicBezTo>
                <a:cubicBezTo>
                  <a:pt x="287" y="200"/>
                  <a:pt x="363" y="436"/>
                  <a:pt x="362" y="68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5">
            <a:extLst>
              <a:ext uri="{FF2B5EF4-FFF2-40B4-BE49-F238E27FC236}">
                <a16:creationId xmlns:a16="http://schemas.microsoft.com/office/drawing/2014/main" id="{014B1316-0127-E84C-A31B-4DC7F3E34E73}"/>
              </a:ext>
            </a:extLst>
          </p:cNvPr>
          <p:cNvSpPr>
            <a:spLocks/>
          </p:cNvSpPr>
          <p:nvPr/>
        </p:nvSpPr>
        <p:spPr bwMode="auto">
          <a:xfrm>
            <a:off x="2675535" y="2953873"/>
            <a:ext cx="1820423" cy="2707118"/>
          </a:xfrm>
          <a:custGeom>
            <a:avLst/>
            <a:gdLst>
              <a:gd name="connsiteX0" fmla="*/ 1279268 w 1539836"/>
              <a:gd name="connsiteY0" fmla="*/ 0 h 2323478"/>
              <a:gd name="connsiteX1" fmla="*/ 1539836 w 1539836"/>
              <a:gd name="connsiteY1" fmla="*/ 424085 h 2323478"/>
              <a:gd name="connsiteX2" fmla="*/ 509559 w 1539836"/>
              <a:gd name="connsiteY2" fmla="*/ 2051336 h 2323478"/>
              <a:gd name="connsiteX3" fmla="*/ 495584 w 1539836"/>
              <a:gd name="connsiteY3" fmla="*/ 2323478 h 2323478"/>
              <a:gd name="connsiteX4" fmla="*/ 0 w 1539836"/>
              <a:gd name="connsiteY4" fmla="*/ 2323478 h 2323478"/>
              <a:gd name="connsiteX5" fmla="*/ 15434 w 1539836"/>
              <a:gd name="connsiteY5" fmla="*/ 1997947 h 2323478"/>
              <a:gd name="connsiteX6" fmla="*/ 329455 w 1539836"/>
              <a:gd name="connsiteY6" fmla="*/ 1005446 h 2323478"/>
              <a:gd name="connsiteX7" fmla="*/ 1279268 w 1539836"/>
              <a:gd name="connsiteY7" fmla="*/ 0 h 232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9836" h="2323478">
                <a:moveTo>
                  <a:pt x="1279268" y="0"/>
                </a:moveTo>
                <a:cubicBezTo>
                  <a:pt x="1539836" y="424085"/>
                  <a:pt x="1539836" y="424085"/>
                  <a:pt x="1539836" y="424085"/>
                </a:cubicBezTo>
                <a:cubicBezTo>
                  <a:pt x="966166" y="780414"/>
                  <a:pt x="587703" y="1386175"/>
                  <a:pt x="509559" y="2051336"/>
                </a:cubicBezTo>
                <a:lnTo>
                  <a:pt x="495584" y="2323478"/>
                </a:lnTo>
                <a:lnTo>
                  <a:pt x="0" y="2323478"/>
                </a:lnTo>
                <a:lnTo>
                  <a:pt x="15434" y="1997947"/>
                </a:lnTo>
                <a:cubicBezTo>
                  <a:pt x="54703" y="1650525"/>
                  <a:pt x="161347" y="1312978"/>
                  <a:pt x="329455" y="1005446"/>
                </a:cubicBezTo>
                <a:cubicBezTo>
                  <a:pt x="553600" y="592595"/>
                  <a:pt x="881411" y="247149"/>
                  <a:pt x="127926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14">
            <a:extLst>
              <a:ext uri="{FF2B5EF4-FFF2-40B4-BE49-F238E27FC236}">
                <a16:creationId xmlns:a16="http://schemas.microsoft.com/office/drawing/2014/main" id="{92A491E6-7F09-ED46-99A6-6E752CBE350B}"/>
              </a:ext>
            </a:extLst>
          </p:cNvPr>
          <p:cNvSpPr>
            <a:spLocks/>
          </p:cNvSpPr>
          <p:nvPr/>
        </p:nvSpPr>
        <p:spPr bwMode="auto">
          <a:xfrm>
            <a:off x="4240718" y="2334250"/>
            <a:ext cx="3220542" cy="1087576"/>
          </a:xfrm>
          <a:custGeom>
            <a:avLst/>
            <a:gdLst>
              <a:gd name="T0" fmla="*/ 90 w 972"/>
              <a:gd name="T1" fmla="*/ 332 h 332"/>
              <a:gd name="T2" fmla="*/ 0 w 972"/>
              <a:gd name="T3" fmla="*/ 179 h 332"/>
              <a:gd name="T4" fmla="*/ 972 w 972"/>
              <a:gd name="T5" fmla="*/ 173 h 332"/>
              <a:gd name="T6" fmla="*/ 884 w 972"/>
              <a:gd name="T7" fmla="*/ 327 h 332"/>
              <a:gd name="T8" fmla="*/ 90 w 972"/>
              <a:gd name="T9" fmla="*/ 332 h 332"/>
            </a:gdLst>
            <a:ahLst/>
            <a:cxnLst>
              <a:cxn ang="0">
                <a:pos x="T0" y="T1"/>
              </a:cxn>
              <a:cxn ang="0">
                <a:pos x="T2" y="T3"/>
              </a:cxn>
              <a:cxn ang="0">
                <a:pos x="T4" y="T5"/>
              </a:cxn>
              <a:cxn ang="0">
                <a:pos x="T6" y="T7"/>
              </a:cxn>
              <a:cxn ang="0">
                <a:pos x="T8" y="T9"/>
              </a:cxn>
            </a:cxnLst>
            <a:rect l="0" t="0" r="r" b="b"/>
            <a:pathLst>
              <a:path w="972" h="332">
                <a:moveTo>
                  <a:pt x="90" y="332"/>
                </a:moveTo>
                <a:cubicBezTo>
                  <a:pt x="0" y="179"/>
                  <a:pt x="0" y="179"/>
                  <a:pt x="0" y="179"/>
                </a:cubicBezTo>
                <a:cubicBezTo>
                  <a:pt x="299" y="2"/>
                  <a:pt x="671" y="0"/>
                  <a:pt x="972" y="173"/>
                </a:cubicBezTo>
                <a:cubicBezTo>
                  <a:pt x="884" y="327"/>
                  <a:pt x="884" y="327"/>
                  <a:pt x="884" y="327"/>
                </a:cubicBezTo>
                <a:cubicBezTo>
                  <a:pt x="638" y="185"/>
                  <a:pt x="334" y="187"/>
                  <a:pt x="90" y="3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Freeform 15">
            <a:extLst>
              <a:ext uri="{FF2B5EF4-FFF2-40B4-BE49-F238E27FC236}">
                <a16:creationId xmlns:a16="http://schemas.microsoft.com/office/drawing/2014/main" id="{AA7C40E4-F256-754D-8017-D6563B03E86E}"/>
              </a:ext>
            </a:extLst>
          </p:cNvPr>
          <p:cNvSpPr>
            <a:spLocks/>
          </p:cNvSpPr>
          <p:nvPr/>
        </p:nvSpPr>
        <p:spPr bwMode="auto">
          <a:xfrm>
            <a:off x="7217279" y="2937226"/>
            <a:ext cx="1844868" cy="2713392"/>
          </a:xfrm>
          <a:custGeom>
            <a:avLst/>
            <a:gdLst>
              <a:gd name="T0" fmla="*/ 557 w 557"/>
              <a:gd name="T1" fmla="*/ 829 h 829"/>
              <a:gd name="T2" fmla="*/ 380 w 557"/>
              <a:gd name="T3" fmla="*/ 828 h 829"/>
              <a:gd name="T4" fmla="*/ 0 w 557"/>
              <a:gd name="T5" fmla="*/ 151 h 829"/>
              <a:gd name="T6" fmla="*/ 91 w 557"/>
              <a:gd name="T7" fmla="*/ 0 h 829"/>
              <a:gd name="T8" fmla="*/ 433 w 557"/>
              <a:gd name="T9" fmla="*/ 353 h 829"/>
              <a:gd name="T10" fmla="*/ 557 w 557"/>
              <a:gd name="T11" fmla="*/ 829 h 829"/>
            </a:gdLst>
            <a:ahLst/>
            <a:cxnLst>
              <a:cxn ang="0">
                <a:pos x="T0" y="T1"/>
              </a:cxn>
              <a:cxn ang="0">
                <a:pos x="T2" y="T3"/>
              </a:cxn>
              <a:cxn ang="0">
                <a:pos x="T4" y="T5"/>
              </a:cxn>
              <a:cxn ang="0">
                <a:pos x="T6" y="T7"/>
              </a:cxn>
              <a:cxn ang="0">
                <a:pos x="T8" y="T9"/>
              </a:cxn>
              <a:cxn ang="0">
                <a:pos x="T10" y="T11"/>
              </a:cxn>
            </a:cxnLst>
            <a:rect l="0" t="0" r="r" b="b"/>
            <a:pathLst>
              <a:path w="557" h="829">
                <a:moveTo>
                  <a:pt x="557" y="829"/>
                </a:moveTo>
                <a:cubicBezTo>
                  <a:pt x="380" y="828"/>
                  <a:pt x="380" y="828"/>
                  <a:pt x="380" y="828"/>
                </a:cubicBezTo>
                <a:cubicBezTo>
                  <a:pt x="381" y="553"/>
                  <a:pt x="235" y="294"/>
                  <a:pt x="0" y="151"/>
                </a:cubicBezTo>
                <a:cubicBezTo>
                  <a:pt x="91" y="0"/>
                  <a:pt x="91" y="0"/>
                  <a:pt x="91" y="0"/>
                </a:cubicBezTo>
                <a:cubicBezTo>
                  <a:pt x="234" y="86"/>
                  <a:pt x="352" y="208"/>
                  <a:pt x="433" y="353"/>
                </a:cubicBezTo>
                <a:cubicBezTo>
                  <a:pt x="515" y="498"/>
                  <a:pt x="557" y="662"/>
                  <a:pt x="557" y="8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ED0E8F63-DBDC-A340-AE92-899BEAD95B5A}"/>
              </a:ext>
            </a:extLst>
          </p:cNvPr>
          <p:cNvSpPr txBox="1"/>
          <p:nvPr/>
        </p:nvSpPr>
        <p:spPr>
          <a:xfrm rot="17091372">
            <a:off x="1896751" y="4669173"/>
            <a:ext cx="1560684" cy="327473"/>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Optimization</a:t>
            </a:r>
          </a:p>
        </p:txBody>
      </p:sp>
      <p:sp>
        <p:nvSpPr>
          <p:cNvPr id="14" name="TextBox 13">
            <a:extLst>
              <a:ext uri="{FF2B5EF4-FFF2-40B4-BE49-F238E27FC236}">
                <a16:creationId xmlns:a16="http://schemas.microsoft.com/office/drawing/2014/main" id="{1AA2B4D3-531D-CC4D-9239-D815AACCB4DF}"/>
              </a:ext>
            </a:extLst>
          </p:cNvPr>
          <p:cNvSpPr txBox="1"/>
          <p:nvPr/>
        </p:nvSpPr>
        <p:spPr>
          <a:xfrm rot="21363561">
            <a:off x="4962434" y="2207835"/>
            <a:ext cx="1412973" cy="322736"/>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Transactions</a:t>
            </a:r>
          </a:p>
        </p:txBody>
      </p:sp>
      <p:grpSp>
        <p:nvGrpSpPr>
          <p:cNvPr id="12" name="Group 11">
            <a:extLst>
              <a:ext uri="{FF2B5EF4-FFF2-40B4-BE49-F238E27FC236}">
                <a16:creationId xmlns:a16="http://schemas.microsoft.com/office/drawing/2014/main" id="{F49BD747-9DA9-5842-90BC-96F6A9FE3174}"/>
              </a:ext>
            </a:extLst>
          </p:cNvPr>
          <p:cNvGrpSpPr/>
          <p:nvPr/>
        </p:nvGrpSpPr>
        <p:grpSpPr>
          <a:xfrm>
            <a:off x="6980339" y="2075303"/>
            <a:ext cx="1974832" cy="1644312"/>
            <a:chOff x="6980339" y="2075303"/>
            <a:chExt cx="1974832" cy="1644312"/>
          </a:xfrm>
        </p:grpSpPr>
        <p:grpSp>
          <p:nvGrpSpPr>
            <p:cNvPr id="3" name="Group 2">
              <a:extLst>
                <a:ext uri="{FF2B5EF4-FFF2-40B4-BE49-F238E27FC236}">
                  <a16:creationId xmlns:a16="http://schemas.microsoft.com/office/drawing/2014/main" id="{AB55F887-CCFC-3646-A93E-4D34730641C5}"/>
                </a:ext>
              </a:extLst>
            </p:cNvPr>
            <p:cNvGrpSpPr/>
            <p:nvPr/>
          </p:nvGrpSpPr>
          <p:grpSpPr>
            <a:xfrm>
              <a:off x="6986436" y="2075303"/>
              <a:ext cx="1968735" cy="1644312"/>
              <a:chOff x="6986436" y="2075303"/>
              <a:chExt cx="1968735" cy="1644312"/>
            </a:xfrm>
          </p:grpSpPr>
          <p:sp>
            <p:nvSpPr>
              <p:cNvPr id="7" name="Freeform 8">
                <a:extLst>
                  <a:ext uri="{FF2B5EF4-FFF2-40B4-BE49-F238E27FC236}">
                    <a16:creationId xmlns:a16="http://schemas.microsoft.com/office/drawing/2014/main" id="{CD0822DB-CDED-8141-8B63-883F885FC1AC}"/>
                  </a:ext>
                </a:extLst>
              </p:cNvPr>
              <p:cNvSpPr>
                <a:spLocks/>
              </p:cNvSpPr>
              <p:nvPr/>
            </p:nvSpPr>
            <p:spPr bwMode="auto">
              <a:xfrm>
                <a:off x="6986436" y="2075303"/>
                <a:ext cx="1968735" cy="1644312"/>
              </a:xfrm>
              <a:custGeom>
                <a:avLst/>
                <a:gdLst>
                  <a:gd name="T0" fmla="*/ 452 w 594"/>
                  <a:gd name="T1" fmla="*/ 503 h 503"/>
                  <a:gd name="T2" fmla="*/ 0 w 594"/>
                  <a:gd name="T3" fmla="*/ 167 h 503"/>
                  <a:gd name="T4" fmla="*/ 60 w 594"/>
                  <a:gd name="T5" fmla="*/ 0 h 503"/>
                  <a:gd name="T6" fmla="*/ 594 w 594"/>
                  <a:gd name="T7" fmla="*/ 397 h 503"/>
                  <a:gd name="T8" fmla="*/ 452 w 594"/>
                  <a:gd name="T9" fmla="*/ 503 h 503"/>
                </a:gdLst>
                <a:ahLst/>
                <a:cxnLst>
                  <a:cxn ang="0">
                    <a:pos x="T0" y="T1"/>
                  </a:cxn>
                  <a:cxn ang="0">
                    <a:pos x="T2" y="T3"/>
                  </a:cxn>
                  <a:cxn ang="0">
                    <a:pos x="T4" y="T5"/>
                  </a:cxn>
                  <a:cxn ang="0">
                    <a:pos x="T6" y="T7"/>
                  </a:cxn>
                  <a:cxn ang="0">
                    <a:pos x="T8" y="T9"/>
                  </a:cxn>
                </a:cxnLst>
                <a:rect l="0" t="0" r="r" b="b"/>
                <a:pathLst>
                  <a:path w="594" h="503">
                    <a:moveTo>
                      <a:pt x="452" y="503"/>
                    </a:moveTo>
                    <a:cubicBezTo>
                      <a:pt x="337" y="349"/>
                      <a:pt x="180" y="233"/>
                      <a:pt x="0" y="167"/>
                    </a:cubicBezTo>
                    <a:cubicBezTo>
                      <a:pt x="60" y="0"/>
                      <a:pt x="60" y="0"/>
                      <a:pt x="60" y="0"/>
                    </a:cubicBezTo>
                    <a:cubicBezTo>
                      <a:pt x="273" y="78"/>
                      <a:pt x="458" y="215"/>
                      <a:pt x="594" y="397"/>
                    </a:cubicBezTo>
                    <a:lnTo>
                      <a:pt x="452" y="5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212" name="Group 109">
                <a:extLst>
                  <a:ext uri="{FF2B5EF4-FFF2-40B4-BE49-F238E27FC236}">
                    <a16:creationId xmlns:a16="http://schemas.microsoft.com/office/drawing/2014/main" id="{11E90F5D-4FC8-DD4A-8931-CAA313A62DA8}"/>
                  </a:ext>
                </a:extLst>
              </p:cNvPr>
              <p:cNvGrpSpPr>
                <a:grpSpLocks noChangeAspect="1"/>
              </p:cNvGrpSpPr>
              <p:nvPr/>
            </p:nvGrpSpPr>
            <p:grpSpPr bwMode="auto">
              <a:xfrm rot="2646273">
                <a:off x="8203856" y="2925645"/>
                <a:ext cx="247013" cy="315164"/>
                <a:chOff x="5900" y="1810"/>
                <a:chExt cx="830" cy="1059"/>
              </a:xfrm>
            </p:grpSpPr>
            <p:sp>
              <p:nvSpPr>
                <p:cNvPr id="214" name="Freeform 110">
                  <a:extLst>
                    <a:ext uri="{FF2B5EF4-FFF2-40B4-BE49-F238E27FC236}">
                      <a16:creationId xmlns:a16="http://schemas.microsoft.com/office/drawing/2014/main" id="{91538CD4-CEDB-AC42-B9CC-71969038E86C}"/>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0" name="Freeform 111">
                  <a:extLst>
                    <a:ext uri="{FF2B5EF4-FFF2-40B4-BE49-F238E27FC236}">
                      <a16:creationId xmlns:a16="http://schemas.microsoft.com/office/drawing/2014/main" id="{D24A2CA7-8332-704F-B6AF-E1AED09BCAF4}"/>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1" name="Freeform 112">
                  <a:extLst>
                    <a:ext uri="{FF2B5EF4-FFF2-40B4-BE49-F238E27FC236}">
                      <a16:creationId xmlns:a16="http://schemas.microsoft.com/office/drawing/2014/main" id="{F94D9244-149A-EA49-9719-C55054AC5A92}"/>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grpSp>
        </p:grpSp>
        <p:sp>
          <p:nvSpPr>
            <p:cNvPr id="18" name="TextBox 17">
              <a:extLst>
                <a:ext uri="{FF2B5EF4-FFF2-40B4-BE49-F238E27FC236}">
                  <a16:creationId xmlns:a16="http://schemas.microsoft.com/office/drawing/2014/main" id="{28D25050-4346-1B4A-ACFB-8E059D8B4AE5}"/>
                </a:ext>
              </a:extLst>
            </p:cNvPr>
            <p:cNvSpPr txBox="1"/>
            <p:nvPr/>
          </p:nvSpPr>
          <p:spPr>
            <a:xfrm rot="2007039">
              <a:off x="6980339" y="2740525"/>
              <a:ext cx="1412973" cy="322736"/>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Security</a:t>
              </a:r>
            </a:p>
          </p:txBody>
        </p:sp>
      </p:grpSp>
      <p:sp>
        <p:nvSpPr>
          <p:cNvPr id="20" name="TextBox 19">
            <a:extLst>
              <a:ext uri="{FF2B5EF4-FFF2-40B4-BE49-F238E27FC236}">
                <a16:creationId xmlns:a16="http://schemas.microsoft.com/office/drawing/2014/main" id="{1A36F96B-8CD9-BD44-92BD-7F8B04475DE3}"/>
              </a:ext>
            </a:extLst>
          </p:cNvPr>
          <p:cNvSpPr txBox="1"/>
          <p:nvPr/>
        </p:nvSpPr>
        <p:spPr>
          <a:xfrm rot="3992057">
            <a:off x="8251751" y="4327351"/>
            <a:ext cx="1392530" cy="327473"/>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eiryo Regular" charset="-128"/>
                <a:cs typeface="Meiryo Regular" charset="-128"/>
              </a:rPr>
              <a:t>Metadata</a:t>
            </a:r>
            <a:endPar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endParaRPr>
          </a:p>
        </p:txBody>
      </p:sp>
      <p:sp>
        <p:nvSpPr>
          <p:cNvPr id="30" name="TextBox 29">
            <a:extLst>
              <a:ext uri="{FF2B5EF4-FFF2-40B4-BE49-F238E27FC236}">
                <a16:creationId xmlns:a16="http://schemas.microsoft.com/office/drawing/2014/main" id="{2E6EDF49-8E51-7B41-8076-38654ACAF96D}"/>
              </a:ext>
            </a:extLst>
          </p:cNvPr>
          <p:cNvSpPr txBox="1"/>
          <p:nvPr/>
        </p:nvSpPr>
        <p:spPr>
          <a:xfrm rot="17635617">
            <a:off x="2779435" y="4389234"/>
            <a:ext cx="1319316" cy="327473"/>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Loading</a:t>
            </a:r>
          </a:p>
        </p:txBody>
      </p:sp>
      <p:sp>
        <p:nvSpPr>
          <p:cNvPr id="31" name="TextBox 30">
            <a:extLst>
              <a:ext uri="{FF2B5EF4-FFF2-40B4-BE49-F238E27FC236}">
                <a16:creationId xmlns:a16="http://schemas.microsoft.com/office/drawing/2014/main" id="{4CC43F72-17EC-774C-9738-2A58B1BF4758}"/>
              </a:ext>
            </a:extLst>
          </p:cNvPr>
          <p:cNvSpPr txBox="1"/>
          <p:nvPr/>
        </p:nvSpPr>
        <p:spPr>
          <a:xfrm rot="21177170">
            <a:off x="4718696" y="2889640"/>
            <a:ext cx="1667924" cy="322736"/>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Ad hoc analytics</a:t>
            </a:r>
          </a:p>
        </p:txBody>
      </p:sp>
      <p:sp>
        <p:nvSpPr>
          <p:cNvPr id="37" name="TextBox 36">
            <a:extLst>
              <a:ext uri="{FF2B5EF4-FFF2-40B4-BE49-F238E27FC236}">
                <a16:creationId xmlns:a16="http://schemas.microsoft.com/office/drawing/2014/main" id="{96EC350D-DCE4-4446-B781-3971EB3EAA6A}"/>
              </a:ext>
            </a:extLst>
          </p:cNvPr>
          <p:cNvSpPr txBox="1"/>
          <p:nvPr/>
        </p:nvSpPr>
        <p:spPr>
          <a:xfrm rot="3291961">
            <a:off x="7359909" y="4016614"/>
            <a:ext cx="1392530" cy="327473"/>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Development</a:t>
            </a:r>
          </a:p>
        </p:txBody>
      </p:sp>
      <p:grpSp>
        <p:nvGrpSpPr>
          <p:cNvPr id="39" name="Group 38">
            <a:extLst>
              <a:ext uri="{FF2B5EF4-FFF2-40B4-BE49-F238E27FC236}">
                <a16:creationId xmlns:a16="http://schemas.microsoft.com/office/drawing/2014/main" id="{D5E61267-7CA9-164C-A3F5-4FD7F5045582}"/>
              </a:ext>
            </a:extLst>
          </p:cNvPr>
          <p:cNvGrpSpPr/>
          <p:nvPr/>
        </p:nvGrpSpPr>
        <p:grpSpPr>
          <a:xfrm>
            <a:off x="2789973" y="2080851"/>
            <a:ext cx="1968735" cy="1648012"/>
            <a:chOff x="1950588" y="2284669"/>
            <a:chExt cx="1968735" cy="1648012"/>
          </a:xfrm>
          <a:solidFill>
            <a:schemeClr val="accent3"/>
          </a:solidFill>
        </p:grpSpPr>
        <p:sp>
          <p:nvSpPr>
            <p:cNvPr id="40" name="Freeform 6">
              <a:extLst>
                <a:ext uri="{FF2B5EF4-FFF2-40B4-BE49-F238E27FC236}">
                  <a16:creationId xmlns:a16="http://schemas.microsoft.com/office/drawing/2014/main" id="{0F354535-EFCE-1B46-8593-160F4F8CDBD8}"/>
                </a:ext>
              </a:extLst>
            </p:cNvPr>
            <p:cNvSpPr>
              <a:spLocks/>
            </p:cNvSpPr>
            <p:nvPr/>
          </p:nvSpPr>
          <p:spPr bwMode="auto">
            <a:xfrm>
              <a:off x="1950588" y="2284669"/>
              <a:ext cx="1968735" cy="1648012"/>
            </a:xfrm>
            <a:custGeom>
              <a:avLst/>
              <a:gdLst>
                <a:gd name="T0" fmla="*/ 143 w 594"/>
                <a:gd name="T1" fmla="*/ 504 h 504"/>
                <a:gd name="T2" fmla="*/ 0 w 594"/>
                <a:gd name="T3" fmla="*/ 398 h 504"/>
                <a:gd name="T4" fmla="*/ 533 w 594"/>
                <a:gd name="T5" fmla="*/ 0 h 504"/>
                <a:gd name="T6" fmla="*/ 594 w 594"/>
                <a:gd name="T7" fmla="*/ 166 h 504"/>
                <a:gd name="T8" fmla="*/ 143 w 594"/>
                <a:gd name="T9" fmla="*/ 504 h 504"/>
              </a:gdLst>
              <a:ahLst/>
              <a:cxnLst>
                <a:cxn ang="0">
                  <a:pos x="T0" y="T1"/>
                </a:cxn>
                <a:cxn ang="0">
                  <a:pos x="T2" y="T3"/>
                </a:cxn>
                <a:cxn ang="0">
                  <a:pos x="T4" y="T5"/>
                </a:cxn>
                <a:cxn ang="0">
                  <a:pos x="T6" y="T7"/>
                </a:cxn>
                <a:cxn ang="0">
                  <a:pos x="T8" y="T9"/>
                </a:cxn>
              </a:cxnLst>
              <a:rect l="0" t="0" r="r" b="b"/>
              <a:pathLst>
                <a:path w="594" h="504">
                  <a:moveTo>
                    <a:pt x="143" y="504"/>
                  </a:moveTo>
                  <a:cubicBezTo>
                    <a:pt x="0" y="398"/>
                    <a:pt x="0" y="398"/>
                    <a:pt x="0" y="398"/>
                  </a:cubicBezTo>
                  <a:cubicBezTo>
                    <a:pt x="136" y="216"/>
                    <a:pt x="320" y="78"/>
                    <a:pt x="533" y="0"/>
                  </a:cubicBezTo>
                  <a:cubicBezTo>
                    <a:pt x="594" y="166"/>
                    <a:pt x="594" y="166"/>
                    <a:pt x="594" y="166"/>
                  </a:cubicBezTo>
                  <a:cubicBezTo>
                    <a:pt x="414" y="232"/>
                    <a:pt x="257" y="349"/>
                    <a:pt x="143"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04B48181-CF35-9640-8C1A-EF599A54A4C0}"/>
                </a:ext>
              </a:extLst>
            </p:cNvPr>
            <p:cNvSpPr txBox="1"/>
            <p:nvPr/>
          </p:nvSpPr>
          <p:spPr>
            <a:xfrm rot="19302471">
              <a:off x="2295416" y="3102774"/>
              <a:ext cx="1412973" cy="322736"/>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Management</a:t>
              </a:r>
            </a:p>
          </p:txBody>
        </p:sp>
        <p:grpSp>
          <p:nvGrpSpPr>
            <p:cNvPr id="42" name="Group 41">
              <a:extLst>
                <a:ext uri="{FF2B5EF4-FFF2-40B4-BE49-F238E27FC236}">
                  <a16:creationId xmlns:a16="http://schemas.microsoft.com/office/drawing/2014/main" id="{74A0D377-A4E9-C048-ACB5-F7EA00296CC1}"/>
                </a:ext>
              </a:extLst>
            </p:cNvPr>
            <p:cNvGrpSpPr/>
            <p:nvPr/>
          </p:nvGrpSpPr>
          <p:grpSpPr>
            <a:xfrm>
              <a:off x="3379964" y="2563411"/>
              <a:ext cx="368571" cy="254094"/>
              <a:chOff x="4609488" y="2461191"/>
              <a:chExt cx="489562" cy="342460"/>
            </a:xfrm>
            <a:grpFill/>
          </p:grpSpPr>
          <p:sp>
            <p:nvSpPr>
              <p:cNvPr id="43" name="Freeform 32">
                <a:extLst>
                  <a:ext uri="{FF2B5EF4-FFF2-40B4-BE49-F238E27FC236}">
                    <a16:creationId xmlns:a16="http://schemas.microsoft.com/office/drawing/2014/main" id="{3E73F354-8732-2E47-80D5-E3BE274F1D53}"/>
                  </a:ext>
                </a:extLst>
              </p:cNvPr>
              <p:cNvSpPr>
                <a:spLocks/>
              </p:cNvSpPr>
              <p:nvPr/>
            </p:nvSpPr>
            <p:spPr bwMode="auto">
              <a:xfrm>
                <a:off x="4873225" y="2565401"/>
                <a:ext cx="225825" cy="226288"/>
              </a:xfrm>
              <a:custGeom>
                <a:avLst/>
                <a:gdLst>
                  <a:gd name="T0" fmla="*/ 1642 w 1655"/>
                  <a:gd name="T1" fmla="*/ 894 h 1657"/>
                  <a:gd name="T2" fmla="*/ 1592 w 1655"/>
                  <a:gd name="T3" fmla="*/ 856 h 1657"/>
                  <a:gd name="T4" fmla="*/ 1484 w 1655"/>
                  <a:gd name="T5" fmla="*/ 817 h 1657"/>
                  <a:gd name="T6" fmla="*/ 1464 w 1655"/>
                  <a:gd name="T7" fmla="*/ 674 h 1657"/>
                  <a:gd name="T8" fmla="*/ 1557 w 1655"/>
                  <a:gd name="T9" fmla="*/ 608 h 1657"/>
                  <a:gd name="T10" fmla="*/ 1594 w 1655"/>
                  <a:gd name="T11" fmla="*/ 558 h 1657"/>
                  <a:gd name="T12" fmla="*/ 1584 w 1655"/>
                  <a:gd name="T13" fmla="*/ 496 h 1657"/>
                  <a:gd name="T14" fmla="*/ 1491 w 1655"/>
                  <a:gd name="T15" fmla="*/ 334 h 1657"/>
                  <a:gd name="T16" fmla="*/ 1381 w 1655"/>
                  <a:gd name="T17" fmla="*/ 305 h 1657"/>
                  <a:gd name="T18" fmla="*/ 1277 w 1655"/>
                  <a:gd name="T19" fmla="*/ 355 h 1657"/>
                  <a:gd name="T20" fmla="*/ 1163 w 1655"/>
                  <a:gd name="T21" fmla="*/ 269 h 1657"/>
                  <a:gd name="T22" fmla="*/ 1184 w 1655"/>
                  <a:gd name="T23" fmla="*/ 157 h 1657"/>
                  <a:gd name="T24" fmla="*/ 1126 w 1655"/>
                  <a:gd name="T25" fmla="*/ 58 h 1657"/>
                  <a:gd name="T26" fmla="*/ 949 w 1655"/>
                  <a:gd name="T27" fmla="*/ 10 h 1657"/>
                  <a:gd name="T28" fmla="*/ 850 w 1655"/>
                  <a:gd name="T29" fmla="*/ 66 h 1657"/>
                  <a:gd name="T30" fmla="*/ 813 w 1655"/>
                  <a:gd name="T31" fmla="*/ 174 h 1657"/>
                  <a:gd name="T32" fmla="*/ 670 w 1655"/>
                  <a:gd name="T33" fmla="*/ 193 h 1657"/>
                  <a:gd name="T34" fmla="*/ 605 w 1655"/>
                  <a:gd name="T35" fmla="*/ 101 h 1657"/>
                  <a:gd name="T36" fmla="*/ 493 w 1655"/>
                  <a:gd name="T37" fmla="*/ 72 h 1657"/>
                  <a:gd name="T38" fmla="*/ 331 w 1655"/>
                  <a:gd name="T39" fmla="*/ 164 h 1657"/>
                  <a:gd name="T40" fmla="*/ 294 w 1655"/>
                  <a:gd name="T41" fmla="*/ 214 h 1657"/>
                  <a:gd name="T42" fmla="*/ 302 w 1655"/>
                  <a:gd name="T43" fmla="*/ 274 h 1657"/>
                  <a:gd name="T44" fmla="*/ 352 w 1655"/>
                  <a:gd name="T45" fmla="*/ 379 h 1657"/>
                  <a:gd name="T46" fmla="*/ 265 w 1655"/>
                  <a:gd name="T47" fmla="*/ 493 h 1657"/>
                  <a:gd name="T48" fmla="*/ 153 w 1655"/>
                  <a:gd name="T49" fmla="*/ 471 h 1657"/>
                  <a:gd name="T50" fmla="*/ 54 w 1655"/>
                  <a:gd name="T51" fmla="*/ 529 h 1657"/>
                  <a:gd name="T52" fmla="*/ 6 w 1655"/>
                  <a:gd name="T53" fmla="*/ 711 h 1657"/>
                  <a:gd name="T54" fmla="*/ 14 w 1655"/>
                  <a:gd name="T55" fmla="*/ 773 h 1657"/>
                  <a:gd name="T56" fmla="*/ 62 w 1655"/>
                  <a:gd name="T57" fmla="*/ 809 h 1657"/>
                  <a:gd name="T58" fmla="*/ 170 w 1655"/>
                  <a:gd name="T59" fmla="*/ 848 h 1657"/>
                  <a:gd name="T60" fmla="*/ 190 w 1655"/>
                  <a:gd name="T61" fmla="*/ 991 h 1657"/>
                  <a:gd name="T62" fmla="*/ 97 w 1655"/>
                  <a:gd name="T63" fmla="*/ 1057 h 1657"/>
                  <a:gd name="T64" fmla="*/ 68 w 1655"/>
                  <a:gd name="T65" fmla="*/ 1169 h 1657"/>
                  <a:gd name="T66" fmla="*/ 161 w 1655"/>
                  <a:gd name="T67" fmla="*/ 1331 h 1657"/>
                  <a:gd name="T68" fmla="*/ 211 w 1655"/>
                  <a:gd name="T69" fmla="*/ 1367 h 1657"/>
                  <a:gd name="T70" fmla="*/ 271 w 1655"/>
                  <a:gd name="T71" fmla="*/ 1360 h 1657"/>
                  <a:gd name="T72" fmla="*/ 375 w 1655"/>
                  <a:gd name="T73" fmla="*/ 1310 h 1657"/>
                  <a:gd name="T74" fmla="*/ 489 w 1655"/>
                  <a:gd name="T75" fmla="*/ 1396 h 1657"/>
                  <a:gd name="T76" fmla="*/ 466 w 1655"/>
                  <a:gd name="T77" fmla="*/ 1508 h 1657"/>
                  <a:gd name="T78" fmla="*/ 473 w 1655"/>
                  <a:gd name="T79" fmla="*/ 1570 h 1657"/>
                  <a:gd name="T80" fmla="*/ 524 w 1655"/>
                  <a:gd name="T81" fmla="*/ 1607 h 1657"/>
                  <a:gd name="T82" fmla="*/ 705 w 1655"/>
                  <a:gd name="T83" fmla="*/ 1655 h 1657"/>
                  <a:gd name="T84" fmla="*/ 726 w 1655"/>
                  <a:gd name="T85" fmla="*/ 1657 h 1657"/>
                  <a:gd name="T86" fmla="*/ 767 w 1655"/>
                  <a:gd name="T87" fmla="*/ 1648 h 1657"/>
                  <a:gd name="T88" fmla="*/ 804 w 1655"/>
                  <a:gd name="T89" fmla="*/ 1599 h 1657"/>
                  <a:gd name="T90" fmla="*/ 842 w 1655"/>
                  <a:gd name="T91" fmla="*/ 1491 h 1657"/>
                  <a:gd name="T92" fmla="*/ 985 w 1655"/>
                  <a:gd name="T93" fmla="*/ 1472 h 1657"/>
                  <a:gd name="T94" fmla="*/ 1051 w 1655"/>
                  <a:gd name="T95" fmla="*/ 1564 h 1657"/>
                  <a:gd name="T96" fmla="*/ 1163 w 1655"/>
                  <a:gd name="T97" fmla="*/ 1593 h 1657"/>
                  <a:gd name="T98" fmla="*/ 1325 w 1655"/>
                  <a:gd name="T99" fmla="*/ 1501 h 1657"/>
                  <a:gd name="T100" fmla="*/ 1354 w 1655"/>
                  <a:gd name="T101" fmla="*/ 1391 h 1657"/>
                  <a:gd name="T102" fmla="*/ 1304 w 1655"/>
                  <a:gd name="T103" fmla="*/ 1286 h 1657"/>
                  <a:gd name="T104" fmla="*/ 1391 w 1655"/>
                  <a:gd name="T105" fmla="*/ 1172 h 1657"/>
                  <a:gd name="T106" fmla="*/ 1503 w 1655"/>
                  <a:gd name="T107" fmla="*/ 1194 h 1657"/>
                  <a:gd name="T108" fmla="*/ 1565 w 1655"/>
                  <a:gd name="T109" fmla="*/ 1186 h 1657"/>
                  <a:gd name="T110" fmla="*/ 1601 w 1655"/>
                  <a:gd name="T111" fmla="*/ 1136 h 1657"/>
                  <a:gd name="T112" fmla="*/ 1650 w 1655"/>
                  <a:gd name="T113" fmla="*/ 956 h 1657"/>
                  <a:gd name="T114" fmla="*/ 1642 w 1655"/>
                  <a:gd name="T115" fmla="*/ 894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5" h="1657">
                    <a:moveTo>
                      <a:pt x="1642" y="894"/>
                    </a:moveTo>
                    <a:cubicBezTo>
                      <a:pt x="1630" y="875"/>
                      <a:pt x="1613" y="861"/>
                      <a:pt x="1592" y="856"/>
                    </a:cubicBezTo>
                    <a:cubicBezTo>
                      <a:pt x="1484" y="817"/>
                      <a:pt x="1484" y="817"/>
                      <a:pt x="1484" y="817"/>
                    </a:cubicBezTo>
                    <a:cubicBezTo>
                      <a:pt x="1484" y="765"/>
                      <a:pt x="1476" y="719"/>
                      <a:pt x="1464" y="674"/>
                    </a:cubicBezTo>
                    <a:cubicBezTo>
                      <a:pt x="1557" y="608"/>
                      <a:pt x="1557" y="608"/>
                      <a:pt x="1557" y="608"/>
                    </a:cubicBezTo>
                    <a:cubicBezTo>
                      <a:pt x="1576" y="597"/>
                      <a:pt x="1590" y="579"/>
                      <a:pt x="1594" y="558"/>
                    </a:cubicBezTo>
                    <a:cubicBezTo>
                      <a:pt x="1599" y="537"/>
                      <a:pt x="1596" y="516"/>
                      <a:pt x="1584" y="496"/>
                    </a:cubicBezTo>
                    <a:cubicBezTo>
                      <a:pt x="1491" y="334"/>
                      <a:pt x="1491" y="334"/>
                      <a:pt x="1491" y="334"/>
                    </a:cubicBezTo>
                    <a:cubicBezTo>
                      <a:pt x="1468" y="296"/>
                      <a:pt x="1418" y="282"/>
                      <a:pt x="1381" y="305"/>
                    </a:cubicBezTo>
                    <a:cubicBezTo>
                      <a:pt x="1277" y="355"/>
                      <a:pt x="1277" y="355"/>
                      <a:pt x="1277" y="355"/>
                    </a:cubicBezTo>
                    <a:cubicBezTo>
                      <a:pt x="1240" y="321"/>
                      <a:pt x="1202" y="292"/>
                      <a:pt x="1163" y="269"/>
                    </a:cubicBezTo>
                    <a:cubicBezTo>
                      <a:pt x="1184" y="157"/>
                      <a:pt x="1184" y="157"/>
                      <a:pt x="1184" y="157"/>
                    </a:cubicBezTo>
                    <a:cubicBezTo>
                      <a:pt x="1194" y="112"/>
                      <a:pt x="1169" y="68"/>
                      <a:pt x="1126" y="58"/>
                    </a:cubicBezTo>
                    <a:cubicBezTo>
                      <a:pt x="949" y="10"/>
                      <a:pt x="949" y="10"/>
                      <a:pt x="949" y="10"/>
                    </a:cubicBezTo>
                    <a:cubicBezTo>
                      <a:pt x="904" y="0"/>
                      <a:pt x="862" y="23"/>
                      <a:pt x="850" y="66"/>
                    </a:cubicBezTo>
                    <a:cubicBezTo>
                      <a:pt x="813" y="174"/>
                      <a:pt x="813" y="174"/>
                      <a:pt x="813" y="174"/>
                    </a:cubicBezTo>
                    <a:cubicBezTo>
                      <a:pt x="761" y="174"/>
                      <a:pt x="715" y="182"/>
                      <a:pt x="670" y="193"/>
                    </a:cubicBezTo>
                    <a:cubicBezTo>
                      <a:pt x="605" y="101"/>
                      <a:pt x="605" y="101"/>
                      <a:pt x="605" y="101"/>
                    </a:cubicBezTo>
                    <a:cubicBezTo>
                      <a:pt x="582" y="62"/>
                      <a:pt x="531" y="48"/>
                      <a:pt x="493" y="72"/>
                    </a:cubicBezTo>
                    <a:cubicBezTo>
                      <a:pt x="331" y="164"/>
                      <a:pt x="331" y="164"/>
                      <a:pt x="331" y="164"/>
                    </a:cubicBezTo>
                    <a:cubicBezTo>
                      <a:pt x="311" y="176"/>
                      <a:pt x="298" y="193"/>
                      <a:pt x="294" y="214"/>
                    </a:cubicBezTo>
                    <a:cubicBezTo>
                      <a:pt x="288" y="236"/>
                      <a:pt x="292" y="257"/>
                      <a:pt x="302" y="274"/>
                    </a:cubicBezTo>
                    <a:cubicBezTo>
                      <a:pt x="352" y="379"/>
                      <a:pt x="352" y="379"/>
                      <a:pt x="352" y="379"/>
                    </a:cubicBezTo>
                    <a:cubicBezTo>
                      <a:pt x="317" y="415"/>
                      <a:pt x="288" y="454"/>
                      <a:pt x="265" y="493"/>
                    </a:cubicBezTo>
                    <a:cubicBezTo>
                      <a:pt x="153" y="471"/>
                      <a:pt x="153" y="471"/>
                      <a:pt x="153" y="471"/>
                    </a:cubicBezTo>
                    <a:cubicBezTo>
                      <a:pt x="108" y="462"/>
                      <a:pt x="64" y="487"/>
                      <a:pt x="54" y="529"/>
                    </a:cubicBezTo>
                    <a:cubicBezTo>
                      <a:pt x="6" y="711"/>
                      <a:pt x="6" y="711"/>
                      <a:pt x="6" y="711"/>
                    </a:cubicBezTo>
                    <a:cubicBezTo>
                      <a:pt x="0" y="732"/>
                      <a:pt x="4" y="753"/>
                      <a:pt x="14" y="773"/>
                    </a:cubicBezTo>
                    <a:cubicBezTo>
                      <a:pt x="23" y="792"/>
                      <a:pt x="41" y="804"/>
                      <a:pt x="62" y="809"/>
                    </a:cubicBezTo>
                    <a:cubicBezTo>
                      <a:pt x="170" y="848"/>
                      <a:pt x="170" y="848"/>
                      <a:pt x="170" y="848"/>
                    </a:cubicBezTo>
                    <a:cubicBezTo>
                      <a:pt x="170" y="900"/>
                      <a:pt x="178" y="946"/>
                      <a:pt x="190" y="991"/>
                    </a:cubicBezTo>
                    <a:cubicBezTo>
                      <a:pt x="97" y="1057"/>
                      <a:pt x="97" y="1057"/>
                      <a:pt x="97" y="1057"/>
                    </a:cubicBezTo>
                    <a:cubicBezTo>
                      <a:pt x="58" y="1080"/>
                      <a:pt x="45" y="1130"/>
                      <a:pt x="68" y="1169"/>
                    </a:cubicBezTo>
                    <a:cubicBezTo>
                      <a:pt x="161" y="1331"/>
                      <a:pt x="161" y="1331"/>
                      <a:pt x="161" y="1331"/>
                    </a:cubicBezTo>
                    <a:cubicBezTo>
                      <a:pt x="172" y="1350"/>
                      <a:pt x="190" y="1364"/>
                      <a:pt x="211" y="1367"/>
                    </a:cubicBezTo>
                    <a:cubicBezTo>
                      <a:pt x="232" y="1373"/>
                      <a:pt x="253" y="1369"/>
                      <a:pt x="271" y="1360"/>
                    </a:cubicBezTo>
                    <a:cubicBezTo>
                      <a:pt x="375" y="1310"/>
                      <a:pt x="375" y="1310"/>
                      <a:pt x="375" y="1310"/>
                    </a:cubicBezTo>
                    <a:cubicBezTo>
                      <a:pt x="412" y="1344"/>
                      <a:pt x="450" y="1373"/>
                      <a:pt x="489" y="1396"/>
                    </a:cubicBezTo>
                    <a:cubicBezTo>
                      <a:pt x="466" y="1508"/>
                      <a:pt x="466" y="1508"/>
                      <a:pt x="466" y="1508"/>
                    </a:cubicBezTo>
                    <a:cubicBezTo>
                      <a:pt x="460" y="1530"/>
                      <a:pt x="464" y="1551"/>
                      <a:pt x="473" y="1570"/>
                    </a:cubicBezTo>
                    <a:cubicBezTo>
                      <a:pt x="485" y="1590"/>
                      <a:pt x="502" y="1603"/>
                      <a:pt x="524" y="1607"/>
                    </a:cubicBezTo>
                    <a:cubicBezTo>
                      <a:pt x="705" y="1655"/>
                      <a:pt x="705" y="1655"/>
                      <a:pt x="705" y="1655"/>
                    </a:cubicBezTo>
                    <a:cubicBezTo>
                      <a:pt x="713" y="1657"/>
                      <a:pt x="719" y="1657"/>
                      <a:pt x="726" y="1657"/>
                    </a:cubicBezTo>
                    <a:cubicBezTo>
                      <a:pt x="740" y="1657"/>
                      <a:pt x="755" y="1653"/>
                      <a:pt x="767" y="1648"/>
                    </a:cubicBezTo>
                    <a:cubicBezTo>
                      <a:pt x="786" y="1638"/>
                      <a:pt x="798" y="1621"/>
                      <a:pt x="804" y="1599"/>
                    </a:cubicBezTo>
                    <a:cubicBezTo>
                      <a:pt x="842" y="1491"/>
                      <a:pt x="842" y="1491"/>
                      <a:pt x="842" y="1491"/>
                    </a:cubicBezTo>
                    <a:cubicBezTo>
                      <a:pt x="895" y="1491"/>
                      <a:pt x="941" y="1483"/>
                      <a:pt x="985" y="1472"/>
                    </a:cubicBezTo>
                    <a:cubicBezTo>
                      <a:pt x="1051" y="1564"/>
                      <a:pt x="1051" y="1564"/>
                      <a:pt x="1051" y="1564"/>
                    </a:cubicBezTo>
                    <a:cubicBezTo>
                      <a:pt x="1074" y="1603"/>
                      <a:pt x="1124" y="1617"/>
                      <a:pt x="1163" y="1593"/>
                    </a:cubicBezTo>
                    <a:cubicBezTo>
                      <a:pt x="1325" y="1501"/>
                      <a:pt x="1325" y="1501"/>
                      <a:pt x="1325" y="1501"/>
                    </a:cubicBezTo>
                    <a:cubicBezTo>
                      <a:pt x="1364" y="1478"/>
                      <a:pt x="1377" y="1427"/>
                      <a:pt x="1354" y="1391"/>
                    </a:cubicBezTo>
                    <a:cubicBezTo>
                      <a:pt x="1304" y="1286"/>
                      <a:pt x="1304" y="1286"/>
                      <a:pt x="1304" y="1286"/>
                    </a:cubicBezTo>
                    <a:cubicBezTo>
                      <a:pt x="1339" y="1250"/>
                      <a:pt x="1368" y="1211"/>
                      <a:pt x="1391" y="1172"/>
                    </a:cubicBezTo>
                    <a:cubicBezTo>
                      <a:pt x="1503" y="1194"/>
                      <a:pt x="1503" y="1194"/>
                      <a:pt x="1503" y="1194"/>
                    </a:cubicBezTo>
                    <a:cubicBezTo>
                      <a:pt x="1524" y="1199"/>
                      <a:pt x="1545" y="1196"/>
                      <a:pt x="1565" y="1186"/>
                    </a:cubicBezTo>
                    <a:cubicBezTo>
                      <a:pt x="1584" y="1174"/>
                      <a:pt x="1598" y="1157"/>
                      <a:pt x="1601" y="1136"/>
                    </a:cubicBezTo>
                    <a:cubicBezTo>
                      <a:pt x="1650" y="956"/>
                      <a:pt x="1650" y="956"/>
                      <a:pt x="1650" y="956"/>
                    </a:cubicBezTo>
                    <a:cubicBezTo>
                      <a:pt x="1655" y="935"/>
                      <a:pt x="1654" y="912"/>
                      <a:pt x="1642" y="89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44" name="Group 4">
                <a:extLst>
                  <a:ext uri="{FF2B5EF4-FFF2-40B4-BE49-F238E27FC236}">
                    <a16:creationId xmlns:a16="http://schemas.microsoft.com/office/drawing/2014/main" id="{E5E91AD6-317D-E143-ADDF-703BA3A81EF3}"/>
                  </a:ext>
                </a:extLst>
              </p:cNvPr>
              <p:cNvGrpSpPr>
                <a:grpSpLocks noChangeAspect="1"/>
              </p:cNvGrpSpPr>
              <p:nvPr/>
            </p:nvGrpSpPr>
            <p:grpSpPr bwMode="auto">
              <a:xfrm rot="19968482">
                <a:off x="4609488" y="2461191"/>
                <a:ext cx="315272" cy="342460"/>
                <a:chOff x="3057" y="1398"/>
                <a:chExt cx="1090" cy="1184"/>
              </a:xfrm>
              <a:grpFill/>
            </p:grpSpPr>
            <p:sp>
              <p:nvSpPr>
                <p:cNvPr id="46" name="Oval 5">
                  <a:extLst>
                    <a:ext uri="{FF2B5EF4-FFF2-40B4-BE49-F238E27FC236}">
                      <a16:creationId xmlns:a16="http://schemas.microsoft.com/office/drawing/2014/main" id="{8EDD8AD4-3A29-1B45-B1CF-02E215C6706C}"/>
                    </a:ext>
                  </a:extLst>
                </p:cNvPr>
                <p:cNvSpPr>
                  <a:spLocks noChangeArrowheads="1"/>
                </p:cNvSpPr>
                <p:nvPr/>
              </p:nvSpPr>
              <p:spPr bwMode="auto">
                <a:xfrm>
                  <a:off x="3059" y="1398"/>
                  <a:ext cx="1088"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6">
                  <a:extLst>
                    <a:ext uri="{FF2B5EF4-FFF2-40B4-BE49-F238E27FC236}">
                      <a16:creationId xmlns:a16="http://schemas.microsoft.com/office/drawing/2014/main" id="{3FA7BA80-36A6-804C-87E1-F79CCBFB7B64}"/>
                    </a:ext>
                  </a:extLst>
                </p:cNvPr>
                <p:cNvSpPr>
                  <a:spLocks/>
                </p:cNvSpPr>
                <p:nvPr/>
              </p:nvSpPr>
              <p:spPr bwMode="auto">
                <a:xfrm>
                  <a:off x="3057" y="1564"/>
                  <a:ext cx="1090" cy="418"/>
                </a:xfrm>
                <a:custGeom>
                  <a:avLst/>
                  <a:gdLst>
                    <a:gd name="T0" fmla="*/ 0 w 616"/>
                    <a:gd name="T1" fmla="*/ 0 h 236"/>
                    <a:gd name="T2" fmla="*/ 0 w 616"/>
                    <a:gd name="T3" fmla="*/ 148 h 236"/>
                    <a:gd name="T4" fmla="*/ 616 w 616"/>
                    <a:gd name="T5" fmla="*/ 148 h 236"/>
                    <a:gd name="T6" fmla="*/ 616 w 616"/>
                    <a:gd name="T7" fmla="*/ 0 h 236"/>
                    <a:gd name="T8" fmla="*/ 0 w 616"/>
                    <a:gd name="T9" fmla="*/ 0 h 236"/>
                  </a:gdLst>
                  <a:ahLst/>
                  <a:cxnLst>
                    <a:cxn ang="0">
                      <a:pos x="T0" y="T1"/>
                    </a:cxn>
                    <a:cxn ang="0">
                      <a:pos x="T2" y="T3"/>
                    </a:cxn>
                    <a:cxn ang="0">
                      <a:pos x="T4" y="T5"/>
                    </a:cxn>
                    <a:cxn ang="0">
                      <a:pos x="T6" y="T7"/>
                    </a:cxn>
                    <a:cxn ang="0">
                      <a:pos x="T8" y="T9"/>
                    </a:cxn>
                  </a:cxnLst>
                  <a:rect l="0" t="0" r="r" b="b"/>
                  <a:pathLst>
                    <a:path w="616" h="236">
                      <a:moveTo>
                        <a:pt x="0" y="0"/>
                      </a:moveTo>
                      <a:cubicBezTo>
                        <a:pt x="0" y="148"/>
                        <a:pt x="0" y="148"/>
                        <a:pt x="0" y="148"/>
                      </a:cubicBezTo>
                      <a:cubicBezTo>
                        <a:pt x="0" y="232"/>
                        <a:pt x="616" y="236"/>
                        <a:pt x="616" y="148"/>
                      </a:cubicBezTo>
                      <a:cubicBezTo>
                        <a:pt x="616" y="0"/>
                        <a:pt x="616" y="0"/>
                        <a:pt x="616" y="0"/>
                      </a:cubicBezTo>
                      <a:cubicBezTo>
                        <a:pt x="616" y="88"/>
                        <a:pt x="0" y="8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7">
                  <a:extLst>
                    <a:ext uri="{FF2B5EF4-FFF2-40B4-BE49-F238E27FC236}">
                      <a16:creationId xmlns:a16="http://schemas.microsoft.com/office/drawing/2014/main" id="{C98CEA41-D92B-CE4B-9D51-7DF2150A82A9}"/>
                    </a:ext>
                  </a:extLst>
                </p:cNvPr>
                <p:cNvSpPr>
                  <a:spLocks/>
                </p:cNvSpPr>
                <p:nvPr/>
              </p:nvSpPr>
              <p:spPr bwMode="auto">
                <a:xfrm>
                  <a:off x="3057" y="1880"/>
                  <a:ext cx="1090" cy="391"/>
                </a:xfrm>
                <a:custGeom>
                  <a:avLst/>
                  <a:gdLst>
                    <a:gd name="T0" fmla="*/ 616 w 616"/>
                    <a:gd name="T1" fmla="*/ 86 h 221"/>
                    <a:gd name="T2" fmla="*/ 616 w 616"/>
                    <a:gd name="T3" fmla="*/ 0 h 221"/>
                    <a:gd name="T4" fmla="*/ 0 w 616"/>
                    <a:gd name="T5" fmla="*/ 0 h 221"/>
                    <a:gd name="T6" fmla="*/ 0 w 616"/>
                    <a:gd name="T7" fmla="*/ 148 h 221"/>
                    <a:gd name="T8" fmla="*/ 411 w 616"/>
                    <a:gd name="T9" fmla="*/ 210 h 221"/>
                    <a:gd name="T10" fmla="*/ 616 w 616"/>
                    <a:gd name="T11" fmla="*/ 86 h 221"/>
                  </a:gdLst>
                  <a:ahLst/>
                  <a:cxnLst>
                    <a:cxn ang="0">
                      <a:pos x="T0" y="T1"/>
                    </a:cxn>
                    <a:cxn ang="0">
                      <a:pos x="T2" y="T3"/>
                    </a:cxn>
                    <a:cxn ang="0">
                      <a:pos x="T4" y="T5"/>
                    </a:cxn>
                    <a:cxn ang="0">
                      <a:pos x="T6" y="T7"/>
                    </a:cxn>
                    <a:cxn ang="0">
                      <a:pos x="T8" y="T9"/>
                    </a:cxn>
                    <a:cxn ang="0">
                      <a:pos x="T10" y="T11"/>
                    </a:cxn>
                  </a:cxnLst>
                  <a:rect l="0" t="0" r="r" b="b"/>
                  <a:pathLst>
                    <a:path w="616" h="221">
                      <a:moveTo>
                        <a:pt x="616" y="86"/>
                      </a:moveTo>
                      <a:cubicBezTo>
                        <a:pt x="616" y="0"/>
                        <a:pt x="616" y="0"/>
                        <a:pt x="616" y="0"/>
                      </a:cubicBezTo>
                      <a:cubicBezTo>
                        <a:pt x="616" y="88"/>
                        <a:pt x="0" y="85"/>
                        <a:pt x="0" y="0"/>
                      </a:cubicBezTo>
                      <a:cubicBezTo>
                        <a:pt x="0" y="148"/>
                        <a:pt x="0" y="148"/>
                        <a:pt x="0" y="148"/>
                      </a:cubicBezTo>
                      <a:cubicBezTo>
                        <a:pt x="0" y="200"/>
                        <a:pt x="232" y="221"/>
                        <a:pt x="411" y="210"/>
                      </a:cubicBezTo>
                      <a:cubicBezTo>
                        <a:pt x="453" y="139"/>
                        <a:pt x="529" y="91"/>
                        <a:pt x="61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8">
                  <a:extLst>
                    <a:ext uri="{FF2B5EF4-FFF2-40B4-BE49-F238E27FC236}">
                      <a16:creationId xmlns:a16="http://schemas.microsoft.com/office/drawing/2014/main" id="{69691BE2-4E36-7541-8C9B-F872CCEC1700}"/>
                    </a:ext>
                  </a:extLst>
                </p:cNvPr>
                <p:cNvSpPr>
                  <a:spLocks/>
                </p:cNvSpPr>
                <p:nvPr/>
              </p:nvSpPr>
              <p:spPr bwMode="auto">
                <a:xfrm>
                  <a:off x="3057" y="2195"/>
                  <a:ext cx="706" cy="387"/>
                </a:xfrm>
                <a:custGeom>
                  <a:avLst/>
                  <a:gdLst>
                    <a:gd name="T0" fmla="*/ 380 w 399"/>
                    <a:gd name="T1" fmla="*/ 160 h 219"/>
                    <a:gd name="T2" fmla="*/ 399 w 399"/>
                    <a:gd name="T3" fmla="*/ 62 h 219"/>
                    <a:gd name="T4" fmla="*/ 0 w 399"/>
                    <a:gd name="T5" fmla="*/ 0 h 219"/>
                    <a:gd name="T6" fmla="*/ 0 w 399"/>
                    <a:gd name="T7" fmla="*/ 148 h 219"/>
                    <a:gd name="T8" fmla="*/ 385 w 399"/>
                    <a:gd name="T9" fmla="*/ 211 h 219"/>
                    <a:gd name="T10" fmla="*/ 380 w 399"/>
                    <a:gd name="T11" fmla="*/ 160 h 219"/>
                  </a:gdLst>
                  <a:ahLst/>
                  <a:cxnLst>
                    <a:cxn ang="0">
                      <a:pos x="T0" y="T1"/>
                    </a:cxn>
                    <a:cxn ang="0">
                      <a:pos x="T2" y="T3"/>
                    </a:cxn>
                    <a:cxn ang="0">
                      <a:pos x="T4" y="T5"/>
                    </a:cxn>
                    <a:cxn ang="0">
                      <a:pos x="T6" y="T7"/>
                    </a:cxn>
                    <a:cxn ang="0">
                      <a:pos x="T8" y="T9"/>
                    </a:cxn>
                    <a:cxn ang="0">
                      <a:pos x="T10" y="T11"/>
                    </a:cxn>
                  </a:cxnLst>
                  <a:rect l="0" t="0" r="r" b="b"/>
                  <a:pathLst>
                    <a:path w="399" h="219">
                      <a:moveTo>
                        <a:pt x="380" y="160"/>
                      </a:moveTo>
                      <a:cubicBezTo>
                        <a:pt x="380" y="126"/>
                        <a:pt x="387" y="93"/>
                        <a:pt x="399" y="62"/>
                      </a:cubicBezTo>
                      <a:cubicBezTo>
                        <a:pt x="222" y="72"/>
                        <a:pt x="0" y="51"/>
                        <a:pt x="0" y="0"/>
                      </a:cubicBezTo>
                      <a:cubicBezTo>
                        <a:pt x="0" y="148"/>
                        <a:pt x="0" y="148"/>
                        <a:pt x="0" y="148"/>
                      </a:cubicBezTo>
                      <a:cubicBezTo>
                        <a:pt x="0" y="198"/>
                        <a:pt x="210" y="219"/>
                        <a:pt x="385" y="211"/>
                      </a:cubicBezTo>
                      <a:cubicBezTo>
                        <a:pt x="381" y="195"/>
                        <a:pt x="380" y="178"/>
                        <a:pt x="380"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5" name="Oval 44">
                <a:extLst>
                  <a:ext uri="{FF2B5EF4-FFF2-40B4-BE49-F238E27FC236}">
                    <a16:creationId xmlns:a16="http://schemas.microsoft.com/office/drawing/2014/main" id="{A86F1F19-857C-D149-A0CD-95EC3E5738CC}"/>
                  </a:ext>
                </a:extLst>
              </p:cNvPr>
              <p:cNvSpPr/>
              <p:nvPr/>
            </p:nvSpPr>
            <p:spPr>
              <a:xfrm>
                <a:off x="4930775" y="2625725"/>
                <a:ext cx="107950" cy="107950"/>
              </a:xfrm>
              <a:prstGeom prst="ellipse">
                <a:avLst/>
              </a:prstGeom>
              <a:grp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Arial" panose="020B0604020202020204"/>
                  <a:ea typeface="Arial"/>
                  <a:cs typeface="Arial"/>
                  <a:sym typeface="Arial"/>
                </a:endParaRPr>
              </a:p>
            </p:txBody>
          </p:sp>
        </p:grpSp>
      </p:grpSp>
      <p:sp>
        <p:nvSpPr>
          <p:cNvPr id="52" name="Freeform 19">
            <a:extLst>
              <a:ext uri="{FF2B5EF4-FFF2-40B4-BE49-F238E27FC236}">
                <a16:creationId xmlns:a16="http://schemas.microsoft.com/office/drawing/2014/main" id="{833A2F39-E1EF-6E41-B782-D2F5E89D1137}"/>
              </a:ext>
            </a:extLst>
          </p:cNvPr>
          <p:cNvSpPr>
            <a:spLocks/>
          </p:cNvSpPr>
          <p:nvPr/>
        </p:nvSpPr>
        <p:spPr bwMode="auto">
          <a:xfrm>
            <a:off x="3317634" y="3118117"/>
            <a:ext cx="5113229" cy="2541377"/>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extBox 52">
            <a:extLst>
              <a:ext uri="{FF2B5EF4-FFF2-40B4-BE49-F238E27FC236}">
                <a16:creationId xmlns:a16="http://schemas.microsoft.com/office/drawing/2014/main" id="{9B9EBF97-6DCB-EE43-A828-D5DF844D329F}"/>
              </a:ext>
            </a:extLst>
          </p:cNvPr>
          <p:cNvSpPr txBox="1"/>
          <p:nvPr/>
        </p:nvSpPr>
        <p:spPr>
          <a:xfrm>
            <a:off x="3169656" y="3661208"/>
            <a:ext cx="5352906" cy="430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Centralized storage</a:t>
            </a:r>
          </a:p>
        </p:txBody>
      </p:sp>
      <p:grpSp>
        <p:nvGrpSpPr>
          <p:cNvPr id="54" name="Group 53">
            <a:extLst>
              <a:ext uri="{FF2B5EF4-FFF2-40B4-BE49-F238E27FC236}">
                <a16:creationId xmlns:a16="http://schemas.microsoft.com/office/drawing/2014/main" id="{54308F81-0E37-3D48-B209-5026710ECDEB}"/>
              </a:ext>
            </a:extLst>
          </p:cNvPr>
          <p:cNvGrpSpPr/>
          <p:nvPr/>
        </p:nvGrpSpPr>
        <p:grpSpPr>
          <a:xfrm>
            <a:off x="6895607" y="4489614"/>
            <a:ext cx="1137317" cy="556745"/>
            <a:chOff x="9450421" y="3888518"/>
            <a:chExt cx="1418311" cy="704490"/>
          </a:xfrm>
          <a:solidFill>
            <a:schemeClr val="accent1">
              <a:lumMod val="50000"/>
            </a:schemeClr>
          </a:solidFill>
        </p:grpSpPr>
        <p:grpSp>
          <p:nvGrpSpPr>
            <p:cNvPr id="125" name="Group 124">
              <a:extLst>
                <a:ext uri="{FF2B5EF4-FFF2-40B4-BE49-F238E27FC236}">
                  <a16:creationId xmlns:a16="http://schemas.microsoft.com/office/drawing/2014/main" id="{9013EBAA-A374-B642-93D7-29ACAD7A4EF4}"/>
                </a:ext>
              </a:extLst>
            </p:cNvPr>
            <p:cNvGrpSpPr/>
            <p:nvPr/>
          </p:nvGrpSpPr>
          <p:grpSpPr>
            <a:xfrm>
              <a:off x="9629958" y="4127679"/>
              <a:ext cx="1238774" cy="225536"/>
              <a:chOff x="7873026" y="1354939"/>
              <a:chExt cx="4656196" cy="847725"/>
            </a:xfrm>
            <a:grpFill/>
          </p:grpSpPr>
          <p:sp>
            <p:nvSpPr>
              <p:cNvPr id="132" name="Freeform 16">
                <a:extLst>
                  <a:ext uri="{FF2B5EF4-FFF2-40B4-BE49-F238E27FC236}">
                    <a16:creationId xmlns:a16="http://schemas.microsoft.com/office/drawing/2014/main" id="{35682168-64B1-7445-8F75-81F910514442}"/>
                  </a:ext>
                </a:extLst>
              </p:cNvPr>
              <p:cNvSpPr>
                <a:spLocks/>
              </p:cNvSpPr>
              <p:nvPr/>
            </p:nvSpPr>
            <p:spPr bwMode="auto">
              <a:xfrm>
                <a:off x="7873017" y="1354939"/>
                <a:ext cx="439740"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33" name="Straight Connector 132">
                <a:extLst>
                  <a:ext uri="{FF2B5EF4-FFF2-40B4-BE49-F238E27FC236}">
                    <a16:creationId xmlns:a16="http://schemas.microsoft.com/office/drawing/2014/main" id="{7B2BD4B4-48B9-E049-81F2-9BCCBED75B73}"/>
                  </a:ext>
                </a:extLst>
              </p:cNvPr>
              <p:cNvCxnSpPr/>
              <p:nvPr/>
            </p:nvCxnSpPr>
            <p:spPr>
              <a:xfrm>
                <a:off x="8089901" y="1781977"/>
                <a:ext cx="4439321"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498E1573-DE4E-454A-858C-2E8BB28AB1A8}"/>
                </a:ext>
              </a:extLst>
            </p:cNvPr>
            <p:cNvGrpSpPr/>
            <p:nvPr/>
          </p:nvGrpSpPr>
          <p:grpSpPr>
            <a:xfrm rot="10800000">
              <a:off x="9450421" y="3888518"/>
              <a:ext cx="1153158" cy="225536"/>
              <a:chOff x="7873032" y="1407728"/>
              <a:chExt cx="4334386" cy="847727"/>
            </a:xfrm>
            <a:grpFill/>
          </p:grpSpPr>
          <p:sp>
            <p:nvSpPr>
              <p:cNvPr id="130" name="Freeform 16">
                <a:extLst>
                  <a:ext uri="{FF2B5EF4-FFF2-40B4-BE49-F238E27FC236}">
                    <a16:creationId xmlns:a16="http://schemas.microsoft.com/office/drawing/2014/main" id="{C71F5231-5277-014A-BF17-D6EB45EEC7CB}"/>
                  </a:ext>
                </a:extLst>
              </p:cNvPr>
              <p:cNvSpPr>
                <a:spLocks/>
              </p:cNvSpPr>
              <p:nvPr/>
            </p:nvSpPr>
            <p:spPr bwMode="auto">
              <a:xfrm>
                <a:off x="7873032" y="1407728"/>
                <a:ext cx="439739" cy="847727"/>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31" name="Straight Connector 130">
                <a:extLst>
                  <a:ext uri="{FF2B5EF4-FFF2-40B4-BE49-F238E27FC236}">
                    <a16:creationId xmlns:a16="http://schemas.microsoft.com/office/drawing/2014/main" id="{E9EB1DA8-2B24-FD4C-AAD4-543B8EC2F78D}"/>
                  </a:ext>
                </a:extLst>
              </p:cNvPr>
              <p:cNvCxnSpPr/>
              <p:nvPr/>
            </p:nvCxnSpPr>
            <p:spPr>
              <a:xfrm rot="10800000" flipH="1">
                <a:off x="8063999" y="1861155"/>
                <a:ext cx="4143419"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0F82A025-20BF-CA49-99B9-38308331815B}"/>
                </a:ext>
              </a:extLst>
            </p:cNvPr>
            <p:cNvGrpSpPr/>
            <p:nvPr/>
          </p:nvGrpSpPr>
          <p:grpSpPr>
            <a:xfrm rot="10800000">
              <a:off x="9544059" y="4367472"/>
              <a:ext cx="883349" cy="225536"/>
              <a:chOff x="7582698" y="985423"/>
              <a:chExt cx="3320252" cy="847725"/>
            </a:xfrm>
            <a:grpFill/>
          </p:grpSpPr>
          <p:sp>
            <p:nvSpPr>
              <p:cNvPr id="128" name="Freeform 16">
                <a:extLst>
                  <a:ext uri="{FF2B5EF4-FFF2-40B4-BE49-F238E27FC236}">
                    <a16:creationId xmlns:a16="http://schemas.microsoft.com/office/drawing/2014/main" id="{F4831DC8-6327-D842-BDD3-E26D079865DD}"/>
                  </a:ext>
                </a:extLst>
              </p:cNvPr>
              <p:cNvSpPr>
                <a:spLocks/>
              </p:cNvSpPr>
              <p:nvPr/>
            </p:nvSpPr>
            <p:spPr bwMode="auto">
              <a:xfrm>
                <a:off x="7582698" y="985423"/>
                <a:ext cx="439739"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29" name="Straight Connector 128">
                <a:extLst>
                  <a:ext uri="{FF2B5EF4-FFF2-40B4-BE49-F238E27FC236}">
                    <a16:creationId xmlns:a16="http://schemas.microsoft.com/office/drawing/2014/main" id="{97951833-0539-EE42-A82B-5F2177E5EA24}"/>
                  </a:ext>
                </a:extLst>
              </p:cNvPr>
              <p:cNvCxnSpPr/>
              <p:nvPr/>
            </p:nvCxnSpPr>
            <p:spPr>
              <a:xfrm rot="10800000" flipH="1">
                <a:off x="7771271" y="1412461"/>
                <a:ext cx="3131679" cy="0"/>
              </a:xfrm>
              <a:prstGeom prst="line">
                <a:avLst/>
              </a:prstGeom>
              <a:grpFill/>
              <a:ln w="28575" cap="rnd">
                <a:solidFill>
                  <a:schemeClr val="bg1"/>
                </a:solidFill>
                <a:prstDash val="solid"/>
                <a:round/>
                <a:tailEnd type="non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3A9D5DB5-29FC-5A42-A4CD-D5FDCAABA3F3}"/>
              </a:ext>
            </a:extLst>
          </p:cNvPr>
          <p:cNvGrpSpPr/>
          <p:nvPr/>
        </p:nvGrpSpPr>
        <p:grpSpPr>
          <a:xfrm>
            <a:off x="3737001" y="4489614"/>
            <a:ext cx="1137319" cy="556745"/>
            <a:chOff x="9450421" y="3888518"/>
            <a:chExt cx="1418313" cy="704490"/>
          </a:xfrm>
          <a:solidFill>
            <a:schemeClr val="accent1">
              <a:lumMod val="50000"/>
            </a:schemeClr>
          </a:solidFill>
        </p:grpSpPr>
        <p:grpSp>
          <p:nvGrpSpPr>
            <p:cNvPr id="116" name="Group 115">
              <a:extLst>
                <a:ext uri="{FF2B5EF4-FFF2-40B4-BE49-F238E27FC236}">
                  <a16:creationId xmlns:a16="http://schemas.microsoft.com/office/drawing/2014/main" id="{9290550A-154E-654E-A890-6B24A8266D14}"/>
                </a:ext>
              </a:extLst>
            </p:cNvPr>
            <p:cNvGrpSpPr/>
            <p:nvPr/>
          </p:nvGrpSpPr>
          <p:grpSpPr>
            <a:xfrm>
              <a:off x="9629957" y="4127679"/>
              <a:ext cx="1238777" cy="225536"/>
              <a:chOff x="7873017" y="1354939"/>
              <a:chExt cx="4656205" cy="847725"/>
            </a:xfrm>
            <a:grpFill/>
          </p:grpSpPr>
          <p:sp>
            <p:nvSpPr>
              <p:cNvPr id="123" name="Freeform 16">
                <a:extLst>
                  <a:ext uri="{FF2B5EF4-FFF2-40B4-BE49-F238E27FC236}">
                    <a16:creationId xmlns:a16="http://schemas.microsoft.com/office/drawing/2014/main" id="{33E8E682-3C26-5D4D-949F-37F225E39E3B}"/>
                  </a:ext>
                </a:extLst>
              </p:cNvPr>
              <p:cNvSpPr>
                <a:spLocks/>
              </p:cNvSpPr>
              <p:nvPr/>
            </p:nvSpPr>
            <p:spPr bwMode="auto">
              <a:xfrm>
                <a:off x="7873017" y="1354939"/>
                <a:ext cx="439740"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24" name="Straight Connector 123">
                <a:extLst>
                  <a:ext uri="{FF2B5EF4-FFF2-40B4-BE49-F238E27FC236}">
                    <a16:creationId xmlns:a16="http://schemas.microsoft.com/office/drawing/2014/main" id="{199E6A4A-C70B-1C47-B6A4-745929B624CC}"/>
                  </a:ext>
                </a:extLst>
              </p:cNvPr>
              <p:cNvCxnSpPr/>
              <p:nvPr/>
            </p:nvCxnSpPr>
            <p:spPr>
              <a:xfrm>
                <a:off x="8089901" y="1781977"/>
                <a:ext cx="4439321"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99D09734-878E-4248-B3D8-C77470483ADF}"/>
                </a:ext>
              </a:extLst>
            </p:cNvPr>
            <p:cNvGrpSpPr/>
            <p:nvPr/>
          </p:nvGrpSpPr>
          <p:grpSpPr>
            <a:xfrm rot="10800000">
              <a:off x="9450421" y="3888518"/>
              <a:ext cx="1153158" cy="225536"/>
              <a:chOff x="7873032" y="1407728"/>
              <a:chExt cx="4334386" cy="847727"/>
            </a:xfrm>
            <a:grpFill/>
          </p:grpSpPr>
          <p:sp>
            <p:nvSpPr>
              <p:cNvPr id="121" name="Freeform 16">
                <a:extLst>
                  <a:ext uri="{FF2B5EF4-FFF2-40B4-BE49-F238E27FC236}">
                    <a16:creationId xmlns:a16="http://schemas.microsoft.com/office/drawing/2014/main" id="{0AFEAC40-1C44-A34F-9C4E-49228E496EC4}"/>
                  </a:ext>
                </a:extLst>
              </p:cNvPr>
              <p:cNvSpPr>
                <a:spLocks/>
              </p:cNvSpPr>
              <p:nvPr/>
            </p:nvSpPr>
            <p:spPr bwMode="auto">
              <a:xfrm>
                <a:off x="7873032" y="1407728"/>
                <a:ext cx="439739" cy="847727"/>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22" name="Straight Connector 121">
                <a:extLst>
                  <a:ext uri="{FF2B5EF4-FFF2-40B4-BE49-F238E27FC236}">
                    <a16:creationId xmlns:a16="http://schemas.microsoft.com/office/drawing/2014/main" id="{3C917859-6158-E642-838A-A72730E26C45}"/>
                  </a:ext>
                </a:extLst>
              </p:cNvPr>
              <p:cNvCxnSpPr/>
              <p:nvPr/>
            </p:nvCxnSpPr>
            <p:spPr>
              <a:xfrm rot="10800000" flipH="1">
                <a:off x="8063999" y="1861155"/>
                <a:ext cx="4143419"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7BB8F5EF-AC39-1A4A-9B26-BE5483928524}"/>
                </a:ext>
              </a:extLst>
            </p:cNvPr>
            <p:cNvGrpSpPr/>
            <p:nvPr/>
          </p:nvGrpSpPr>
          <p:grpSpPr>
            <a:xfrm rot="10800000">
              <a:off x="9544059" y="4367472"/>
              <a:ext cx="883349" cy="225536"/>
              <a:chOff x="7582698" y="985423"/>
              <a:chExt cx="3320252" cy="847725"/>
            </a:xfrm>
            <a:grpFill/>
          </p:grpSpPr>
          <p:sp>
            <p:nvSpPr>
              <p:cNvPr id="119" name="Freeform 16">
                <a:extLst>
                  <a:ext uri="{FF2B5EF4-FFF2-40B4-BE49-F238E27FC236}">
                    <a16:creationId xmlns:a16="http://schemas.microsoft.com/office/drawing/2014/main" id="{55A95AA8-076E-3442-80D0-C9EE0B1D3AFA}"/>
                  </a:ext>
                </a:extLst>
              </p:cNvPr>
              <p:cNvSpPr>
                <a:spLocks/>
              </p:cNvSpPr>
              <p:nvPr/>
            </p:nvSpPr>
            <p:spPr bwMode="auto">
              <a:xfrm>
                <a:off x="7582698" y="985423"/>
                <a:ext cx="439739"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20" name="Straight Connector 119">
                <a:extLst>
                  <a:ext uri="{FF2B5EF4-FFF2-40B4-BE49-F238E27FC236}">
                    <a16:creationId xmlns:a16="http://schemas.microsoft.com/office/drawing/2014/main" id="{E3C35DFA-C011-1346-B85B-5098912C467D}"/>
                  </a:ext>
                </a:extLst>
              </p:cNvPr>
              <p:cNvCxnSpPr/>
              <p:nvPr/>
            </p:nvCxnSpPr>
            <p:spPr>
              <a:xfrm rot="10800000" flipH="1">
                <a:off x="7771271" y="1412461"/>
                <a:ext cx="3131679" cy="0"/>
              </a:xfrm>
              <a:prstGeom prst="line">
                <a:avLst/>
              </a:prstGeom>
              <a:grpFill/>
              <a:ln w="28575" cap="rnd">
                <a:solidFill>
                  <a:schemeClr val="bg1"/>
                </a:solidFill>
                <a:prstDash val="solid"/>
                <a:round/>
                <a:tailEnd type="none"/>
              </a:ln>
            </p:spPr>
            <p:style>
              <a:lnRef idx="1">
                <a:schemeClr val="accent1"/>
              </a:lnRef>
              <a:fillRef idx="0">
                <a:schemeClr val="accent1"/>
              </a:fillRef>
              <a:effectRef idx="0">
                <a:schemeClr val="accent1"/>
              </a:effectRef>
              <a:fontRef idx="minor">
                <a:schemeClr val="tx1"/>
              </a:fontRef>
            </p:style>
          </p:cxnSp>
        </p:grpSp>
      </p:grpSp>
      <p:sp>
        <p:nvSpPr>
          <p:cNvPr id="134" name="Rectangle 133">
            <a:extLst>
              <a:ext uri="{FF2B5EF4-FFF2-40B4-BE49-F238E27FC236}">
                <a16:creationId xmlns:a16="http://schemas.microsoft.com/office/drawing/2014/main" id="{ABB9B6B3-CB6C-BE48-BF48-2F5FDA7AD681}"/>
              </a:ext>
            </a:extLst>
          </p:cNvPr>
          <p:cNvSpPr/>
          <p:nvPr/>
        </p:nvSpPr>
        <p:spPr>
          <a:xfrm>
            <a:off x="3782153" y="5905850"/>
            <a:ext cx="413767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262626">
                    <a:lumMod val="90000"/>
                    <a:lumOff val="10000"/>
                  </a:srgbClr>
                </a:solidFill>
                <a:effectLst/>
                <a:uLnTx/>
                <a:uFillTx/>
                <a:latin typeface="Arial" panose="020B0604020202020204"/>
                <a:ea typeface="Meiryo Regular" charset="-128"/>
                <a:cs typeface="Meiryo Regular" charset="-128"/>
              </a:rPr>
              <a:t>Instant, automatic scalability &amp; elasticity</a:t>
            </a:r>
          </a:p>
        </p:txBody>
      </p:sp>
      <p:grpSp>
        <p:nvGrpSpPr>
          <p:cNvPr id="135" name="Group 134">
            <a:extLst>
              <a:ext uri="{FF2B5EF4-FFF2-40B4-BE49-F238E27FC236}">
                <a16:creationId xmlns:a16="http://schemas.microsoft.com/office/drawing/2014/main" id="{9FA20464-6B93-8448-BEA5-AAA14CC503F2}"/>
              </a:ext>
            </a:extLst>
          </p:cNvPr>
          <p:cNvGrpSpPr/>
          <p:nvPr/>
        </p:nvGrpSpPr>
        <p:grpSpPr>
          <a:xfrm>
            <a:off x="9978773" y="3053718"/>
            <a:ext cx="1010559" cy="277000"/>
            <a:chOff x="9670104" y="4192876"/>
            <a:chExt cx="1010559" cy="277000"/>
          </a:xfrm>
        </p:grpSpPr>
        <p:sp>
          <p:nvSpPr>
            <p:cNvPr id="136" name="Rectangle 135">
              <a:extLst>
                <a:ext uri="{FF2B5EF4-FFF2-40B4-BE49-F238E27FC236}">
                  <a16:creationId xmlns:a16="http://schemas.microsoft.com/office/drawing/2014/main" id="{9FE68E65-7E82-5A49-8805-30793C7F3C2F}"/>
                </a:ext>
              </a:extLst>
            </p:cNvPr>
            <p:cNvSpPr/>
            <p:nvPr/>
          </p:nvSpPr>
          <p:spPr>
            <a:xfrm>
              <a:off x="9670104" y="4192877"/>
              <a:ext cx="277456" cy="276999"/>
            </a:xfrm>
            <a:prstGeom prst="rect">
              <a:avLst/>
            </a:prstGeom>
            <a:solidFill>
              <a:schemeClr val="accent3"/>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262626">
                    <a:lumMod val="50000"/>
                    <a:lumOff val="50000"/>
                  </a:srgbClr>
                </a:solidFill>
                <a:effectLst/>
                <a:uLnTx/>
                <a:uFillTx/>
                <a:latin typeface="Arial" panose="020B0604020202020204"/>
                <a:ea typeface="Arial"/>
                <a:cs typeface="Arial"/>
                <a:sym typeface="Arial"/>
              </a:endParaRPr>
            </a:p>
          </p:txBody>
        </p:sp>
        <p:sp>
          <p:nvSpPr>
            <p:cNvPr id="137" name="Rectangle 136">
              <a:extLst>
                <a:ext uri="{FF2B5EF4-FFF2-40B4-BE49-F238E27FC236}">
                  <a16:creationId xmlns:a16="http://schemas.microsoft.com/office/drawing/2014/main" id="{AB3E1C4E-3DFA-164A-907D-DBF160DC66C7}"/>
                </a:ext>
              </a:extLst>
            </p:cNvPr>
            <p:cNvSpPr/>
            <p:nvPr/>
          </p:nvSpPr>
          <p:spPr>
            <a:xfrm>
              <a:off x="9950976" y="4192876"/>
              <a:ext cx="72968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62626">
                      <a:lumMod val="50000"/>
                      <a:lumOff val="50000"/>
                    </a:srgbClr>
                  </a:solidFill>
                  <a:effectLst/>
                  <a:uLnTx/>
                  <a:uFillTx/>
                  <a:latin typeface="Arial" panose="020B0604020202020204"/>
                  <a:ea typeface="Meiryo Regular" charset="-128"/>
                  <a:cs typeface="Meiryo Regular" charset="-128"/>
                </a:rPr>
                <a:t>Service</a:t>
              </a:r>
              <a:endParaRPr kumimoji="0" lang="en-US" sz="12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grpSp>
        <p:nvGrpSpPr>
          <p:cNvPr id="138" name="Group 137">
            <a:extLst>
              <a:ext uri="{FF2B5EF4-FFF2-40B4-BE49-F238E27FC236}">
                <a16:creationId xmlns:a16="http://schemas.microsoft.com/office/drawing/2014/main" id="{7C94E5CD-99F1-5D42-A14F-C69961BBD5C0}"/>
              </a:ext>
            </a:extLst>
          </p:cNvPr>
          <p:cNvGrpSpPr/>
          <p:nvPr/>
        </p:nvGrpSpPr>
        <p:grpSpPr>
          <a:xfrm>
            <a:off x="9978773" y="3380665"/>
            <a:ext cx="1107788" cy="276999"/>
            <a:chOff x="9670104" y="4646966"/>
            <a:chExt cx="1107788" cy="276999"/>
          </a:xfrm>
        </p:grpSpPr>
        <p:sp>
          <p:nvSpPr>
            <p:cNvPr id="139" name="Rectangle 138">
              <a:extLst>
                <a:ext uri="{FF2B5EF4-FFF2-40B4-BE49-F238E27FC236}">
                  <a16:creationId xmlns:a16="http://schemas.microsoft.com/office/drawing/2014/main" id="{34D43E2F-6D49-8143-8C64-848E986447A9}"/>
                </a:ext>
              </a:extLst>
            </p:cNvPr>
            <p:cNvSpPr/>
            <p:nvPr/>
          </p:nvSpPr>
          <p:spPr>
            <a:xfrm>
              <a:off x="9670104" y="4646966"/>
              <a:ext cx="277456" cy="276999"/>
            </a:xfrm>
            <a:prstGeom prst="rect">
              <a:avLst/>
            </a:prstGeom>
            <a:solidFill>
              <a:schemeClr val="accent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262626">
                    <a:lumMod val="50000"/>
                    <a:lumOff val="50000"/>
                  </a:srgbClr>
                </a:solidFill>
                <a:effectLst/>
                <a:uLnTx/>
                <a:uFillTx/>
                <a:latin typeface="Arial" panose="020B0604020202020204"/>
                <a:ea typeface="Arial"/>
                <a:cs typeface="Arial"/>
                <a:sym typeface="Arial"/>
              </a:endParaRPr>
            </a:p>
          </p:txBody>
        </p:sp>
        <p:sp>
          <p:nvSpPr>
            <p:cNvPr id="140" name="Rectangle 139">
              <a:extLst>
                <a:ext uri="{FF2B5EF4-FFF2-40B4-BE49-F238E27FC236}">
                  <a16:creationId xmlns:a16="http://schemas.microsoft.com/office/drawing/2014/main" id="{E72FEEDD-C83F-F24F-8EB0-94887C252A75}"/>
                </a:ext>
              </a:extLst>
            </p:cNvPr>
            <p:cNvSpPr/>
            <p:nvPr/>
          </p:nvSpPr>
          <p:spPr>
            <a:xfrm>
              <a:off x="9926377" y="4646966"/>
              <a:ext cx="8515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62626">
                      <a:lumMod val="50000"/>
                      <a:lumOff val="50000"/>
                    </a:srgbClr>
                  </a:solidFill>
                  <a:effectLst/>
                  <a:uLnTx/>
                  <a:uFillTx/>
                  <a:latin typeface="Arial" panose="020B0604020202020204"/>
                  <a:ea typeface="Meiryo Regular" charset="-128"/>
                  <a:cs typeface="Meiryo Regular" charset="-128"/>
                </a:rPr>
                <a:t>Compute</a:t>
              </a:r>
              <a:endParaRPr kumimoji="0" lang="en-US" sz="12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grpSp>
        <p:nvGrpSpPr>
          <p:cNvPr id="141" name="Group 140">
            <a:extLst>
              <a:ext uri="{FF2B5EF4-FFF2-40B4-BE49-F238E27FC236}">
                <a16:creationId xmlns:a16="http://schemas.microsoft.com/office/drawing/2014/main" id="{CD3F3974-275E-1B41-96BA-EFD899645F6C}"/>
              </a:ext>
            </a:extLst>
          </p:cNvPr>
          <p:cNvGrpSpPr/>
          <p:nvPr/>
        </p:nvGrpSpPr>
        <p:grpSpPr>
          <a:xfrm>
            <a:off x="9978773" y="3696308"/>
            <a:ext cx="1036527" cy="283750"/>
            <a:chOff x="9674803" y="5038971"/>
            <a:chExt cx="1036527" cy="283750"/>
          </a:xfrm>
        </p:grpSpPr>
        <p:sp>
          <p:nvSpPr>
            <p:cNvPr id="142" name="Rectangle 141">
              <a:extLst>
                <a:ext uri="{FF2B5EF4-FFF2-40B4-BE49-F238E27FC236}">
                  <a16:creationId xmlns:a16="http://schemas.microsoft.com/office/drawing/2014/main" id="{FC3FB825-66CA-484E-A323-C9D2F2F0F330}"/>
                </a:ext>
              </a:extLst>
            </p:cNvPr>
            <p:cNvSpPr/>
            <p:nvPr/>
          </p:nvSpPr>
          <p:spPr>
            <a:xfrm>
              <a:off x="9674803" y="5045722"/>
              <a:ext cx="274320" cy="276999"/>
            </a:xfrm>
            <a:prstGeom prst="rect">
              <a:avLst/>
            </a:prstGeom>
            <a:solidFill>
              <a:schemeClr val="accent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262626">
                    <a:lumMod val="50000"/>
                    <a:lumOff val="50000"/>
                  </a:srgbClr>
                </a:solidFill>
                <a:effectLst/>
                <a:uLnTx/>
                <a:uFillTx/>
                <a:latin typeface="Arial" panose="020B0604020202020204"/>
                <a:ea typeface="Arial"/>
                <a:cs typeface="Arial"/>
                <a:sym typeface="Arial"/>
              </a:endParaRPr>
            </a:p>
          </p:txBody>
        </p:sp>
        <p:sp>
          <p:nvSpPr>
            <p:cNvPr id="143" name="Rectangle 142">
              <a:extLst>
                <a:ext uri="{FF2B5EF4-FFF2-40B4-BE49-F238E27FC236}">
                  <a16:creationId xmlns:a16="http://schemas.microsoft.com/office/drawing/2014/main" id="{81B90216-E027-504E-B384-CDFA6E119433}"/>
                </a:ext>
              </a:extLst>
            </p:cNvPr>
            <p:cNvSpPr/>
            <p:nvPr/>
          </p:nvSpPr>
          <p:spPr>
            <a:xfrm>
              <a:off x="9954392" y="5038971"/>
              <a:ext cx="75693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62626">
                      <a:lumMod val="50000"/>
                      <a:lumOff val="50000"/>
                    </a:srgbClr>
                  </a:solidFill>
                  <a:effectLst/>
                  <a:uLnTx/>
                  <a:uFillTx/>
                  <a:latin typeface="Arial" panose="020B0604020202020204"/>
                  <a:ea typeface="Meiryo Regular" charset="-128"/>
                  <a:cs typeface="Meiryo Regular" charset="-128"/>
                </a:rPr>
                <a:t>Storage</a:t>
              </a:r>
              <a:endParaRPr kumimoji="0" lang="en-US" sz="12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grpSp>
        <p:nvGrpSpPr>
          <p:cNvPr id="165" name="Group 164">
            <a:extLst>
              <a:ext uri="{FF2B5EF4-FFF2-40B4-BE49-F238E27FC236}">
                <a16:creationId xmlns:a16="http://schemas.microsoft.com/office/drawing/2014/main" id="{45C660F6-B66F-754A-A113-FF88A9CACE06}"/>
              </a:ext>
            </a:extLst>
          </p:cNvPr>
          <p:cNvGrpSpPr/>
          <p:nvPr/>
        </p:nvGrpSpPr>
        <p:grpSpPr>
          <a:xfrm>
            <a:off x="4974658" y="4380530"/>
            <a:ext cx="713332" cy="790867"/>
            <a:chOff x="10361827" y="4476434"/>
            <a:chExt cx="953526" cy="1057169"/>
          </a:xfrm>
        </p:grpSpPr>
        <p:grpSp>
          <p:nvGrpSpPr>
            <p:cNvPr id="166" name="Group 165">
              <a:extLst>
                <a:ext uri="{FF2B5EF4-FFF2-40B4-BE49-F238E27FC236}">
                  <a16:creationId xmlns:a16="http://schemas.microsoft.com/office/drawing/2014/main" id="{6ABEE012-A7C2-094A-944B-A7EEBA0DEBF4}"/>
                </a:ext>
              </a:extLst>
            </p:cNvPr>
            <p:cNvGrpSpPr/>
            <p:nvPr/>
          </p:nvGrpSpPr>
          <p:grpSpPr>
            <a:xfrm>
              <a:off x="10361827" y="4476434"/>
              <a:ext cx="953526" cy="1057169"/>
              <a:chOff x="10361827" y="4476434"/>
              <a:chExt cx="953526" cy="1057169"/>
            </a:xfrm>
          </p:grpSpPr>
          <p:sp>
            <p:nvSpPr>
              <p:cNvPr id="180" name="Freeform 374">
                <a:extLst>
                  <a:ext uri="{FF2B5EF4-FFF2-40B4-BE49-F238E27FC236}">
                    <a16:creationId xmlns:a16="http://schemas.microsoft.com/office/drawing/2014/main" id="{6A86E6D7-4FB8-5147-B58D-DE78FEAAB899}"/>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1" name="Freeform 372">
                <a:extLst>
                  <a:ext uri="{FF2B5EF4-FFF2-40B4-BE49-F238E27FC236}">
                    <a16:creationId xmlns:a16="http://schemas.microsoft.com/office/drawing/2014/main" id="{A68E61B3-1243-4445-AD67-3A2497D36672}"/>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2" name="Freeform 373">
                <a:extLst>
                  <a:ext uri="{FF2B5EF4-FFF2-40B4-BE49-F238E27FC236}">
                    <a16:creationId xmlns:a16="http://schemas.microsoft.com/office/drawing/2014/main" id="{A789AA70-9F1E-624F-A899-DBCB20AEE54B}"/>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3" name="Oval 371">
                <a:extLst>
                  <a:ext uri="{FF2B5EF4-FFF2-40B4-BE49-F238E27FC236}">
                    <a16:creationId xmlns:a16="http://schemas.microsoft.com/office/drawing/2014/main" id="{A9B5E99A-E774-CB48-8D8B-86942B795BD7}"/>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67" name="Freeform 88">
              <a:extLst>
                <a:ext uri="{FF2B5EF4-FFF2-40B4-BE49-F238E27FC236}">
                  <a16:creationId xmlns:a16="http://schemas.microsoft.com/office/drawing/2014/main" id="{66D88DBC-3677-B44B-B0E3-CAA8CB886BF7}"/>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8" name="Freeform 89">
              <a:extLst>
                <a:ext uri="{FF2B5EF4-FFF2-40B4-BE49-F238E27FC236}">
                  <a16:creationId xmlns:a16="http://schemas.microsoft.com/office/drawing/2014/main" id="{98C7A34C-83DB-1548-B93A-8C02C46FD993}"/>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9" name="Freeform 90">
              <a:extLst>
                <a:ext uri="{FF2B5EF4-FFF2-40B4-BE49-F238E27FC236}">
                  <a16:creationId xmlns:a16="http://schemas.microsoft.com/office/drawing/2014/main" id="{81EEA7AA-70B0-7240-9D8E-EC6CA46E3C38}"/>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0" name="Freeform 91">
              <a:extLst>
                <a:ext uri="{FF2B5EF4-FFF2-40B4-BE49-F238E27FC236}">
                  <a16:creationId xmlns:a16="http://schemas.microsoft.com/office/drawing/2014/main" id="{DE9F5C58-0A1F-5A42-BBA1-5D1F673DC34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1" name="Freeform 92">
              <a:extLst>
                <a:ext uri="{FF2B5EF4-FFF2-40B4-BE49-F238E27FC236}">
                  <a16:creationId xmlns:a16="http://schemas.microsoft.com/office/drawing/2014/main" id="{D8D31AD9-35DE-7C44-8980-4730444EB9C5}"/>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2" name="Freeform 93">
              <a:extLst>
                <a:ext uri="{FF2B5EF4-FFF2-40B4-BE49-F238E27FC236}">
                  <a16:creationId xmlns:a16="http://schemas.microsoft.com/office/drawing/2014/main" id="{035AE307-56FB-6F4A-AE36-4D2266C73C76}"/>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3" name="Freeform 94">
              <a:extLst>
                <a:ext uri="{FF2B5EF4-FFF2-40B4-BE49-F238E27FC236}">
                  <a16:creationId xmlns:a16="http://schemas.microsoft.com/office/drawing/2014/main" id="{BE0B8C89-0088-7443-8DD3-45FCF40395B4}"/>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Freeform 95">
              <a:extLst>
                <a:ext uri="{FF2B5EF4-FFF2-40B4-BE49-F238E27FC236}">
                  <a16:creationId xmlns:a16="http://schemas.microsoft.com/office/drawing/2014/main" id="{93EF5360-CD55-4C4A-9A19-490EDE9D2812}"/>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5" name="Freeform 96">
              <a:extLst>
                <a:ext uri="{FF2B5EF4-FFF2-40B4-BE49-F238E27FC236}">
                  <a16:creationId xmlns:a16="http://schemas.microsoft.com/office/drawing/2014/main" id="{400ADD72-5D0E-1B43-A004-9E87859B846A}"/>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6" name="Freeform 97">
              <a:extLst>
                <a:ext uri="{FF2B5EF4-FFF2-40B4-BE49-F238E27FC236}">
                  <a16:creationId xmlns:a16="http://schemas.microsoft.com/office/drawing/2014/main" id="{0DC14342-79B7-C840-B52F-57DCAD1CF201}"/>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7" name="Freeform 98">
              <a:extLst>
                <a:ext uri="{FF2B5EF4-FFF2-40B4-BE49-F238E27FC236}">
                  <a16:creationId xmlns:a16="http://schemas.microsoft.com/office/drawing/2014/main" id="{FE898DF1-2321-4B49-8E91-33C9F9DC4554}"/>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8" name="Freeform 99">
              <a:extLst>
                <a:ext uri="{FF2B5EF4-FFF2-40B4-BE49-F238E27FC236}">
                  <a16:creationId xmlns:a16="http://schemas.microsoft.com/office/drawing/2014/main" id="{FE1C4BEA-C8A9-9242-AF13-55F9AEF3A37A}"/>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9" name="Freeform 100">
              <a:extLst>
                <a:ext uri="{FF2B5EF4-FFF2-40B4-BE49-F238E27FC236}">
                  <a16:creationId xmlns:a16="http://schemas.microsoft.com/office/drawing/2014/main" id="{5A19C3E5-334C-004B-8C9D-24F0FAE1792F}"/>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5D7A5B2A-C270-1F4F-9234-587B4FB60034}"/>
              </a:ext>
            </a:extLst>
          </p:cNvPr>
          <p:cNvGrpSpPr/>
          <p:nvPr/>
        </p:nvGrpSpPr>
        <p:grpSpPr>
          <a:xfrm>
            <a:off x="6008979" y="4380530"/>
            <a:ext cx="713332" cy="790867"/>
            <a:chOff x="10361827" y="4476434"/>
            <a:chExt cx="953526" cy="1057169"/>
          </a:xfrm>
        </p:grpSpPr>
        <p:grpSp>
          <p:nvGrpSpPr>
            <p:cNvPr id="185" name="Group 184">
              <a:extLst>
                <a:ext uri="{FF2B5EF4-FFF2-40B4-BE49-F238E27FC236}">
                  <a16:creationId xmlns:a16="http://schemas.microsoft.com/office/drawing/2014/main" id="{4BDB0B4B-BE59-1247-AB4C-1052B00A843F}"/>
                </a:ext>
              </a:extLst>
            </p:cNvPr>
            <p:cNvGrpSpPr/>
            <p:nvPr/>
          </p:nvGrpSpPr>
          <p:grpSpPr>
            <a:xfrm>
              <a:off x="10361827" y="4476434"/>
              <a:ext cx="953526" cy="1057169"/>
              <a:chOff x="10361827" y="4476434"/>
              <a:chExt cx="953526" cy="1057169"/>
            </a:xfrm>
          </p:grpSpPr>
          <p:sp>
            <p:nvSpPr>
              <p:cNvPr id="199" name="Freeform 374">
                <a:extLst>
                  <a:ext uri="{FF2B5EF4-FFF2-40B4-BE49-F238E27FC236}">
                    <a16:creationId xmlns:a16="http://schemas.microsoft.com/office/drawing/2014/main" id="{D36035F7-1D34-B94D-9133-9C31AA2929CF}"/>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0" name="Freeform 372">
                <a:extLst>
                  <a:ext uri="{FF2B5EF4-FFF2-40B4-BE49-F238E27FC236}">
                    <a16:creationId xmlns:a16="http://schemas.microsoft.com/office/drawing/2014/main" id="{CA024675-6997-D645-8B28-A6F90EAD9493}"/>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1" name="Freeform 373">
                <a:extLst>
                  <a:ext uri="{FF2B5EF4-FFF2-40B4-BE49-F238E27FC236}">
                    <a16:creationId xmlns:a16="http://schemas.microsoft.com/office/drawing/2014/main" id="{490DE1A8-3BA4-A94F-AD39-B8754A88BBF7}"/>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2" name="Oval 371">
                <a:extLst>
                  <a:ext uri="{FF2B5EF4-FFF2-40B4-BE49-F238E27FC236}">
                    <a16:creationId xmlns:a16="http://schemas.microsoft.com/office/drawing/2014/main" id="{A63E7AB6-0C39-3E46-8C06-2B00FDA23645}"/>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86" name="Freeform 88">
              <a:extLst>
                <a:ext uri="{FF2B5EF4-FFF2-40B4-BE49-F238E27FC236}">
                  <a16:creationId xmlns:a16="http://schemas.microsoft.com/office/drawing/2014/main" id="{CB652063-8FF9-804D-86D5-74688660C40F}"/>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7" name="Freeform 89">
              <a:extLst>
                <a:ext uri="{FF2B5EF4-FFF2-40B4-BE49-F238E27FC236}">
                  <a16:creationId xmlns:a16="http://schemas.microsoft.com/office/drawing/2014/main" id="{0FCA70E6-2D11-7343-9F3E-74758EFDF26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8" name="Freeform 90">
              <a:extLst>
                <a:ext uri="{FF2B5EF4-FFF2-40B4-BE49-F238E27FC236}">
                  <a16:creationId xmlns:a16="http://schemas.microsoft.com/office/drawing/2014/main" id="{C7EFE54B-7611-F24B-98ED-FBB7872CAA7B}"/>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9" name="Freeform 91">
              <a:extLst>
                <a:ext uri="{FF2B5EF4-FFF2-40B4-BE49-F238E27FC236}">
                  <a16:creationId xmlns:a16="http://schemas.microsoft.com/office/drawing/2014/main" id="{AD92BFE5-73B5-F54A-8C21-6AB99F45A1D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0" name="Freeform 92">
              <a:extLst>
                <a:ext uri="{FF2B5EF4-FFF2-40B4-BE49-F238E27FC236}">
                  <a16:creationId xmlns:a16="http://schemas.microsoft.com/office/drawing/2014/main" id="{0735BE99-8BD1-714C-BA50-B66E4A53CEEA}"/>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1" name="Freeform 93">
              <a:extLst>
                <a:ext uri="{FF2B5EF4-FFF2-40B4-BE49-F238E27FC236}">
                  <a16:creationId xmlns:a16="http://schemas.microsoft.com/office/drawing/2014/main" id="{109CEA9A-F631-6E45-B041-DFB01536B454}"/>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2" name="Freeform 94">
              <a:extLst>
                <a:ext uri="{FF2B5EF4-FFF2-40B4-BE49-F238E27FC236}">
                  <a16:creationId xmlns:a16="http://schemas.microsoft.com/office/drawing/2014/main" id="{6A4BFCC6-A3A8-A14B-A537-D5CEBC46DF3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3" name="Freeform 95">
              <a:extLst>
                <a:ext uri="{FF2B5EF4-FFF2-40B4-BE49-F238E27FC236}">
                  <a16:creationId xmlns:a16="http://schemas.microsoft.com/office/drawing/2014/main" id="{D3C7C732-C8C2-5148-9997-91ED5A14A7E2}"/>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4" name="Freeform 96">
              <a:extLst>
                <a:ext uri="{FF2B5EF4-FFF2-40B4-BE49-F238E27FC236}">
                  <a16:creationId xmlns:a16="http://schemas.microsoft.com/office/drawing/2014/main" id="{E2C6BC02-8771-264F-97B8-9A3234E8BA12}"/>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5" name="Freeform 97">
              <a:extLst>
                <a:ext uri="{FF2B5EF4-FFF2-40B4-BE49-F238E27FC236}">
                  <a16:creationId xmlns:a16="http://schemas.microsoft.com/office/drawing/2014/main" id="{559C9C3F-C05C-F44B-8E1C-0124CDAB8708}"/>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6" name="Freeform 98">
              <a:extLst>
                <a:ext uri="{FF2B5EF4-FFF2-40B4-BE49-F238E27FC236}">
                  <a16:creationId xmlns:a16="http://schemas.microsoft.com/office/drawing/2014/main" id="{C4D6F0F1-783C-B347-B6DE-9C1FDD989036}"/>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7" name="Freeform 99">
              <a:extLst>
                <a:ext uri="{FF2B5EF4-FFF2-40B4-BE49-F238E27FC236}">
                  <a16:creationId xmlns:a16="http://schemas.microsoft.com/office/drawing/2014/main" id="{21383A99-FBF9-224A-820B-4C5C3E37C43D}"/>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8" name="Freeform 100">
              <a:extLst>
                <a:ext uri="{FF2B5EF4-FFF2-40B4-BE49-F238E27FC236}">
                  <a16:creationId xmlns:a16="http://schemas.microsoft.com/office/drawing/2014/main" id="{6FA246BE-D211-9C44-A82F-7C7592F9798D}"/>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64" name="Group 163">
            <a:extLst>
              <a:ext uri="{FF2B5EF4-FFF2-40B4-BE49-F238E27FC236}">
                <a16:creationId xmlns:a16="http://schemas.microsoft.com/office/drawing/2014/main" id="{8C4938ED-172D-7E40-92F9-D5BAB934BF12}"/>
              </a:ext>
            </a:extLst>
          </p:cNvPr>
          <p:cNvGrpSpPr/>
          <p:nvPr/>
        </p:nvGrpSpPr>
        <p:grpSpPr>
          <a:xfrm>
            <a:off x="5372065" y="4395699"/>
            <a:ext cx="953526" cy="1057169"/>
            <a:chOff x="10361827" y="4476434"/>
            <a:chExt cx="953526" cy="1057169"/>
          </a:xfrm>
        </p:grpSpPr>
        <p:grpSp>
          <p:nvGrpSpPr>
            <p:cNvPr id="163" name="Group 162">
              <a:extLst>
                <a:ext uri="{FF2B5EF4-FFF2-40B4-BE49-F238E27FC236}">
                  <a16:creationId xmlns:a16="http://schemas.microsoft.com/office/drawing/2014/main" id="{801A03E3-2819-2D44-9EB1-A6D8E1DC29F0}"/>
                </a:ext>
              </a:extLst>
            </p:cNvPr>
            <p:cNvGrpSpPr/>
            <p:nvPr/>
          </p:nvGrpSpPr>
          <p:grpSpPr>
            <a:xfrm>
              <a:off x="10361827" y="4476434"/>
              <a:ext cx="953526" cy="1057169"/>
              <a:chOff x="10361827" y="4476434"/>
              <a:chExt cx="953526" cy="1057169"/>
            </a:xfrm>
          </p:grpSpPr>
          <p:sp>
            <p:nvSpPr>
              <p:cNvPr id="145" name="Freeform 374">
                <a:extLst>
                  <a:ext uri="{FF2B5EF4-FFF2-40B4-BE49-F238E27FC236}">
                    <a16:creationId xmlns:a16="http://schemas.microsoft.com/office/drawing/2014/main" id="{3014FAAA-5446-F542-B525-9F26B7303AA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373">
                <a:extLst>
                  <a:ext uri="{FF2B5EF4-FFF2-40B4-BE49-F238E27FC236}">
                    <a16:creationId xmlns:a16="http://schemas.microsoft.com/office/drawing/2014/main" id="{68178D55-0946-C744-A36D-9BF4D62254AA}"/>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Oval 371">
                <a:extLst>
                  <a:ext uri="{FF2B5EF4-FFF2-40B4-BE49-F238E27FC236}">
                    <a16:creationId xmlns:a16="http://schemas.microsoft.com/office/drawing/2014/main" id="{32BEF658-7912-1E42-B965-1CD28AEB784A}"/>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372">
                <a:extLst>
                  <a:ext uri="{FF2B5EF4-FFF2-40B4-BE49-F238E27FC236}">
                    <a16:creationId xmlns:a16="http://schemas.microsoft.com/office/drawing/2014/main" id="{FBE9760C-6B1F-1F4F-9B78-2B4176B72462}"/>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50" name="Freeform 88">
              <a:extLst>
                <a:ext uri="{FF2B5EF4-FFF2-40B4-BE49-F238E27FC236}">
                  <a16:creationId xmlns:a16="http://schemas.microsoft.com/office/drawing/2014/main" id="{B00D9C6F-36F7-4D40-8AA9-8C5DB6D4440D}"/>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1" name="Freeform 89">
              <a:extLst>
                <a:ext uri="{FF2B5EF4-FFF2-40B4-BE49-F238E27FC236}">
                  <a16:creationId xmlns:a16="http://schemas.microsoft.com/office/drawing/2014/main" id="{801DE002-2E5C-C04F-B243-5620B10689E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2" name="Freeform 90">
              <a:extLst>
                <a:ext uri="{FF2B5EF4-FFF2-40B4-BE49-F238E27FC236}">
                  <a16:creationId xmlns:a16="http://schemas.microsoft.com/office/drawing/2014/main" id="{DC420366-50F4-6948-9B6B-C7E729855C3E}"/>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3" name="Freeform 91">
              <a:extLst>
                <a:ext uri="{FF2B5EF4-FFF2-40B4-BE49-F238E27FC236}">
                  <a16:creationId xmlns:a16="http://schemas.microsoft.com/office/drawing/2014/main" id="{F755B62E-5A0D-9A43-B5DE-DFFBB777EDDB}"/>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4" name="Freeform 92">
              <a:extLst>
                <a:ext uri="{FF2B5EF4-FFF2-40B4-BE49-F238E27FC236}">
                  <a16:creationId xmlns:a16="http://schemas.microsoft.com/office/drawing/2014/main" id="{F49B5BB2-44B1-BB4D-8517-B032974CED5E}"/>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5" name="Freeform 93">
              <a:extLst>
                <a:ext uri="{FF2B5EF4-FFF2-40B4-BE49-F238E27FC236}">
                  <a16:creationId xmlns:a16="http://schemas.microsoft.com/office/drawing/2014/main" id="{608E3923-F4A8-0D4E-9F0E-AC0F1F023FF5}"/>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6" name="Freeform 94">
              <a:extLst>
                <a:ext uri="{FF2B5EF4-FFF2-40B4-BE49-F238E27FC236}">
                  <a16:creationId xmlns:a16="http://schemas.microsoft.com/office/drawing/2014/main" id="{8D34F61E-943D-5949-9AE7-B767EF24DD29}"/>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7" name="Freeform 95">
              <a:extLst>
                <a:ext uri="{FF2B5EF4-FFF2-40B4-BE49-F238E27FC236}">
                  <a16:creationId xmlns:a16="http://schemas.microsoft.com/office/drawing/2014/main" id="{FFCEEB1B-FF7C-484C-B481-E0AC8EA1F2E3}"/>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8" name="Freeform 96">
              <a:extLst>
                <a:ext uri="{FF2B5EF4-FFF2-40B4-BE49-F238E27FC236}">
                  <a16:creationId xmlns:a16="http://schemas.microsoft.com/office/drawing/2014/main" id="{9CD16962-9632-ED41-91E9-D19FAA2B4A07}"/>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9" name="Freeform 97">
              <a:extLst>
                <a:ext uri="{FF2B5EF4-FFF2-40B4-BE49-F238E27FC236}">
                  <a16:creationId xmlns:a16="http://schemas.microsoft.com/office/drawing/2014/main" id="{AA1D8B53-AB96-3647-8529-C2046643843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0" name="Freeform 98">
              <a:extLst>
                <a:ext uri="{FF2B5EF4-FFF2-40B4-BE49-F238E27FC236}">
                  <a16:creationId xmlns:a16="http://schemas.microsoft.com/office/drawing/2014/main" id="{BAF90C7C-5F00-F24C-A6B2-2F759977967B}"/>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1" name="Freeform 99">
              <a:extLst>
                <a:ext uri="{FF2B5EF4-FFF2-40B4-BE49-F238E27FC236}">
                  <a16:creationId xmlns:a16="http://schemas.microsoft.com/office/drawing/2014/main" id="{A27B9F21-B3DD-A340-BC9B-04649503618E}"/>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2" name="Freeform 100">
              <a:extLst>
                <a:ext uri="{FF2B5EF4-FFF2-40B4-BE49-F238E27FC236}">
                  <a16:creationId xmlns:a16="http://schemas.microsoft.com/office/drawing/2014/main" id="{F201729A-36CA-FF4D-9653-77DBD93D2AF3}"/>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03" name="Group 44">
            <a:extLst>
              <a:ext uri="{FF2B5EF4-FFF2-40B4-BE49-F238E27FC236}">
                <a16:creationId xmlns:a16="http://schemas.microsoft.com/office/drawing/2014/main" id="{AB1004FA-DE36-3F47-BD8A-BC0E6BD9EA73}"/>
              </a:ext>
            </a:extLst>
          </p:cNvPr>
          <p:cNvGrpSpPr>
            <a:grpSpLocks noChangeAspect="1"/>
          </p:cNvGrpSpPr>
          <p:nvPr/>
        </p:nvGrpSpPr>
        <p:grpSpPr bwMode="auto">
          <a:xfrm rot="18140699">
            <a:off x="2655672" y="3837210"/>
            <a:ext cx="251703" cy="292791"/>
            <a:chOff x="-3132" y="1496"/>
            <a:chExt cx="1752" cy="2038"/>
          </a:xfrm>
        </p:grpSpPr>
        <p:sp>
          <p:nvSpPr>
            <p:cNvPr id="204" name="Freeform 45">
              <a:extLst>
                <a:ext uri="{FF2B5EF4-FFF2-40B4-BE49-F238E27FC236}">
                  <a16:creationId xmlns:a16="http://schemas.microsoft.com/office/drawing/2014/main" id="{E0CBF2CA-C9C8-3147-B822-E14C02DB6E95}"/>
                </a:ext>
              </a:extLst>
            </p:cNvPr>
            <p:cNvSpPr>
              <a:spLocks noEditPoints="1"/>
            </p:cNvSpPr>
            <p:nvPr/>
          </p:nvSpPr>
          <p:spPr bwMode="auto">
            <a:xfrm>
              <a:off x="-3132" y="1496"/>
              <a:ext cx="1752" cy="2038"/>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5" name="Freeform 46">
              <a:extLst>
                <a:ext uri="{FF2B5EF4-FFF2-40B4-BE49-F238E27FC236}">
                  <a16:creationId xmlns:a16="http://schemas.microsoft.com/office/drawing/2014/main" id="{FA87A816-7B75-B94C-A0ED-9D420CDE9624}"/>
                </a:ext>
              </a:extLst>
            </p:cNvPr>
            <p:cNvSpPr>
              <a:spLocks noEditPoints="1"/>
            </p:cNvSpPr>
            <p:nvPr/>
          </p:nvSpPr>
          <p:spPr bwMode="auto">
            <a:xfrm>
              <a:off x="-2929" y="1705"/>
              <a:ext cx="1325" cy="1616"/>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206" name="Group 205">
            <a:extLst>
              <a:ext uri="{FF2B5EF4-FFF2-40B4-BE49-F238E27FC236}">
                <a16:creationId xmlns:a16="http://schemas.microsoft.com/office/drawing/2014/main" id="{ECE0ABF1-BDB3-BC4C-8951-08F1664C2C64}"/>
              </a:ext>
            </a:extLst>
          </p:cNvPr>
          <p:cNvGrpSpPr>
            <a:grpSpLocks noChangeAspect="1"/>
          </p:cNvGrpSpPr>
          <p:nvPr/>
        </p:nvGrpSpPr>
        <p:grpSpPr bwMode="auto">
          <a:xfrm rot="20220700">
            <a:off x="4254793" y="2313597"/>
            <a:ext cx="264482" cy="288814"/>
            <a:chOff x="3702" y="3576"/>
            <a:chExt cx="1837" cy="2006"/>
          </a:xfrm>
        </p:grpSpPr>
        <p:sp>
          <p:nvSpPr>
            <p:cNvPr id="207" name="Freeform 27">
              <a:extLst>
                <a:ext uri="{FF2B5EF4-FFF2-40B4-BE49-F238E27FC236}">
                  <a16:creationId xmlns:a16="http://schemas.microsoft.com/office/drawing/2014/main" id="{3B8BD078-5EA7-0F4E-B9BC-161FE8B44C02}"/>
                </a:ext>
              </a:extLst>
            </p:cNvPr>
            <p:cNvSpPr>
              <a:spLocks/>
            </p:cNvSpPr>
            <p:nvPr/>
          </p:nvSpPr>
          <p:spPr bwMode="auto">
            <a:xfrm>
              <a:off x="3707" y="3894"/>
              <a:ext cx="1832" cy="1460"/>
            </a:xfrm>
            <a:custGeom>
              <a:avLst/>
              <a:gdLst>
                <a:gd name="T0" fmla="*/ 847 w 1036"/>
                <a:gd name="T1" fmla="*/ 0 h 825"/>
                <a:gd name="T2" fmla="*/ 946 w 1036"/>
                <a:gd name="T3" fmla="*/ 0 h 825"/>
                <a:gd name="T4" fmla="*/ 1036 w 1036"/>
                <a:gd name="T5" fmla="*/ 90 h 825"/>
                <a:gd name="T6" fmla="*/ 1036 w 1036"/>
                <a:gd name="T7" fmla="*/ 735 h 825"/>
                <a:gd name="T8" fmla="*/ 946 w 1036"/>
                <a:gd name="T9" fmla="*/ 825 h 825"/>
                <a:gd name="T10" fmla="*/ 90 w 1036"/>
                <a:gd name="T11" fmla="*/ 825 h 825"/>
                <a:gd name="T12" fmla="*/ 0 w 1036"/>
                <a:gd name="T13" fmla="*/ 735 h 825"/>
                <a:gd name="T14" fmla="*/ 0 w 1036"/>
                <a:gd name="T15" fmla="*/ 90 h 825"/>
                <a:gd name="T16" fmla="*/ 90 w 1036"/>
                <a:gd name="T17" fmla="*/ 0 h 825"/>
                <a:gd name="T18" fmla="*/ 197 w 1036"/>
                <a:gd name="T19"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825">
                  <a:moveTo>
                    <a:pt x="847" y="0"/>
                  </a:moveTo>
                  <a:cubicBezTo>
                    <a:pt x="946" y="0"/>
                    <a:pt x="946" y="0"/>
                    <a:pt x="946" y="0"/>
                  </a:cubicBezTo>
                  <a:cubicBezTo>
                    <a:pt x="995" y="0"/>
                    <a:pt x="1036" y="40"/>
                    <a:pt x="1036" y="90"/>
                  </a:cubicBezTo>
                  <a:cubicBezTo>
                    <a:pt x="1036" y="735"/>
                    <a:pt x="1036" y="735"/>
                    <a:pt x="1036" y="735"/>
                  </a:cubicBezTo>
                  <a:cubicBezTo>
                    <a:pt x="1036" y="785"/>
                    <a:pt x="995" y="825"/>
                    <a:pt x="946" y="825"/>
                  </a:cubicBezTo>
                  <a:cubicBezTo>
                    <a:pt x="90" y="825"/>
                    <a:pt x="90" y="825"/>
                    <a:pt x="90" y="825"/>
                  </a:cubicBezTo>
                  <a:cubicBezTo>
                    <a:pt x="41" y="825"/>
                    <a:pt x="0" y="785"/>
                    <a:pt x="0" y="735"/>
                  </a:cubicBezTo>
                  <a:cubicBezTo>
                    <a:pt x="0" y="90"/>
                    <a:pt x="0" y="90"/>
                    <a:pt x="0" y="90"/>
                  </a:cubicBezTo>
                  <a:cubicBezTo>
                    <a:pt x="0" y="40"/>
                    <a:pt x="41" y="0"/>
                    <a:pt x="90" y="0"/>
                  </a:cubicBezTo>
                  <a:cubicBezTo>
                    <a:pt x="197" y="0"/>
                    <a:pt x="197" y="0"/>
                    <a:pt x="197"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8" name="Line 28">
              <a:extLst>
                <a:ext uri="{FF2B5EF4-FFF2-40B4-BE49-F238E27FC236}">
                  <a16:creationId xmlns:a16="http://schemas.microsoft.com/office/drawing/2014/main" id="{2734620D-C79D-2746-9047-9A93817F4171}"/>
                </a:ext>
              </a:extLst>
            </p:cNvPr>
            <p:cNvSpPr>
              <a:spLocks noChangeShapeType="1"/>
            </p:cNvSpPr>
            <p:nvPr/>
          </p:nvSpPr>
          <p:spPr bwMode="auto">
            <a:xfrm>
              <a:off x="3702" y="5074"/>
              <a:ext cx="18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9" name="Line 29">
              <a:extLst>
                <a:ext uri="{FF2B5EF4-FFF2-40B4-BE49-F238E27FC236}">
                  <a16:creationId xmlns:a16="http://schemas.microsoft.com/office/drawing/2014/main" id="{194E1ECF-534A-D04B-A2A0-01359CB22851}"/>
                </a:ext>
              </a:extLst>
            </p:cNvPr>
            <p:cNvSpPr>
              <a:spLocks noChangeShapeType="1"/>
            </p:cNvSpPr>
            <p:nvPr/>
          </p:nvSpPr>
          <p:spPr bwMode="auto">
            <a:xfrm>
              <a:off x="4623" y="5348"/>
              <a:ext cx="0" cy="234"/>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0" name="Line 30">
              <a:extLst>
                <a:ext uri="{FF2B5EF4-FFF2-40B4-BE49-F238E27FC236}">
                  <a16:creationId xmlns:a16="http://schemas.microsoft.com/office/drawing/2014/main" id="{54A3A94D-2985-094C-94D6-232F09AD31BE}"/>
                </a:ext>
              </a:extLst>
            </p:cNvPr>
            <p:cNvSpPr>
              <a:spLocks noChangeShapeType="1"/>
            </p:cNvSpPr>
            <p:nvPr/>
          </p:nvSpPr>
          <p:spPr bwMode="auto">
            <a:xfrm>
              <a:off x="4039" y="5578"/>
              <a:ext cx="117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1" name="Freeform 31">
              <a:extLst>
                <a:ext uri="{FF2B5EF4-FFF2-40B4-BE49-F238E27FC236}">
                  <a16:creationId xmlns:a16="http://schemas.microsoft.com/office/drawing/2014/main" id="{B43CDAC6-2E23-DE45-B633-EAC1048E0C19}"/>
                </a:ext>
              </a:extLst>
            </p:cNvPr>
            <p:cNvSpPr>
              <a:spLocks/>
            </p:cNvSpPr>
            <p:nvPr/>
          </p:nvSpPr>
          <p:spPr bwMode="auto">
            <a:xfrm>
              <a:off x="4055" y="3576"/>
              <a:ext cx="906" cy="1187"/>
            </a:xfrm>
            <a:custGeom>
              <a:avLst/>
              <a:gdLst>
                <a:gd name="T0" fmla="*/ 512 w 512"/>
                <a:gd name="T1" fmla="*/ 559 h 671"/>
                <a:gd name="T2" fmla="*/ 512 w 512"/>
                <a:gd name="T3" fmla="*/ 600 h 671"/>
                <a:gd name="T4" fmla="*/ 441 w 512"/>
                <a:gd name="T5" fmla="*/ 671 h 671"/>
                <a:gd name="T6" fmla="*/ 71 w 512"/>
                <a:gd name="T7" fmla="*/ 671 h 671"/>
                <a:gd name="T8" fmla="*/ 0 w 512"/>
                <a:gd name="T9" fmla="*/ 600 h 671"/>
                <a:gd name="T10" fmla="*/ 0 w 512"/>
                <a:gd name="T11" fmla="*/ 71 h 671"/>
                <a:gd name="T12" fmla="*/ 71 w 512"/>
                <a:gd name="T13" fmla="*/ 0 h 671"/>
                <a:gd name="T14" fmla="*/ 441 w 512"/>
                <a:gd name="T15" fmla="*/ 0 h 671"/>
                <a:gd name="T16" fmla="*/ 512 w 512"/>
                <a:gd name="T17" fmla="*/ 71 h 671"/>
                <a:gd name="T18" fmla="*/ 512 w 512"/>
                <a:gd name="T19" fmla="*/ 9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671">
                  <a:moveTo>
                    <a:pt x="512" y="559"/>
                  </a:moveTo>
                  <a:cubicBezTo>
                    <a:pt x="512" y="600"/>
                    <a:pt x="512" y="600"/>
                    <a:pt x="512" y="600"/>
                  </a:cubicBezTo>
                  <a:cubicBezTo>
                    <a:pt x="512" y="639"/>
                    <a:pt x="480" y="671"/>
                    <a:pt x="441" y="671"/>
                  </a:cubicBezTo>
                  <a:cubicBezTo>
                    <a:pt x="71" y="671"/>
                    <a:pt x="71" y="671"/>
                    <a:pt x="71" y="671"/>
                  </a:cubicBezTo>
                  <a:cubicBezTo>
                    <a:pt x="32" y="671"/>
                    <a:pt x="0" y="639"/>
                    <a:pt x="0" y="600"/>
                  </a:cubicBezTo>
                  <a:cubicBezTo>
                    <a:pt x="0" y="71"/>
                    <a:pt x="0" y="71"/>
                    <a:pt x="0" y="71"/>
                  </a:cubicBezTo>
                  <a:cubicBezTo>
                    <a:pt x="0" y="32"/>
                    <a:pt x="32" y="0"/>
                    <a:pt x="71" y="0"/>
                  </a:cubicBezTo>
                  <a:cubicBezTo>
                    <a:pt x="441" y="0"/>
                    <a:pt x="441" y="0"/>
                    <a:pt x="441" y="0"/>
                  </a:cubicBezTo>
                  <a:cubicBezTo>
                    <a:pt x="480" y="0"/>
                    <a:pt x="512" y="32"/>
                    <a:pt x="512" y="71"/>
                  </a:cubicBezTo>
                  <a:cubicBezTo>
                    <a:pt x="512" y="97"/>
                    <a:pt x="512" y="97"/>
                    <a:pt x="512" y="97"/>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3" name="Freeform 33">
              <a:extLst>
                <a:ext uri="{FF2B5EF4-FFF2-40B4-BE49-F238E27FC236}">
                  <a16:creationId xmlns:a16="http://schemas.microsoft.com/office/drawing/2014/main" id="{9C73E95A-0F8E-A84E-9CEA-74DAF7C3BD0D}"/>
                </a:ext>
              </a:extLst>
            </p:cNvPr>
            <p:cNvSpPr>
              <a:spLocks/>
            </p:cNvSpPr>
            <p:nvPr/>
          </p:nvSpPr>
          <p:spPr bwMode="auto">
            <a:xfrm>
              <a:off x="4696" y="3744"/>
              <a:ext cx="505" cy="819"/>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215" name="Group 214">
            <a:extLst>
              <a:ext uri="{FF2B5EF4-FFF2-40B4-BE49-F238E27FC236}">
                <a16:creationId xmlns:a16="http://schemas.microsoft.com/office/drawing/2014/main" id="{FE270AB4-77B9-A648-923E-A52BB59F3795}"/>
              </a:ext>
            </a:extLst>
          </p:cNvPr>
          <p:cNvGrpSpPr/>
          <p:nvPr/>
        </p:nvGrpSpPr>
        <p:grpSpPr>
          <a:xfrm rot="875774">
            <a:off x="6500355" y="2060795"/>
            <a:ext cx="320696" cy="324571"/>
            <a:chOff x="849312" y="2363788"/>
            <a:chExt cx="525463" cy="531813"/>
          </a:xfrm>
        </p:grpSpPr>
        <p:sp>
          <p:nvSpPr>
            <p:cNvPr id="216" name="Oval 541">
              <a:extLst>
                <a:ext uri="{FF2B5EF4-FFF2-40B4-BE49-F238E27FC236}">
                  <a16:creationId xmlns:a16="http://schemas.microsoft.com/office/drawing/2014/main" id="{F97475E5-D56B-C74F-9151-46746B6F2ACF}"/>
                </a:ext>
              </a:extLst>
            </p:cNvPr>
            <p:cNvSpPr>
              <a:spLocks noChangeArrowheads="1"/>
            </p:cNvSpPr>
            <p:nvPr/>
          </p:nvSpPr>
          <p:spPr bwMode="auto">
            <a:xfrm>
              <a:off x="849312" y="2363788"/>
              <a:ext cx="438150" cy="185737"/>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7" name="Freeform 542">
              <a:extLst>
                <a:ext uri="{FF2B5EF4-FFF2-40B4-BE49-F238E27FC236}">
                  <a16:creationId xmlns:a16="http://schemas.microsoft.com/office/drawing/2014/main" id="{29DE2670-26FE-4F46-B974-5A666A8513C2}"/>
                </a:ext>
              </a:extLst>
            </p:cNvPr>
            <p:cNvSpPr>
              <a:spLocks/>
            </p:cNvSpPr>
            <p:nvPr/>
          </p:nvSpPr>
          <p:spPr bwMode="auto">
            <a:xfrm>
              <a:off x="849312" y="2549526"/>
              <a:ext cx="254000" cy="92075"/>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8" name="Freeform 543">
              <a:extLst>
                <a:ext uri="{FF2B5EF4-FFF2-40B4-BE49-F238E27FC236}">
                  <a16:creationId xmlns:a16="http://schemas.microsoft.com/office/drawing/2014/main" id="{35780175-0D2D-1746-AFA6-E93DA9ED93E6}"/>
                </a:ext>
              </a:extLst>
            </p:cNvPr>
            <p:cNvSpPr>
              <a:spLocks/>
            </p:cNvSpPr>
            <p:nvPr/>
          </p:nvSpPr>
          <p:spPr bwMode="auto">
            <a:xfrm>
              <a:off x="849312" y="2652713"/>
              <a:ext cx="219075" cy="9207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9" name="Freeform 544">
              <a:extLst>
                <a:ext uri="{FF2B5EF4-FFF2-40B4-BE49-F238E27FC236}">
                  <a16:creationId xmlns:a16="http://schemas.microsoft.com/office/drawing/2014/main" id="{4FEFD9D4-410D-CD4F-AD17-5FA266940FAD}"/>
                </a:ext>
              </a:extLst>
            </p:cNvPr>
            <p:cNvSpPr>
              <a:spLocks/>
            </p:cNvSpPr>
            <p:nvPr/>
          </p:nvSpPr>
          <p:spPr bwMode="auto">
            <a:xfrm>
              <a:off x="849312" y="2455863"/>
              <a:ext cx="219075" cy="393700"/>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0" name="Line 545">
              <a:extLst>
                <a:ext uri="{FF2B5EF4-FFF2-40B4-BE49-F238E27FC236}">
                  <a16:creationId xmlns:a16="http://schemas.microsoft.com/office/drawing/2014/main" id="{1A00E894-7E88-6D4E-8C62-F46F6A468E02}"/>
                </a:ext>
              </a:extLst>
            </p:cNvPr>
            <p:cNvSpPr>
              <a:spLocks noChangeShapeType="1"/>
            </p:cNvSpPr>
            <p:nvPr/>
          </p:nvSpPr>
          <p:spPr bwMode="auto">
            <a:xfrm>
              <a:off x="1287462" y="2455863"/>
              <a:ext cx="0" cy="128587"/>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1" name="Freeform 546">
              <a:extLst>
                <a:ext uri="{FF2B5EF4-FFF2-40B4-BE49-F238E27FC236}">
                  <a16:creationId xmlns:a16="http://schemas.microsoft.com/office/drawing/2014/main" id="{408B5305-4674-A143-9A8D-9BEE46D536C6}"/>
                </a:ext>
              </a:extLst>
            </p:cNvPr>
            <p:cNvSpPr>
              <a:spLocks/>
            </p:cNvSpPr>
            <p:nvPr/>
          </p:nvSpPr>
          <p:spPr bwMode="auto">
            <a:xfrm>
              <a:off x="1311275" y="2698751"/>
              <a:ext cx="57150" cy="5873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2" name="Freeform 547">
              <a:extLst>
                <a:ext uri="{FF2B5EF4-FFF2-40B4-BE49-F238E27FC236}">
                  <a16:creationId xmlns:a16="http://schemas.microsoft.com/office/drawing/2014/main" id="{F4BC9789-3202-344F-88AE-4667D853CA6D}"/>
                </a:ext>
              </a:extLst>
            </p:cNvPr>
            <p:cNvSpPr>
              <a:spLocks/>
            </p:cNvSpPr>
            <p:nvPr/>
          </p:nvSpPr>
          <p:spPr bwMode="auto">
            <a:xfrm>
              <a:off x="1166812" y="2687638"/>
              <a:ext cx="201613" cy="69850"/>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3" name="Freeform 548">
              <a:extLst>
                <a:ext uri="{FF2B5EF4-FFF2-40B4-BE49-F238E27FC236}">
                  <a16:creationId xmlns:a16="http://schemas.microsoft.com/office/drawing/2014/main" id="{C9495941-F120-C54F-B360-292D19E043C3}"/>
                </a:ext>
              </a:extLst>
            </p:cNvPr>
            <p:cNvSpPr>
              <a:spLocks/>
            </p:cNvSpPr>
            <p:nvPr/>
          </p:nvSpPr>
          <p:spPr bwMode="auto">
            <a:xfrm>
              <a:off x="1173162" y="2825751"/>
              <a:ext cx="57150" cy="5873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4" name="Freeform 549">
              <a:extLst>
                <a:ext uri="{FF2B5EF4-FFF2-40B4-BE49-F238E27FC236}">
                  <a16:creationId xmlns:a16="http://schemas.microsoft.com/office/drawing/2014/main" id="{1933FD21-5166-D344-8BF0-AFBB97D4ECAD}"/>
                </a:ext>
              </a:extLst>
            </p:cNvPr>
            <p:cNvSpPr>
              <a:spLocks/>
            </p:cNvSpPr>
            <p:nvPr/>
          </p:nvSpPr>
          <p:spPr bwMode="auto">
            <a:xfrm>
              <a:off x="1173162" y="2825751"/>
              <a:ext cx="201613" cy="69850"/>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233" name="Group 232">
            <a:extLst>
              <a:ext uri="{FF2B5EF4-FFF2-40B4-BE49-F238E27FC236}">
                <a16:creationId xmlns:a16="http://schemas.microsoft.com/office/drawing/2014/main" id="{46983A7B-6F7D-C740-9AA5-F736ED724A54}"/>
              </a:ext>
            </a:extLst>
          </p:cNvPr>
          <p:cNvGrpSpPr/>
          <p:nvPr/>
        </p:nvGrpSpPr>
        <p:grpSpPr>
          <a:xfrm rot="5051648">
            <a:off x="9181196" y="4972336"/>
            <a:ext cx="307820" cy="239900"/>
            <a:chOff x="9700421" y="3386138"/>
            <a:chExt cx="530626" cy="413544"/>
          </a:xfrm>
        </p:grpSpPr>
        <p:grpSp>
          <p:nvGrpSpPr>
            <p:cNvPr id="234" name="Group 233">
              <a:extLst>
                <a:ext uri="{FF2B5EF4-FFF2-40B4-BE49-F238E27FC236}">
                  <a16:creationId xmlns:a16="http://schemas.microsoft.com/office/drawing/2014/main" id="{A4ECC8B2-40AC-4843-A15F-909CC85D399C}"/>
                </a:ext>
              </a:extLst>
            </p:cNvPr>
            <p:cNvGrpSpPr/>
            <p:nvPr/>
          </p:nvGrpSpPr>
          <p:grpSpPr>
            <a:xfrm>
              <a:off x="9700421" y="3386138"/>
              <a:ext cx="530626" cy="413544"/>
              <a:chOff x="9652796" y="3352801"/>
              <a:chExt cx="530626" cy="463549"/>
            </a:xfrm>
          </p:grpSpPr>
          <p:sp>
            <p:nvSpPr>
              <p:cNvPr id="239" name="Freeform 92">
                <a:extLst>
                  <a:ext uri="{FF2B5EF4-FFF2-40B4-BE49-F238E27FC236}">
                    <a16:creationId xmlns:a16="http://schemas.microsoft.com/office/drawing/2014/main" id="{CD0D6D4A-44B3-784A-A0E7-7AAE9BCCF1F8}"/>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0" name="Freeform 92">
                <a:extLst>
                  <a:ext uri="{FF2B5EF4-FFF2-40B4-BE49-F238E27FC236}">
                    <a16:creationId xmlns:a16="http://schemas.microsoft.com/office/drawing/2014/main" id="{63059A2E-38F3-7D47-AAD8-923E09433898}"/>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235" name="Group 234">
              <a:extLst>
                <a:ext uri="{FF2B5EF4-FFF2-40B4-BE49-F238E27FC236}">
                  <a16:creationId xmlns:a16="http://schemas.microsoft.com/office/drawing/2014/main" id="{1D867701-DF54-D24C-A733-807A9A99A8EC}"/>
                </a:ext>
              </a:extLst>
            </p:cNvPr>
            <p:cNvGrpSpPr/>
            <p:nvPr/>
          </p:nvGrpSpPr>
          <p:grpSpPr>
            <a:xfrm>
              <a:off x="9817894" y="3562350"/>
              <a:ext cx="297656" cy="59531"/>
              <a:chOff x="9822656" y="3562350"/>
              <a:chExt cx="297656" cy="59531"/>
            </a:xfrm>
          </p:grpSpPr>
          <p:sp>
            <p:nvSpPr>
              <p:cNvPr id="236" name="Oval 235">
                <a:extLst>
                  <a:ext uri="{FF2B5EF4-FFF2-40B4-BE49-F238E27FC236}">
                    <a16:creationId xmlns:a16="http://schemas.microsoft.com/office/drawing/2014/main" id="{933BB47D-93FC-3042-8E7F-146F7DD6A605}"/>
                  </a:ext>
                </a:extLst>
              </p:cNvPr>
              <p:cNvSpPr/>
              <p:nvPr/>
            </p:nvSpPr>
            <p:spPr>
              <a:xfrm>
                <a:off x="9822656" y="3562350"/>
                <a:ext cx="59531" cy="595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7" name="Oval 236">
                <a:extLst>
                  <a:ext uri="{FF2B5EF4-FFF2-40B4-BE49-F238E27FC236}">
                    <a16:creationId xmlns:a16="http://schemas.microsoft.com/office/drawing/2014/main" id="{3981BB63-D524-494E-8EC1-DE3B86162744}"/>
                  </a:ext>
                </a:extLst>
              </p:cNvPr>
              <p:cNvSpPr/>
              <p:nvPr/>
            </p:nvSpPr>
            <p:spPr>
              <a:xfrm>
                <a:off x="9941718" y="3562350"/>
                <a:ext cx="59531" cy="595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8" name="Oval 237">
                <a:extLst>
                  <a:ext uri="{FF2B5EF4-FFF2-40B4-BE49-F238E27FC236}">
                    <a16:creationId xmlns:a16="http://schemas.microsoft.com/office/drawing/2014/main" id="{725BD8E8-9962-484E-B95A-7C68ABAB5551}"/>
                  </a:ext>
                </a:extLst>
              </p:cNvPr>
              <p:cNvSpPr/>
              <p:nvPr/>
            </p:nvSpPr>
            <p:spPr>
              <a:xfrm>
                <a:off x="10060781" y="3562350"/>
                <a:ext cx="59531" cy="595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241" name="Group 240">
            <a:extLst>
              <a:ext uri="{FF2B5EF4-FFF2-40B4-BE49-F238E27FC236}">
                <a16:creationId xmlns:a16="http://schemas.microsoft.com/office/drawing/2014/main" id="{855D7494-78F0-C146-9176-21EAD8A94561}"/>
              </a:ext>
            </a:extLst>
          </p:cNvPr>
          <p:cNvGrpSpPr/>
          <p:nvPr/>
        </p:nvGrpSpPr>
        <p:grpSpPr>
          <a:xfrm rot="4310217">
            <a:off x="8542420" y="4747880"/>
            <a:ext cx="211279" cy="216353"/>
            <a:chOff x="9753598" y="4495800"/>
            <a:chExt cx="381368" cy="390527"/>
          </a:xfrm>
        </p:grpSpPr>
        <p:sp>
          <p:nvSpPr>
            <p:cNvPr id="242" name="Freeform 68">
              <a:extLst>
                <a:ext uri="{FF2B5EF4-FFF2-40B4-BE49-F238E27FC236}">
                  <a16:creationId xmlns:a16="http://schemas.microsoft.com/office/drawing/2014/main" id="{AA209E3C-68B7-B047-A7F0-35D1BC6CD246}"/>
                </a:ext>
              </a:extLst>
            </p:cNvPr>
            <p:cNvSpPr>
              <a:spLocks/>
            </p:cNvSpPr>
            <p:nvPr/>
          </p:nvSpPr>
          <p:spPr bwMode="auto">
            <a:xfrm>
              <a:off x="9753598" y="4495800"/>
              <a:ext cx="381368" cy="390527"/>
            </a:xfrm>
            <a:custGeom>
              <a:avLst/>
              <a:gdLst>
                <a:gd name="T0" fmla="*/ 1043 w 1163"/>
                <a:gd name="T1" fmla="*/ 0 h 1192"/>
                <a:gd name="T2" fmla="*/ 120 w 1163"/>
                <a:gd name="T3" fmla="*/ 0 h 1192"/>
                <a:gd name="T4" fmla="*/ 0 w 1163"/>
                <a:gd name="T5" fmla="*/ 123 h 1192"/>
                <a:gd name="T6" fmla="*/ 0 w 1163"/>
                <a:gd name="T7" fmla="*/ 1069 h 1192"/>
                <a:gd name="T8" fmla="*/ 120 w 1163"/>
                <a:gd name="T9" fmla="*/ 1192 h 1192"/>
                <a:gd name="T10" fmla="*/ 1043 w 1163"/>
                <a:gd name="T11" fmla="*/ 1192 h 1192"/>
                <a:gd name="T12" fmla="*/ 1163 w 1163"/>
                <a:gd name="T13" fmla="*/ 1069 h 1192"/>
                <a:gd name="T14" fmla="*/ 1163 w 1163"/>
                <a:gd name="T15" fmla="*/ 123 h 1192"/>
                <a:gd name="T16" fmla="*/ 1043 w 1163"/>
                <a:gd name="T17"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3" h="1192">
                  <a:moveTo>
                    <a:pt x="1043" y="0"/>
                  </a:moveTo>
                  <a:cubicBezTo>
                    <a:pt x="120" y="0"/>
                    <a:pt x="120" y="0"/>
                    <a:pt x="120" y="0"/>
                  </a:cubicBezTo>
                  <a:cubicBezTo>
                    <a:pt x="55" y="0"/>
                    <a:pt x="0" y="56"/>
                    <a:pt x="0" y="123"/>
                  </a:cubicBezTo>
                  <a:cubicBezTo>
                    <a:pt x="0" y="1069"/>
                    <a:pt x="0" y="1069"/>
                    <a:pt x="0" y="1069"/>
                  </a:cubicBezTo>
                  <a:cubicBezTo>
                    <a:pt x="0" y="1135"/>
                    <a:pt x="55" y="1192"/>
                    <a:pt x="120" y="1192"/>
                  </a:cubicBezTo>
                  <a:cubicBezTo>
                    <a:pt x="1043" y="1192"/>
                    <a:pt x="1043" y="1192"/>
                    <a:pt x="1043" y="1192"/>
                  </a:cubicBezTo>
                  <a:cubicBezTo>
                    <a:pt x="1108" y="1192"/>
                    <a:pt x="1163" y="1135"/>
                    <a:pt x="1163" y="1069"/>
                  </a:cubicBezTo>
                  <a:cubicBezTo>
                    <a:pt x="1163" y="123"/>
                    <a:pt x="1163" y="123"/>
                    <a:pt x="1163" y="123"/>
                  </a:cubicBezTo>
                  <a:cubicBezTo>
                    <a:pt x="1163" y="56"/>
                    <a:pt x="1108" y="0"/>
                    <a:pt x="1043" y="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3" name="Freeform 72">
              <a:extLst>
                <a:ext uri="{FF2B5EF4-FFF2-40B4-BE49-F238E27FC236}">
                  <a16:creationId xmlns:a16="http://schemas.microsoft.com/office/drawing/2014/main" id="{AE57CC9F-C60C-914F-A981-906B58B0C47F}"/>
                </a:ext>
              </a:extLst>
            </p:cNvPr>
            <p:cNvSpPr>
              <a:spLocks/>
            </p:cNvSpPr>
            <p:nvPr/>
          </p:nvSpPr>
          <p:spPr bwMode="auto">
            <a:xfrm>
              <a:off x="9835361" y="4580328"/>
              <a:ext cx="75401" cy="120260"/>
            </a:xfrm>
            <a:custGeom>
              <a:avLst/>
              <a:gdLst>
                <a:gd name="T0" fmla="*/ 0 w 237"/>
                <a:gd name="T1" fmla="*/ 0 h 378"/>
                <a:gd name="T2" fmla="*/ 237 w 237"/>
                <a:gd name="T3" fmla="*/ 194 h 378"/>
                <a:gd name="T4" fmla="*/ 0 w 237"/>
                <a:gd name="T5" fmla="*/ 378 h 378"/>
              </a:gdLst>
              <a:ahLst/>
              <a:cxnLst>
                <a:cxn ang="0">
                  <a:pos x="T0" y="T1"/>
                </a:cxn>
                <a:cxn ang="0">
                  <a:pos x="T2" y="T3"/>
                </a:cxn>
                <a:cxn ang="0">
                  <a:pos x="T4" y="T5"/>
                </a:cxn>
              </a:cxnLst>
              <a:rect l="0" t="0" r="r" b="b"/>
              <a:pathLst>
                <a:path w="237" h="378">
                  <a:moveTo>
                    <a:pt x="0" y="0"/>
                  </a:moveTo>
                  <a:lnTo>
                    <a:pt x="237" y="194"/>
                  </a:lnTo>
                  <a:lnTo>
                    <a:pt x="0" y="378"/>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cxnSp>
          <p:nvCxnSpPr>
            <p:cNvPr id="244" name="Straight Connector 243">
              <a:extLst>
                <a:ext uri="{FF2B5EF4-FFF2-40B4-BE49-F238E27FC236}">
                  <a16:creationId xmlns:a16="http://schemas.microsoft.com/office/drawing/2014/main" id="{C3305260-47A4-2A49-ACFC-FB14CAA89DC4}"/>
                </a:ext>
              </a:extLst>
            </p:cNvPr>
            <p:cNvCxnSpPr>
              <a:cxnSpLocks/>
            </p:cNvCxnSpPr>
            <p:nvPr/>
          </p:nvCxnSpPr>
          <p:spPr>
            <a:xfrm>
              <a:off x="9914731" y="4742656"/>
              <a:ext cx="124619" cy="0"/>
            </a:xfrm>
            <a:prstGeom prst="lin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45" name="Group 244">
            <a:extLst>
              <a:ext uri="{FF2B5EF4-FFF2-40B4-BE49-F238E27FC236}">
                <a16:creationId xmlns:a16="http://schemas.microsoft.com/office/drawing/2014/main" id="{78C6DB20-E600-8E40-994A-99FC417EFA16}"/>
              </a:ext>
            </a:extLst>
          </p:cNvPr>
          <p:cNvGrpSpPr/>
          <p:nvPr/>
        </p:nvGrpSpPr>
        <p:grpSpPr>
          <a:xfrm>
            <a:off x="6379037" y="2713311"/>
            <a:ext cx="303698" cy="302990"/>
            <a:chOff x="974188" y="5534442"/>
            <a:chExt cx="410110" cy="409154"/>
          </a:xfrm>
        </p:grpSpPr>
        <p:grpSp>
          <p:nvGrpSpPr>
            <p:cNvPr id="246" name="Group 245">
              <a:extLst>
                <a:ext uri="{FF2B5EF4-FFF2-40B4-BE49-F238E27FC236}">
                  <a16:creationId xmlns:a16="http://schemas.microsoft.com/office/drawing/2014/main" id="{6E9907DD-54B3-E64F-8616-16C7387AB979}"/>
                </a:ext>
              </a:extLst>
            </p:cNvPr>
            <p:cNvGrpSpPr/>
            <p:nvPr/>
          </p:nvGrpSpPr>
          <p:grpSpPr>
            <a:xfrm>
              <a:off x="974188" y="5534442"/>
              <a:ext cx="410110" cy="409154"/>
              <a:chOff x="5374174" y="5141691"/>
              <a:chExt cx="218820" cy="218311"/>
            </a:xfrm>
          </p:grpSpPr>
          <p:sp>
            <p:nvSpPr>
              <p:cNvPr id="252" name="Oval 383">
                <a:extLst>
                  <a:ext uri="{FF2B5EF4-FFF2-40B4-BE49-F238E27FC236}">
                    <a16:creationId xmlns:a16="http://schemas.microsoft.com/office/drawing/2014/main" id="{7F76EFCF-0E84-FD48-A96D-52E1233E5ABE}"/>
                  </a:ext>
                </a:extLst>
              </p:cNvPr>
              <p:cNvSpPr>
                <a:spLocks noChangeArrowheads="1"/>
              </p:cNvSpPr>
              <p:nvPr/>
            </p:nvSpPr>
            <p:spPr bwMode="auto">
              <a:xfrm>
                <a:off x="5374174" y="5141691"/>
                <a:ext cx="173038" cy="174625"/>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253" name="Line 384">
                <a:extLst>
                  <a:ext uri="{FF2B5EF4-FFF2-40B4-BE49-F238E27FC236}">
                    <a16:creationId xmlns:a16="http://schemas.microsoft.com/office/drawing/2014/main" id="{30819DA6-5FBA-0348-AD46-5BF4BC1199D4}"/>
                  </a:ext>
                </a:extLst>
              </p:cNvPr>
              <p:cNvSpPr>
                <a:spLocks noChangeShapeType="1"/>
              </p:cNvSpPr>
              <p:nvPr/>
            </p:nvSpPr>
            <p:spPr bwMode="auto">
              <a:xfrm flipH="1" flipV="1">
                <a:off x="5524986" y="5292504"/>
                <a:ext cx="68008" cy="67498"/>
              </a:xfrm>
              <a:prstGeom prst="line">
                <a:avLst/>
              </a:prstGeom>
              <a:noFill/>
              <a:ln w="25400" cap="rnd">
                <a:solidFill>
                  <a:schemeClr val="bg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grpSp>
        <p:grpSp>
          <p:nvGrpSpPr>
            <p:cNvPr id="247" name="Group 246">
              <a:extLst>
                <a:ext uri="{FF2B5EF4-FFF2-40B4-BE49-F238E27FC236}">
                  <a16:creationId xmlns:a16="http://schemas.microsoft.com/office/drawing/2014/main" id="{ED008207-AB37-FA47-B0C9-FB4C8E813A13}"/>
                </a:ext>
              </a:extLst>
            </p:cNvPr>
            <p:cNvGrpSpPr/>
            <p:nvPr/>
          </p:nvGrpSpPr>
          <p:grpSpPr>
            <a:xfrm>
              <a:off x="1052513" y="5600700"/>
              <a:ext cx="154781" cy="152400"/>
              <a:chOff x="1052513" y="5600700"/>
              <a:chExt cx="154781" cy="152400"/>
            </a:xfrm>
          </p:grpSpPr>
          <p:cxnSp>
            <p:nvCxnSpPr>
              <p:cNvPr id="248" name="Straight Connector 247">
                <a:extLst>
                  <a:ext uri="{FF2B5EF4-FFF2-40B4-BE49-F238E27FC236}">
                    <a16:creationId xmlns:a16="http://schemas.microsoft.com/office/drawing/2014/main" id="{61FB26B4-B9F6-5B49-BB09-A945BE8E7770}"/>
                  </a:ext>
                </a:extLst>
              </p:cNvPr>
              <p:cNvCxnSpPr/>
              <p:nvPr/>
            </p:nvCxnSpPr>
            <p:spPr>
              <a:xfrm>
                <a:off x="1052513" y="5753100"/>
                <a:ext cx="154781"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B7550C9-EB52-254B-918F-E50DFBB864E8}"/>
                  </a:ext>
                </a:extLst>
              </p:cNvPr>
              <p:cNvCxnSpPr>
                <a:cxnSpLocks/>
              </p:cNvCxnSpPr>
              <p:nvPr/>
            </p:nvCxnSpPr>
            <p:spPr>
              <a:xfrm flipV="1">
                <a:off x="1090613" y="5662612"/>
                <a:ext cx="0" cy="7620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A31661F-2523-644D-A95B-7225A70BB32E}"/>
                  </a:ext>
                </a:extLst>
              </p:cNvPr>
              <p:cNvCxnSpPr>
                <a:cxnSpLocks/>
              </p:cNvCxnSpPr>
              <p:nvPr/>
            </p:nvCxnSpPr>
            <p:spPr>
              <a:xfrm flipV="1">
                <a:off x="1131094" y="5600700"/>
                <a:ext cx="0" cy="140494"/>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090A1B5-4A2C-144B-9A7C-95F860AB026F}"/>
                  </a:ext>
                </a:extLst>
              </p:cNvPr>
              <p:cNvCxnSpPr>
                <a:cxnSpLocks/>
              </p:cNvCxnSpPr>
              <p:nvPr/>
            </p:nvCxnSpPr>
            <p:spPr>
              <a:xfrm flipV="1">
                <a:off x="1173956" y="5695950"/>
                <a:ext cx="0" cy="45244"/>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256" name="Group 255">
            <a:extLst>
              <a:ext uri="{FF2B5EF4-FFF2-40B4-BE49-F238E27FC236}">
                <a16:creationId xmlns:a16="http://schemas.microsoft.com/office/drawing/2014/main" id="{55E5A5AE-F095-B841-A0FC-D60ABA2E0AAE}"/>
              </a:ext>
            </a:extLst>
          </p:cNvPr>
          <p:cNvGrpSpPr/>
          <p:nvPr/>
        </p:nvGrpSpPr>
        <p:grpSpPr>
          <a:xfrm>
            <a:off x="3595785" y="3430897"/>
            <a:ext cx="279397" cy="524620"/>
            <a:chOff x="3595785" y="3430897"/>
            <a:chExt cx="279397" cy="524620"/>
          </a:xfrm>
        </p:grpSpPr>
        <p:sp>
          <p:nvSpPr>
            <p:cNvPr id="29" name="Freeform 41">
              <a:extLst>
                <a:ext uri="{FF2B5EF4-FFF2-40B4-BE49-F238E27FC236}">
                  <a16:creationId xmlns:a16="http://schemas.microsoft.com/office/drawing/2014/main" id="{D6D5FBB3-9E4C-754C-AB35-9F5CE1692A30}"/>
                </a:ext>
              </a:extLst>
            </p:cNvPr>
            <p:cNvSpPr>
              <a:spLocks noEditPoints="1"/>
            </p:cNvSpPr>
            <p:nvPr/>
          </p:nvSpPr>
          <p:spPr bwMode="auto">
            <a:xfrm rot="18641459">
              <a:off x="3651242" y="3731577"/>
              <a:ext cx="410025" cy="37855"/>
            </a:xfrm>
            <a:custGeom>
              <a:avLst/>
              <a:gdLst>
                <a:gd name="T0" fmla="*/ 892 w 1948"/>
                <a:gd name="T1" fmla="*/ 177 h 177"/>
                <a:gd name="T2" fmla="*/ 1039 w 1948"/>
                <a:gd name="T3" fmla="*/ 0 h 177"/>
                <a:gd name="T4" fmla="*/ 1455 w 1948"/>
                <a:gd name="T5" fmla="*/ 0 h 177"/>
                <a:gd name="T6" fmla="*/ 1308 w 1948"/>
                <a:gd name="T7" fmla="*/ 177 h 177"/>
                <a:gd name="T8" fmla="*/ 892 w 1948"/>
                <a:gd name="T9" fmla="*/ 177 h 177"/>
                <a:gd name="T10" fmla="*/ 360 w 1948"/>
                <a:gd name="T11" fmla="*/ 177 h 177"/>
                <a:gd name="T12" fmla="*/ 508 w 1948"/>
                <a:gd name="T13" fmla="*/ 0 h 177"/>
                <a:gd name="T14" fmla="*/ 924 w 1948"/>
                <a:gd name="T15" fmla="*/ 0 h 177"/>
                <a:gd name="T16" fmla="*/ 776 w 1948"/>
                <a:gd name="T17" fmla="*/ 177 h 177"/>
                <a:gd name="T18" fmla="*/ 360 w 1948"/>
                <a:gd name="T19" fmla="*/ 177 h 177"/>
                <a:gd name="T20" fmla="*/ 0 w 1948"/>
                <a:gd name="T21" fmla="*/ 88 h 177"/>
                <a:gd name="T22" fmla="*/ 89 w 1948"/>
                <a:gd name="T23" fmla="*/ 0 h 177"/>
                <a:gd name="T24" fmla="*/ 393 w 1948"/>
                <a:gd name="T25" fmla="*/ 0 h 177"/>
                <a:gd name="T26" fmla="*/ 245 w 1948"/>
                <a:gd name="T27" fmla="*/ 177 h 177"/>
                <a:gd name="T28" fmla="*/ 89 w 1948"/>
                <a:gd name="T29" fmla="*/ 177 h 177"/>
                <a:gd name="T30" fmla="*/ 0 w 1948"/>
                <a:gd name="T31" fmla="*/ 88 h 177"/>
                <a:gd name="T32" fmla="*/ 1859 w 1948"/>
                <a:gd name="T33" fmla="*/ 177 h 177"/>
                <a:gd name="T34" fmla="*/ 1423 w 1948"/>
                <a:gd name="T35" fmla="*/ 177 h 177"/>
                <a:gd name="T36" fmla="*/ 1570 w 1948"/>
                <a:gd name="T37" fmla="*/ 0 h 177"/>
                <a:gd name="T38" fmla="*/ 1859 w 1948"/>
                <a:gd name="T39" fmla="*/ 0 h 177"/>
                <a:gd name="T40" fmla="*/ 1948 w 1948"/>
                <a:gd name="T41" fmla="*/ 88 h 177"/>
                <a:gd name="T42" fmla="*/ 1859 w 1948"/>
                <a:gd name="T4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8" h="177">
                  <a:moveTo>
                    <a:pt x="892" y="177"/>
                  </a:moveTo>
                  <a:cubicBezTo>
                    <a:pt x="1039" y="0"/>
                    <a:pt x="1039" y="0"/>
                    <a:pt x="1039" y="0"/>
                  </a:cubicBezTo>
                  <a:cubicBezTo>
                    <a:pt x="1455" y="0"/>
                    <a:pt x="1455" y="0"/>
                    <a:pt x="1455" y="0"/>
                  </a:cubicBezTo>
                  <a:cubicBezTo>
                    <a:pt x="1308" y="177"/>
                    <a:pt x="1308" y="177"/>
                    <a:pt x="1308" y="177"/>
                  </a:cubicBezTo>
                  <a:lnTo>
                    <a:pt x="892" y="177"/>
                  </a:lnTo>
                  <a:close/>
                  <a:moveTo>
                    <a:pt x="360" y="177"/>
                  </a:moveTo>
                  <a:cubicBezTo>
                    <a:pt x="508" y="0"/>
                    <a:pt x="508" y="0"/>
                    <a:pt x="508" y="0"/>
                  </a:cubicBezTo>
                  <a:cubicBezTo>
                    <a:pt x="924" y="0"/>
                    <a:pt x="924" y="0"/>
                    <a:pt x="924" y="0"/>
                  </a:cubicBezTo>
                  <a:cubicBezTo>
                    <a:pt x="776" y="177"/>
                    <a:pt x="776" y="177"/>
                    <a:pt x="776" y="177"/>
                  </a:cubicBezTo>
                  <a:lnTo>
                    <a:pt x="360" y="177"/>
                  </a:lnTo>
                  <a:close/>
                  <a:moveTo>
                    <a:pt x="0" y="88"/>
                  </a:moveTo>
                  <a:cubicBezTo>
                    <a:pt x="0" y="39"/>
                    <a:pt x="40" y="0"/>
                    <a:pt x="89" y="0"/>
                  </a:cubicBezTo>
                  <a:cubicBezTo>
                    <a:pt x="393" y="0"/>
                    <a:pt x="393" y="0"/>
                    <a:pt x="393" y="0"/>
                  </a:cubicBezTo>
                  <a:cubicBezTo>
                    <a:pt x="245" y="177"/>
                    <a:pt x="245" y="177"/>
                    <a:pt x="245" y="177"/>
                  </a:cubicBezTo>
                  <a:cubicBezTo>
                    <a:pt x="89" y="177"/>
                    <a:pt x="89" y="177"/>
                    <a:pt x="89" y="177"/>
                  </a:cubicBezTo>
                  <a:cubicBezTo>
                    <a:pt x="40" y="177"/>
                    <a:pt x="0" y="137"/>
                    <a:pt x="0" y="88"/>
                  </a:cubicBezTo>
                  <a:close/>
                  <a:moveTo>
                    <a:pt x="1859" y="177"/>
                  </a:moveTo>
                  <a:cubicBezTo>
                    <a:pt x="1423" y="177"/>
                    <a:pt x="1423" y="177"/>
                    <a:pt x="1423" y="177"/>
                  </a:cubicBezTo>
                  <a:cubicBezTo>
                    <a:pt x="1570" y="0"/>
                    <a:pt x="1570" y="0"/>
                    <a:pt x="1570" y="0"/>
                  </a:cubicBezTo>
                  <a:cubicBezTo>
                    <a:pt x="1859" y="0"/>
                    <a:pt x="1859" y="0"/>
                    <a:pt x="1859" y="0"/>
                  </a:cubicBezTo>
                  <a:cubicBezTo>
                    <a:pt x="1908" y="0"/>
                    <a:pt x="1948" y="39"/>
                    <a:pt x="1948" y="88"/>
                  </a:cubicBezTo>
                  <a:cubicBezTo>
                    <a:pt x="1948" y="137"/>
                    <a:pt x="1908" y="177"/>
                    <a:pt x="1859" y="177"/>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4" name="Freeform 5">
              <a:extLst>
                <a:ext uri="{FF2B5EF4-FFF2-40B4-BE49-F238E27FC236}">
                  <a16:creationId xmlns:a16="http://schemas.microsoft.com/office/drawing/2014/main" id="{3A9C7775-D01F-A643-BC54-C80E5E5C8BE8}"/>
                </a:ext>
              </a:extLst>
            </p:cNvPr>
            <p:cNvSpPr>
              <a:spLocks/>
            </p:cNvSpPr>
            <p:nvPr/>
          </p:nvSpPr>
          <p:spPr bwMode="auto">
            <a:xfrm rot="18744749">
              <a:off x="3523057" y="3503625"/>
              <a:ext cx="375471" cy="230015"/>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cxnSp>
        <p:nvCxnSpPr>
          <p:cNvPr id="50" name="Straight Connector 49">
            <a:extLst>
              <a:ext uri="{FF2B5EF4-FFF2-40B4-BE49-F238E27FC236}">
                <a16:creationId xmlns:a16="http://schemas.microsoft.com/office/drawing/2014/main" id="{F3EFC60B-07E8-5443-B4E2-BFE013933CFC}"/>
              </a:ext>
            </a:extLst>
          </p:cNvPr>
          <p:cNvCxnSpPr/>
          <p:nvPr/>
        </p:nvCxnSpPr>
        <p:spPr>
          <a:xfrm>
            <a:off x="1711203" y="5652463"/>
            <a:ext cx="8296836"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4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down)">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1500"/>
                            </p:stCondLst>
                            <p:childTnLst>
                              <p:par>
                                <p:cTn id="47" presetID="22" presetClass="entr" presetSubtype="1"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childTnLst>
                          </p:cTn>
                        </p:par>
                        <p:par>
                          <p:cTn id="50" fill="hold">
                            <p:stCondLst>
                              <p:cond delay="2000"/>
                            </p:stCondLst>
                            <p:childTnLst>
                              <p:par>
                                <p:cTn id="51" presetID="22" presetClass="entr" presetSubtype="1"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reeform 19">
            <a:extLst>
              <a:ext uri="{FF2B5EF4-FFF2-40B4-BE49-F238E27FC236}">
                <a16:creationId xmlns:a16="http://schemas.microsoft.com/office/drawing/2014/main" id="{D4FCFB9C-96AD-804D-8C48-C38FC06E9F52}"/>
              </a:ext>
            </a:extLst>
          </p:cNvPr>
          <p:cNvSpPr>
            <a:spLocks/>
          </p:cNvSpPr>
          <p:nvPr/>
        </p:nvSpPr>
        <p:spPr bwMode="auto">
          <a:xfrm>
            <a:off x="2046059" y="3526210"/>
            <a:ext cx="3325656" cy="1652916"/>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9E21F8F5-1876-F141-9AA8-94868F8E35D5}"/>
              </a:ext>
            </a:extLst>
          </p:cNvPr>
          <p:cNvSpPr>
            <a:spLocks/>
          </p:cNvSpPr>
          <p:nvPr/>
        </p:nvSpPr>
        <p:spPr bwMode="auto">
          <a:xfrm>
            <a:off x="1894635" y="3375051"/>
            <a:ext cx="3628504" cy="18034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Freeform 19">
            <a:extLst>
              <a:ext uri="{FF2B5EF4-FFF2-40B4-BE49-F238E27FC236}">
                <a16:creationId xmlns:a16="http://schemas.microsoft.com/office/drawing/2014/main" id="{F76CC3A9-E4A6-4148-BC9E-B3ED1D39CCE9}"/>
              </a:ext>
            </a:extLst>
          </p:cNvPr>
          <p:cNvSpPr>
            <a:spLocks/>
          </p:cNvSpPr>
          <p:nvPr/>
        </p:nvSpPr>
        <p:spPr bwMode="auto">
          <a:xfrm>
            <a:off x="2201264" y="3679851"/>
            <a:ext cx="3015247" cy="14986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172" name="Group 171">
            <a:extLst>
              <a:ext uri="{FF2B5EF4-FFF2-40B4-BE49-F238E27FC236}">
                <a16:creationId xmlns:a16="http://schemas.microsoft.com/office/drawing/2014/main" id="{A2B23F58-F0F2-B446-9773-05DE29A44B0E}"/>
              </a:ext>
            </a:extLst>
          </p:cNvPr>
          <p:cNvGrpSpPr/>
          <p:nvPr/>
        </p:nvGrpSpPr>
        <p:grpSpPr>
          <a:xfrm>
            <a:off x="3070994" y="4267149"/>
            <a:ext cx="1275786" cy="782806"/>
            <a:chOff x="3026113" y="4426648"/>
            <a:chExt cx="1275786" cy="782806"/>
          </a:xfrm>
        </p:grpSpPr>
        <p:grpSp>
          <p:nvGrpSpPr>
            <p:cNvPr id="52" name="Group 51">
              <a:extLst>
                <a:ext uri="{FF2B5EF4-FFF2-40B4-BE49-F238E27FC236}">
                  <a16:creationId xmlns:a16="http://schemas.microsoft.com/office/drawing/2014/main" id="{26D0F7B3-5171-F842-BA54-447E05871AD6}"/>
                </a:ext>
              </a:extLst>
            </p:cNvPr>
            <p:cNvGrpSpPr/>
            <p:nvPr/>
          </p:nvGrpSpPr>
          <p:grpSpPr>
            <a:xfrm>
              <a:off x="3026113" y="4426648"/>
              <a:ext cx="520732" cy="577332"/>
              <a:chOff x="10361827" y="4476434"/>
              <a:chExt cx="953526" cy="1057169"/>
            </a:xfrm>
          </p:grpSpPr>
          <p:grpSp>
            <p:nvGrpSpPr>
              <p:cNvPr id="53" name="Group 52">
                <a:extLst>
                  <a:ext uri="{FF2B5EF4-FFF2-40B4-BE49-F238E27FC236}">
                    <a16:creationId xmlns:a16="http://schemas.microsoft.com/office/drawing/2014/main" id="{2AFC47CE-E177-D74D-A6B3-FECCBF4E82D1}"/>
                  </a:ext>
                </a:extLst>
              </p:cNvPr>
              <p:cNvGrpSpPr/>
              <p:nvPr/>
            </p:nvGrpSpPr>
            <p:grpSpPr>
              <a:xfrm>
                <a:off x="10361827" y="4476434"/>
                <a:ext cx="953526" cy="1057169"/>
                <a:chOff x="10361827" y="4476434"/>
                <a:chExt cx="953526" cy="1057169"/>
              </a:xfrm>
            </p:grpSpPr>
            <p:sp>
              <p:nvSpPr>
                <p:cNvPr id="67" name="Freeform 374">
                  <a:extLst>
                    <a:ext uri="{FF2B5EF4-FFF2-40B4-BE49-F238E27FC236}">
                      <a16:creationId xmlns:a16="http://schemas.microsoft.com/office/drawing/2014/main" id="{883E8EBA-DA97-8344-8C5D-BAAA5ED6B5B8}"/>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372">
                  <a:extLst>
                    <a:ext uri="{FF2B5EF4-FFF2-40B4-BE49-F238E27FC236}">
                      <a16:creationId xmlns:a16="http://schemas.microsoft.com/office/drawing/2014/main" id="{227A22CF-7FEE-A64A-9676-6E3A38795BBC}"/>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373">
                  <a:extLst>
                    <a:ext uri="{FF2B5EF4-FFF2-40B4-BE49-F238E27FC236}">
                      <a16:creationId xmlns:a16="http://schemas.microsoft.com/office/drawing/2014/main" id="{188D3B30-0589-D146-8200-200BC84B9DD8}"/>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Oval 371">
                  <a:extLst>
                    <a:ext uri="{FF2B5EF4-FFF2-40B4-BE49-F238E27FC236}">
                      <a16:creationId xmlns:a16="http://schemas.microsoft.com/office/drawing/2014/main" id="{C33C4EAB-C87B-7F40-8213-DE01B326DD1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4" name="Freeform 88">
                <a:extLst>
                  <a:ext uri="{FF2B5EF4-FFF2-40B4-BE49-F238E27FC236}">
                    <a16:creationId xmlns:a16="http://schemas.microsoft.com/office/drawing/2014/main" id="{BE177A85-0C46-A84E-BC99-BB80E3251803}"/>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89">
                <a:extLst>
                  <a:ext uri="{FF2B5EF4-FFF2-40B4-BE49-F238E27FC236}">
                    <a16:creationId xmlns:a16="http://schemas.microsoft.com/office/drawing/2014/main" id="{058601D8-B8D1-DA41-82BB-FE21A171AD8F}"/>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0">
                <a:extLst>
                  <a:ext uri="{FF2B5EF4-FFF2-40B4-BE49-F238E27FC236}">
                    <a16:creationId xmlns:a16="http://schemas.microsoft.com/office/drawing/2014/main" id="{12635F17-F84E-7542-8ABB-F9428D2FD8A5}"/>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1">
                <a:extLst>
                  <a:ext uri="{FF2B5EF4-FFF2-40B4-BE49-F238E27FC236}">
                    <a16:creationId xmlns:a16="http://schemas.microsoft.com/office/drawing/2014/main" id="{6FAD8DD5-12FB-7C4E-A46A-147DFA702AB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2">
                <a:extLst>
                  <a:ext uri="{FF2B5EF4-FFF2-40B4-BE49-F238E27FC236}">
                    <a16:creationId xmlns:a16="http://schemas.microsoft.com/office/drawing/2014/main" id="{8F8F8EE4-C586-DA41-B504-B70B173759D9}"/>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3">
                <a:extLst>
                  <a:ext uri="{FF2B5EF4-FFF2-40B4-BE49-F238E27FC236}">
                    <a16:creationId xmlns:a16="http://schemas.microsoft.com/office/drawing/2014/main" id="{D80109EE-E230-644D-BAA3-82572212C7D6}"/>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4">
                <a:extLst>
                  <a:ext uri="{FF2B5EF4-FFF2-40B4-BE49-F238E27FC236}">
                    <a16:creationId xmlns:a16="http://schemas.microsoft.com/office/drawing/2014/main" id="{5C4E23BA-28C5-1D44-907D-B63698F1ABBE}"/>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95">
                <a:extLst>
                  <a:ext uri="{FF2B5EF4-FFF2-40B4-BE49-F238E27FC236}">
                    <a16:creationId xmlns:a16="http://schemas.microsoft.com/office/drawing/2014/main" id="{8D25B921-D0E2-9941-B4B4-804BF7918151}"/>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96">
                <a:extLst>
                  <a:ext uri="{FF2B5EF4-FFF2-40B4-BE49-F238E27FC236}">
                    <a16:creationId xmlns:a16="http://schemas.microsoft.com/office/drawing/2014/main" id="{1615B484-881E-9C46-AD52-B9018BBEB527}"/>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Freeform 97">
                <a:extLst>
                  <a:ext uri="{FF2B5EF4-FFF2-40B4-BE49-F238E27FC236}">
                    <a16:creationId xmlns:a16="http://schemas.microsoft.com/office/drawing/2014/main" id="{2DAD0EB7-A864-F74F-8EAF-F580F0A4DC21}"/>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Freeform 98">
                <a:extLst>
                  <a:ext uri="{FF2B5EF4-FFF2-40B4-BE49-F238E27FC236}">
                    <a16:creationId xmlns:a16="http://schemas.microsoft.com/office/drawing/2014/main" id="{69398512-DE28-094B-B7D4-95EC099EF06E}"/>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5" name="Freeform 99">
                <a:extLst>
                  <a:ext uri="{FF2B5EF4-FFF2-40B4-BE49-F238E27FC236}">
                    <a16:creationId xmlns:a16="http://schemas.microsoft.com/office/drawing/2014/main" id="{4C173012-E977-F34C-9319-C7B4F65A4351}"/>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6" name="Freeform 100">
                <a:extLst>
                  <a:ext uri="{FF2B5EF4-FFF2-40B4-BE49-F238E27FC236}">
                    <a16:creationId xmlns:a16="http://schemas.microsoft.com/office/drawing/2014/main" id="{2D67BB82-6DDF-F942-8B0D-CA42EDA047B2}"/>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71" name="Group 70">
              <a:extLst>
                <a:ext uri="{FF2B5EF4-FFF2-40B4-BE49-F238E27FC236}">
                  <a16:creationId xmlns:a16="http://schemas.microsoft.com/office/drawing/2014/main" id="{B1897AA1-438B-524C-8772-3EBDAD32C5FC}"/>
                </a:ext>
              </a:extLst>
            </p:cNvPr>
            <p:cNvGrpSpPr/>
            <p:nvPr/>
          </p:nvGrpSpPr>
          <p:grpSpPr>
            <a:xfrm>
              <a:off x="3781167" y="4426648"/>
              <a:ext cx="520732" cy="577332"/>
              <a:chOff x="10361827" y="4476434"/>
              <a:chExt cx="953526" cy="1057169"/>
            </a:xfrm>
          </p:grpSpPr>
          <p:grpSp>
            <p:nvGrpSpPr>
              <p:cNvPr id="72" name="Group 71">
                <a:extLst>
                  <a:ext uri="{FF2B5EF4-FFF2-40B4-BE49-F238E27FC236}">
                    <a16:creationId xmlns:a16="http://schemas.microsoft.com/office/drawing/2014/main" id="{2750A967-E26A-5D4C-B5A5-9066C751FC20}"/>
                  </a:ext>
                </a:extLst>
              </p:cNvPr>
              <p:cNvGrpSpPr/>
              <p:nvPr/>
            </p:nvGrpSpPr>
            <p:grpSpPr>
              <a:xfrm>
                <a:off x="10361827" y="4476434"/>
                <a:ext cx="953526" cy="1057169"/>
                <a:chOff x="10361827" y="4476434"/>
                <a:chExt cx="953526" cy="1057169"/>
              </a:xfrm>
            </p:grpSpPr>
            <p:sp>
              <p:nvSpPr>
                <p:cNvPr id="86" name="Freeform 374">
                  <a:extLst>
                    <a:ext uri="{FF2B5EF4-FFF2-40B4-BE49-F238E27FC236}">
                      <a16:creationId xmlns:a16="http://schemas.microsoft.com/office/drawing/2014/main" id="{1BA58E6E-2DE7-ED45-B9E8-1EED179EC169}"/>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372">
                  <a:extLst>
                    <a:ext uri="{FF2B5EF4-FFF2-40B4-BE49-F238E27FC236}">
                      <a16:creationId xmlns:a16="http://schemas.microsoft.com/office/drawing/2014/main" id="{783C2100-9BA7-4A44-87A6-F96460426F34}"/>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373">
                  <a:extLst>
                    <a:ext uri="{FF2B5EF4-FFF2-40B4-BE49-F238E27FC236}">
                      <a16:creationId xmlns:a16="http://schemas.microsoft.com/office/drawing/2014/main" id="{564DFE01-AD1A-E14C-B425-E89F66AB7C82}"/>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Oval 371">
                  <a:extLst>
                    <a:ext uri="{FF2B5EF4-FFF2-40B4-BE49-F238E27FC236}">
                      <a16:creationId xmlns:a16="http://schemas.microsoft.com/office/drawing/2014/main" id="{4BFB7222-47D2-0643-8947-BE8936391CCD}"/>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73" name="Freeform 88">
                <a:extLst>
                  <a:ext uri="{FF2B5EF4-FFF2-40B4-BE49-F238E27FC236}">
                    <a16:creationId xmlns:a16="http://schemas.microsoft.com/office/drawing/2014/main" id="{85984093-9967-4C42-A5CE-DF8E314D8E16}"/>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4" name="Freeform 89">
                <a:extLst>
                  <a:ext uri="{FF2B5EF4-FFF2-40B4-BE49-F238E27FC236}">
                    <a16:creationId xmlns:a16="http://schemas.microsoft.com/office/drawing/2014/main" id="{ABB9F389-9014-6C45-B004-6001309CA045}"/>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5" name="Freeform 90">
                <a:extLst>
                  <a:ext uri="{FF2B5EF4-FFF2-40B4-BE49-F238E27FC236}">
                    <a16:creationId xmlns:a16="http://schemas.microsoft.com/office/drawing/2014/main" id="{5D157262-FA1E-6740-9A97-CB5D2830DA22}"/>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6" name="Freeform 91">
                <a:extLst>
                  <a:ext uri="{FF2B5EF4-FFF2-40B4-BE49-F238E27FC236}">
                    <a16:creationId xmlns:a16="http://schemas.microsoft.com/office/drawing/2014/main" id="{7379ABB8-C2DC-594A-B5F4-440C36D97C27}"/>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 name="Freeform 92">
                <a:extLst>
                  <a:ext uri="{FF2B5EF4-FFF2-40B4-BE49-F238E27FC236}">
                    <a16:creationId xmlns:a16="http://schemas.microsoft.com/office/drawing/2014/main" id="{0A644F85-81C1-F54F-9A26-801574E1472C}"/>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8" name="Freeform 93">
                <a:extLst>
                  <a:ext uri="{FF2B5EF4-FFF2-40B4-BE49-F238E27FC236}">
                    <a16:creationId xmlns:a16="http://schemas.microsoft.com/office/drawing/2014/main" id="{B8ED7743-9044-964D-87FE-EDFD4E6AF0F3}"/>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9" name="Freeform 94">
                <a:extLst>
                  <a:ext uri="{FF2B5EF4-FFF2-40B4-BE49-F238E27FC236}">
                    <a16:creationId xmlns:a16="http://schemas.microsoft.com/office/drawing/2014/main" id="{A3E950E6-260A-FB46-BA6C-77C099C56467}"/>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0" name="Freeform 95">
                <a:extLst>
                  <a:ext uri="{FF2B5EF4-FFF2-40B4-BE49-F238E27FC236}">
                    <a16:creationId xmlns:a16="http://schemas.microsoft.com/office/drawing/2014/main" id="{FE190A2E-C645-884E-AB7C-C35664326943}"/>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1" name="Freeform 96">
                <a:extLst>
                  <a:ext uri="{FF2B5EF4-FFF2-40B4-BE49-F238E27FC236}">
                    <a16:creationId xmlns:a16="http://schemas.microsoft.com/office/drawing/2014/main" id="{655B1585-E248-204F-817B-D5DF50489BFE}"/>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2" name="Freeform 97">
                <a:extLst>
                  <a:ext uri="{FF2B5EF4-FFF2-40B4-BE49-F238E27FC236}">
                    <a16:creationId xmlns:a16="http://schemas.microsoft.com/office/drawing/2014/main" id="{74BBA980-CF12-A745-9CDE-E07C64654E2F}"/>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3" name="Freeform 98">
                <a:extLst>
                  <a:ext uri="{FF2B5EF4-FFF2-40B4-BE49-F238E27FC236}">
                    <a16:creationId xmlns:a16="http://schemas.microsoft.com/office/drawing/2014/main" id="{CA66D69D-126F-DA47-9A8C-D3FB66D5EBAD}"/>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4" name="Freeform 99">
                <a:extLst>
                  <a:ext uri="{FF2B5EF4-FFF2-40B4-BE49-F238E27FC236}">
                    <a16:creationId xmlns:a16="http://schemas.microsoft.com/office/drawing/2014/main" id="{2D219FC0-606F-5043-9E93-BBCE1AA8203C}"/>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5" name="Freeform 100">
                <a:extLst>
                  <a:ext uri="{FF2B5EF4-FFF2-40B4-BE49-F238E27FC236}">
                    <a16:creationId xmlns:a16="http://schemas.microsoft.com/office/drawing/2014/main" id="{299C24A6-6B70-6943-8FB0-77268DC8EFB4}"/>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90" name="Group 89">
              <a:extLst>
                <a:ext uri="{FF2B5EF4-FFF2-40B4-BE49-F238E27FC236}">
                  <a16:creationId xmlns:a16="http://schemas.microsoft.com/office/drawing/2014/main" id="{5D73FF59-49FD-2242-8911-FF6FFE3E309E}"/>
                </a:ext>
              </a:extLst>
            </p:cNvPr>
            <p:cNvGrpSpPr/>
            <p:nvPr/>
          </p:nvGrpSpPr>
          <p:grpSpPr>
            <a:xfrm>
              <a:off x="3316220" y="4437722"/>
              <a:ext cx="696073" cy="771732"/>
              <a:chOff x="10361827" y="4476434"/>
              <a:chExt cx="953526" cy="1057169"/>
            </a:xfrm>
          </p:grpSpPr>
          <p:grpSp>
            <p:nvGrpSpPr>
              <p:cNvPr id="91" name="Group 90">
                <a:extLst>
                  <a:ext uri="{FF2B5EF4-FFF2-40B4-BE49-F238E27FC236}">
                    <a16:creationId xmlns:a16="http://schemas.microsoft.com/office/drawing/2014/main" id="{24FCD475-ECB7-CA4D-AE21-0B9E78044F2E}"/>
                  </a:ext>
                </a:extLst>
              </p:cNvPr>
              <p:cNvGrpSpPr/>
              <p:nvPr/>
            </p:nvGrpSpPr>
            <p:grpSpPr>
              <a:xfrm>
                <a:off x="10361827" y="4476434"/>
                <a:ext cx="953526" cy="1057169"/>
                <a:chOff x="10361827" y="4476434"/>
                <a:chExt cx="953526" cy="1057169"/>
              </a:xfrm>
            </p:grpSpPr>
            <p:sp>
              <p:nvSpPr>
                <p:cNvPr id="105" name="Freeform 374">
                  <a:extLst>
                    <a:ext uri="{FF2B5EF4-FFF2-40B4-BE49-F238E27FC236}">
                      <a16:creationId xmlns:a16="http://schemas.microsoft.com/office/drawing/2014/main" id="{BA954FD7-EED9-624F-9D03-2A2828E8B918}"/>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373">
                  <a:extLst>
                    <a:ext uri="{FF2B5EF4-FFF2-40B4-BE49-F238E27FC236}">
                      <a16:creationId xmlns:a16="http://schemas.microsoft.com/office/drawing/2014/main" id="{8F5FDE3E-55A4-0A4D-97BD-9DA99409070C}"/>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Oval 371">
                  <a:extLst>
                    <a:ext uri="{FF2B5EF4-FFF2-40B4-BE49-F238E27FC236}">
                      <a16:creationId xmlns:a16="http://schemas.microsoft.com/office/drawing/2014/main" id="{FDDAB5E9-5E1E-C946-B303-4426AFB66BA4}"/>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372">
                  <a:extLst>
                    <a:ext uri="{FF2B5EF4-FFF2-40B4-BE49-F238E27FC236}">
                      <a16:creationId xmlns:a16="http://schemas.microsoft.com/office/drawing/2014/main" id="{E68841CB-2BBE-1644-9134-E1F228D5CBB1}"/>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2" name="Freeform 88">
                <a:extLst>
                  <a:ext uri="{FF2B5EF4-FFF2-40B4-BE49-F238E27FC236}">
                    <a16:creationId xmlns:a16="http://schemas.microsoft.com/office/drawing/2014/main" id="{B315624B-E7FB-E04E-A0BC-1D8B1C19D12F}"/>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3" name="Freeform 89">
                <a:extLst>
                  <a:ext uri="{FF2B5EF4-FFF2-40B4-BE49-F238E27FC236}">
                    <a16:creationId xmlns:a16="http://schemas.microsoft.com/office/drawing/2014/main" id="{58AA2FC1-995C-7349-93BB-28D541796CD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4" name="Freeform 90">
                <a:extLst>
                  <a:ext uri="{FF2B5EF4-FFF2-40B4-BE49-F238E27FC236}">
                    <a16:creationId xmlns:a16="http://schemas.microsoft.com/office/drawing/2014/main" id="{F9A5882B-0A74-5949-9580-69ACE0784B41}"/>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5" name="Freeform 91">
                <a:extLst>
                  <a:ext uri="{FF2B5EF4-FFF2-40B4-BE49-F238E27FC236}">
                    <a16:creationId xmlns:a16="http://schemas.microsoft.com/office/drawing/2014/main" id="{7E871163-0C05-6D43-BEDE-87C072C6D05D}"/>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6" name="Freeform 92">
                <a:extLst>
                  <a:ext uri="{FF2B5EF4-FFF2-40B4-BE49-F238E27FC236}">
                    <a16:creationId xmlns:a16="http://schemas.microsoft.com/office/drawing/2014/main" id="{D7863EBA-6EE5-274F-8772-35EA572E9F4C}"/>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7" name="Freeform 93">
                <a:extLst>
                  <a:ext uri="{FF2B5EF4-FFF2-40B4-BE49-F238E27FC236}">
                    <a16:creationId xmlns:a16="http://schemas.microsoft.com/office/drawing/2014/main" id="{C11B32EB-5F4E-F142-86C6-E92D355EA2C5}"/>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8" name="Freeform 94">
                <a:extLst>
                  <a:ext uri="{FF2B5EF4-FFF2-40B4-BE49-F238E27FC236}">
                    <a16:creationId xmlns:a16="http://schemas.microsoft.com/office/drawing/2014/main" id="{4B5D3036-2EF0-7F42-B347-29537D4DB8A7}"/>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95">
                <a:extLst>
                  <a:ext uri="{FF2B5EF4-FFF2-40B4-BE49-F238E27FC236}">
                    <a16:creationId xmlns:a16="http://schemas.microsoft.com/office/drawing/2014/main" id="{66E93870-E134-8142-8383-2D6BD036666F}"/>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6">
                <a:extLst>
                  <a:ext uri="{FF2B5EF4-FFF2-40B4-BE49-F238E27FC236}">
                    <a16:creationId xmlns:a16="http://schemas.microsoft.com/office/drawing/2014/main" id="{4466DC8A-7DE9-424C-9502-A05C858D48A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7">
                <a:extLst>
                  <a:ext uri="{FF2B5EF4-FFF2-40B4-BE49-F238E27FC236}">
                    <a16:creationId xmlns:a16="http://schemas.microsoft.com/office/drawing/2014/main" id="{EE1B90CD-2BBD-6345-B90F-EAC1F0089B5E}"/>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8">
                <a:extLst>
                  <a:ext uri="{FF2B5EF4-FFF2-40B4-BE49-F238E27FC236}">
                    <a16:creationId xmlns:a16="http://schemas.microsoft.com/office/drawing/2014/main" id="{C3E7D113-E153-CC4D-B452-03EBB19DE1D7}"/>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9">
                <a:extLst>
                  <a:ext uri="{FF2B5EF4-FFF2-40B4-BE49-F238E27FC236}">
                    <a16:creationId xmlns:a16="http://schemas.microsoft.com/office/drawing/2014/main" id="{C70B2CD2-FE70-4343-A72F-3C4398BF7D7D}"/>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100">
                <a:extLst>
                  <a:ext uri="{FF2B5EF4-FFF2-40B4-BE49-F238E27FC236}">
                    <a16:creationId xmlns:a16="http://schemas.microsoft.com/office/drawing/2014/main" id="{9FF1476A-9C84-B94C-9E05-BC842AEE5185}"/>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59" name="Arc 158">
            <a:extLst>
              <a:ext uri="{FF2B5EF4-FFF2-40B4-BE49-F238E27FC236}">
                <a16:creationId xmlns:a16="http://schemas.microsoft.com/office/drawing/2014/main" id="{EFBB8740-088A-854A-9FD4-1679C14DAAC9}"/>
              </a:ext>
            </a:extLst>
          </p:cNvPr>
          <p:cNvSpPr/>
          <p:nvPr/>
        </p:nvSpPr>
        <p:spPr>
          <a:xfrm>
            <a:off x="1312416" y="2815801"/>
            <a:ext cx="4866662" cy="4709377"/>
          </a:xfrm>
          <a:prstGeom prst="arc">
            <a:avLst>
              <a:gd name="adj1" fmla="val 13583974"/>
              <a:gd name="adj2" fmla="val 16032413"/>
            </a:avLst>
          </a:prstGeom>
          <a:ln w="508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cxnSp>
        <p:nvCxnSpPr>
          <p:cNvPr id="158" name="Straight Connector 157">
            <a:extLst>
              <a:ext uri="{FF2B5EF4-FFF2-40B4-BE49-F238E27FC236}">
                <a16:creationId xmlns:a16="http://schemas.microsoft.com/office/drawing/2014/main" id="{95A9C8AB-961B-7A4D-9979-ACCC8C638248}"/>
              </a:ext>
            </a:extLst>
          </p:cNvPr>
          <p:cNvCxnSpPr/>
          <p:nvPr/>
        </p:nvCxnSpPr>
        <p:spPr>
          <a:xfrm>
            <a:off x="750480" y="5182959"/>
            <a:ext cx="6056681"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160" name="Text Placeholder 159">
            <a:extLst>
              <a:ext uri="{FF2B5EF4-FFF2-40B4-BE49-F238E27FC236}">
                <a16:creationId xmlns:a16="http://schemas.microsoft.com/office/drawing/2014/main" id="{22757A96-3AB0-7B42-BA6D-7F94890B8359}"/>
              </a:ext>
            </a:extLst>
          </p:cNvPr>
          <p:cNvSpPr>
            <a:spLocks noGrp="1"/>
          </p:cNvSpPr>
          <p:nvPr>
            <p:ph type="body" sz="quarter" idx="10"/>
          </p:nvPr>
        </p:nvSpPr>
        <p:spPr/>
        <p:txBody>
          <a:bodyPr>
            <a:normAutofit fontScale="92500"/>
          </a:bodyPr>
          <a:lstStyle/>
          <a:p>
            <a:r>
              <a:rPr lang="en-US" dirty="0"/>
              <a:t>Snowflake architecture: Storage and compute</a:t>
            </a:r>
          </a:p>
        </p:txBody>
      </p:sp>
      <p:sp>
        <p:nvSpPr>
          <p:cNvPr id="162" name="Arc 161">
            <a:extLst>
              <a:ext uri="{FF2B5EF4-FFF2-40B4-BE49-F238E27FC236}">
                <a16:creationId xmlns:a16="http://schemas.microsoft.com/office/drawing/2014/main" id="{0B4E6375-E26F-2F4D-A91D-F92E92B954BA}"/>
              </a:ext>
            </a:extLst>
          </p:cNvPr>
          <p:cNvSpPr/>
          <p:nvPr/>
        </p:nvSpPr>
        <p:spPr>
          <a:xfrm>
            <a:off x="1312416" y="2815801"/>
            <a:ext cx="4866662" cy="4709377"/>
          </a:xfrm>
          <a:prstGeom prst="arc">
            <a:avLst>
              <a:gd name="adj1" fmla="val 10794989"/>
              <a:gd name="adj2" fmla="val 13325772"/>
            </a:avLst>
          </a:prstGeom>
          <a:ln w="508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5" name="Arc 164">
            <a:extLst>
              <a:ext uri="{FF2B5EF4-FFF2-40B4-BE49-F238E27FC236}">
                <a16:creationId xmlns:a16="http://schemas.microsoft.com/office/drawing/2014/main" id="{33F0832B-9B7C-144E-8871-B7E9C88C4703}"/>
              </a:ext>
            </a:extLst>
          </p:cNvPr>
          <p:cNvSpPr/>
          <p:nvPr/>
        </p:nvSpPr>
        <p:spPr>
          <a:xfrm>
            <a:off x="1312416" y="2815801"/>
            <a:ext cx="4866662" cy="4709377"/>
          </a:xfrm>
          <a:prstGeom prst="arc">
            <a:avLst>
              <a:gd name="adj1" fmla="val 16308659"/>
              <a:gd name="adj2" fmla="val 18715535"/>
            </a:avLst>
          </a:prstGeom>
          <a:ln w="508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6" name="Arc 165">
            <a:extLst>
              <a:ext uri="{FF2B5EF4-FFF2-40B4-BE49-F238E27FC236}">
                <a16:creationId xmlns:a16="http://schemas.microsoft.com/office/drawing/2014/main" id="{94195705-BB7B-F945-B264-BD1159670090}"/>
              </a:ext>
            </a:extLst>
          </p:cNvPr>
          <p:cNvSpPr/>
          <p:nvPr/>
        </p:nvSpPr>
        <p:spPr>
          <a:xfrm>
            <a:off x="1312416" y="2815801"/>
            <a:ext cx="4866662" cy="4709377"/>
          </a:xfrm>
          <a:prstGeom prst="arc">
            <a:avLst>
              <a:gd name="adj1" fmla="val 18974935"/>
              <a:gd name="adj2" fmla="val 10168"/>
            </a:avLst>
          </a:prstGeom>
          <a:ln w="5080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7" name="TextBox 166">
            <a:extLst>
              <a:ext uri="{FF2B5EF4-FFF2-40B4-BE49-F238E27FC236}">
                <a16:creationId xmlns:a16="http://schemas.microsoft.com/office/drawing/2014/main" id="{79B6EAD1-871D-4C4F-918D-D2A0A017F861}"/>
              </a:ext>
            </a:extLst>
          </p:cNvPr>
          <p:cNvSpPr txBox="1"/>
          <p:nvPr/>
        </p:nvSpPr>
        <p:spPr>
          <a:xfrm rot="17432293">
            <a:off x="1019998" y="4202993"/>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Loading / ELT</a:t>
            </a:r>
          </a:p>
        </p:txBody>
      </p:sp>
      <p:sp>
        <p:nvSpPr>
          <p:cNvPr id="168" name="TextBox 167">
            <a:extLst>
              <a:ext uri="{FF2B5EF4-FFF2-40B4-BE49-F238E27FC236}">
                <a16:creationId xmlns:a16="http://schemas.microsoft.com/office/drawing/2014/main" id="{AF9CB83E-6098-504F-B6AE-2BB43A442708}"/>
              </a:ext>
            </a:extLst>
          </p:cNvPr>
          <p:cNvSpPr txBox="1"/>
          <p:nvPr/>
        </p:nvSpPr>
        <p:spPr>
          <a:xfrm rot="20280120">
            <a:off x="2143407" y="3043783"/>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Marketing</a:t>
            </a:r>
          </a:p>
        </p:txBody>
      </p:sp>
      <p:sp>
        <p:nvSpPr>
          <p:cNvPr id="169" name="TextBox 168">
            <a:extLst>
              <a:ext uri="{FF2B5EF4-FFF2-40B4-BE49-F238E27FC236}">
                <a16:creationId xmlns:a16="http://schemas.microsoft.com/office/drawing/2014/main" id="{BFC3ACCD-ED3B-1F49-A70C-0EFFE3393908}"/>
              </a:ext>
            </a:extLst>
          </p:cNvPr>
          <p:cNvSpPr txBox="1"/>
          <p:nvPr/>
        </p:nvSpPr>
        <p:spPr>
          <a:xfrm rot="1375805">
            <a:off x="3769365" y="3009912"/>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Finance</a:t>
            </a:r>
          </a:p>
        </p:txBody>
      </p:sp>
      <p:sp>
        <p:nvSpPr>
          <p:cNvPr id="170" name="TextBox 169">
            <a:extLst>
              <a:ext uri="{FF2B5EF4-FFF2-40B4-BE49-F238E27FC236}">
                <a16:creationId xmlns:a16="http://schemas.microsoft.com/office/drawing/2014/main" id="{2E7F1A94-4331-FC42-B62F-B6625CE7BBCA}"/>
              </a:ext>
            </a:extLst>
          </p:cNvPr>
          <p:cNvSpPr txBox="1"/>
          <p:nvPr/>
        </p:nvSpPr>
        <p:spPr>
          <a:xfrm rot="4170981">
            <a:off x="4894219" y="4191325"/>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Dev / Test</a:t>
            </a:r>
          </a:p>
        </p:txBody>
      </p:sp>
      <p:grpSp>
        <p:nvGrpSpPr>
          <p:cNvPr id="182" name="Group 181">
            <a:extLst>
              <a:ext uri="{FF2B5EF4-FFF2-40B4-BE49-F238E27FC236}">
                <a16:creationId xmlns:a16="http://schemas.microsoft.com/office/drawing/2014/main" id="{80527A7B-FD95-E14A-9C96-6394E7405E92}"/>
              </a:ext>
            </a:extLst>
          </p:cNvPr>
          <p:cNvGrpSpPr/>
          <p:nvPr/>
        </p:nvGrpSpPr>
        <p:grpSpPr>
          <a:xfrm rot="21200019">
            <a:off x="4328839" y="3236356"/>
            <a:ext cx="206244" cy="229995"/>
            <a:chOff x="4328839" y="3408555"/>
            <a:chExt cx="206244" cy="356995"/>
          </a:xfrm>
        </p:grpSpPr>
        <p:cxnSp>
          <p:nvCxnSpPr>
            <p:cNvPr id="175" name="Straight Arrow Connector 174">
              <a:extLst>
                <a:ext uri="{FF2B5EF4-FFF2-40B4-BE49-F238E27FC236}">
                  <a16:creationId xmlns:a16="http://schemas.microsoft.com/office/drawing/2014/main" id="{DA18FDD8-1C4F-FC41-B01B-8F1F2D933185}"/>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AA7838E-534C-1041-82C4-0B6425373A06}"/>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832DB320-A22E-CA47-B002-E0EC21669FE9}"/>
              </a:ext>
            </a:extLst>
          </p:cNvPr>
          <p:cNvGrpSpPr/>
          <p:nvPr/>
        </p:nvGrpSpPr>
        <p:grpSpPr>
          <a:xfrm rot="399981" flipH="1">
            <a:off x="2887389" y="3255406"/>
            <a:ext cx="206244" cy="229995"/>
            <a:chOff x="4328839" y="3408555"/>
            <a:chExt cx="206244" cy="356995"/>
          </a:xfrm>
        </p:grpSpPr>
        <p:cxnSp>
          <p:nvCxnSpPr>
            <p:cNvPr id="184" name="Straight Arrow Connector 183">
              <a:extLst>
                <a:ext uri="{FF2B5EF4-FFF2-40B4-BE49-F238E27FC236}">
                  <a16:creationId xmlns:a16="http://schemas.microsoft.com/office/drawing/2014/main" id="{90C3EF08-82CF-EA48-B8D7-8DAA51B1EAF2}"/>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096E110-49C1-C942-A8B0-EE4C0D565A5E}"/>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17B522E-1585-924C-ACF9-CDE6481823F0}"/>
              </a:ext>
            </a:extLst>
          </p:cNvPr>
          <p:cNvGrpSpPr/>
          <p:nvPr/>
        </p:nvGrpSpPr>
        <p:grpSpPr>
          <a:xfrm rot="19059274" flipH="1">
            <a:off x="1768315" y="4379421"/>
            <a:ext cx="206244" cy="229995"/>
            <a:chOff x="4328839" y="3408555"/>
            <a:chExt cx="206244" cy="356995"/>
          </a:xfrm>
        </p:grpSpPr>
        <p:cxnSp>
          <p:nvCxnSpPr>
            <p:cNvPr id="187" name="Straight Arrow Connector 186">
              <a:extLst>
                <a:ext uri="{FF2B5EF4-FFF2-40B4-BE49-F238E27FC236}">
                  <a16:creationId xmlns:a16="http://schemas.microsoft.com/office/drawing/2014/main" id="{21298415-49F1-4D45-8151-99627C00F3BC}"/>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B2F1FE7-6E71-E34A-A262-1CA48E1437E1}"/>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6AF82EDD-BD62-9B47-BD99-0A3201EC73F8}"/>
              </a:ext>
            </a:extLst>
          </p:cNvPr>
          <p:cNvGrpSpPr/>
          <p:nvPr/>
        </p:nvGrpSpPr>
        <p:grpSpPr>
          <a:xfrm rot="2540726">
            <a:off x="5502115" y="4379421"/>
            <a:ext cx="206244" cy="229995"/>
            <a:chOff x="4328839" y="3408555"/>
            <a:chExt cx="206244" cy="356995"/>
          </a:xfrm>
        </p:grpSpPr>
        <p:cxnSp>
          <p:nvCxnSpPr>
            <p:cNvPr id="190" name="Straight Arrow Connector 189">
              <a:extLst>
                <a:ext uri="{FF2B5EF4-FFF2-40B4-BE49-F238E27FC236}">
                  <a16:creationId xmlns:a16="http://schemas.microsoft.com/office/drawing/2014/main" id="{2DF05AB5-4CC4-564B-B9EF-8D286622E334}"/>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69365E7C-2A2F-234C-9901-47C3FD550B6C}"/>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98" name="Rectangle 197">
            <a:extLst>
              <a:ext uri="{FF2B5EF4-FFF2-40B4-BE49-F238E27FC236}">
                <a16:creationId xmlns:a16="http://schemas.microsoft.com/office/drawing/2014/main" id="{8C44BFC3-A5B1-6547-A6BC-572D717740F2}"/>
              </a:ext>
            </a:extLst>
          </p:cNvPr>
          <p:cNvSpPr/>
          <p:nvPr/>
        </p:nvSpPr>
        <p:spPr>
          <a:xfrm>
            <a:off x="7288242" y="1969368"/>
            <a:ext cx="4263291"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Storage separated from compute</a:t>
            </a:r>
            <a:br>
              <a:rPr kumimoji="0" lang="en-US" sz="18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Automatically grows without adding nodes. Never run out of space.</a:t>
            </a:r>
          </a:p>
        </p:txBody>
      </p:sp>
      <p:sp>
        <p:nvSpPr>
          <p:cNvPr id="201" name="Rectangle 200">
            <a:extLst>
              <a:ext uri="{FF2B5EF4-FFF2-40B4-BE49-F238E27FC236}">
                <a16:creationId xmlns:a16="http://schemas.microsoft.com/office/drawing/2014/main" id="{031013B6-73F6-8044-B7E6-75F4062A9EF4}"/>
              </a:ext>
            </a:extLst>
          </p:cNvPr>
          <p:cNvSpPr/>
          <p:nvPr/>
        </p:nvSpPr>
        <p:spPr>
          <a:xfrm>
            <a:off x="7288242" y="3103084"/>
            <a:ext cx="4263291"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Resize compute instantly</a:t>
            </a:r>
            <a:br>
              <a:rPr kumimoji="0" lang="en-US" sz="18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Scale up/down depending on the business needs right now or turn off when not in use.</a:t>
            </a:r>
          </a:p>
        </p:txBody>
      </p:sp>
      <p:sp>
        <p:nvSpPr>
          <p:cNvPr id="202" name="Rectangle 201">
            <a:extLst>
              <a:ext uri="{FF2B5EF4-FFF2-40B4-BE49-F238E27FC236}">
                <a16:creationId xmlns:a16="http://schemas.microsoft.com/office/drawing/2014/main" id="{44079BC5-E30D-9749-995A-B4B57C0FA592}"/>
              </a:ext>
            </a:extLst>
          </p:cNvPr>
          <p:cNvSpPr/>
          <p:nvPr/>
        </p:nvSpPr>
        <p:spPr>
          <a:xfrm>
            <a:off x="7288242" y="4267149"/>
            <a:ext cx="4263291"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Multiple clusters access data without contention</a:t>
            </a:r>
            <a:br>
              <a:rPr kumimoji="0" lang="en-US" sz="18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ETL, reporting, data science, and applications all running at the same time without performance impact.</a:t>
            </a:r>
          </a:p>
        </p:txBody>
      </p:sp>
      <p:sp>
        <p:nvSpPr>
          <p:cNvPr id="113" name="Freeform 5">
            <a:extLst>
              <a:ext uri="{FF2B5EF4-FFF2-40B4-BE49-F238E27FC236}">
                <a16:creationId xmlns:a16="http://schemas.microsoft.com/office/drawing/2014/main" id="{71273476-AF1A-7940-910C-8C4C3E1320EB}"/>
              </a:ext>
            </a:extLst>
          </p:cNvPr>
          <p:cNvSpPr>
            <a:spLocks/>
          </p:cNvSpPr>
          <p:nvPr/>
        </p:nvSpPr>
        <p:spPr bwMode="auto">
          <a:xfrm>
            <a:off x="824901" y="1310133"/>
            <a:ext cx="1376363" cy="842718"/>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4" name="Freeform: Shape 101">
            <a:extLst>
              <a:ext uri="{FF2B5EF4-FFF2-40B4-BE49-F238E27FC236}">
                <a16:creationId xmlns:a16="http://schemas.microsoft.com/office/drawing/2014/main" id="{46697087-D627-3342-8B7C-38509D0146E1}"/>
              </a:ext>
            </a:extLst>
          </p:cNvPr>
          <p:cNvSpPr>
            <a:spLocks/>
          </p:cNvSpPr>
          <p:nvPr/>
        </p:nvSpPr>
        <p:spPr bwMode="auto">
          <a:xfrm>
            <a:off x="0" y="2222117"/>
            <a:ext cx="560827" cy="596900"/>
          </a:xfrm>
          <a:custGeom>
            <a:avLst/>
            <a:gdLst>
              <a:gd name="connsiteX0" fmla="*/ 150976 w 560827"/>
              <a:gd name="connsiteY0" fmla="*/ 0 h 596900"/>
              <a:gd name="connsiteX1" fmla="*/ 438967 w 560827"/>
              <a:gd name="connsiteY1" fmla="*/ 286054 h 596900"/>
              <a:gd name="connsiteX2" fmla="*/ 560827 w 560827"/>
              <a:gd name="connsiteY2" fmla="*/ 439570 h 596900"/>
              <a:gd name="connsiteX3" fmla="*/ 403741 w 560827"/>
              <a:gd name="connsiteY3" fmla="*/ 596900 h 596900"/>
              <a:gd name="connsiteX4" fmla="*/ 86417 w 560827"/>
              <a:gd name="connsiteY4" fmla="*/ 596900 h 596900"/>
              <a:gd name="connsiteX5" fmla="*/ 0 w 560827"/>
              <a:gd name="connsiteY5" fmla="*/ 596900 h 596900"/>
              <a:gd name="connsiteX6" fmla="*/ 0 w 560827"/>
              <a:gd name="connsiteY6" fmla="*/ 43192 h 596900"/>
              <a:gd name="connsiteX7" fmla="*/ 2518 w 560827"/>
              <a:gd name="connsiteY7" fmla="*/ 41180 h 596900"/>
              <a:gd name="connsiteX8" fmla="*/ 150976 w 560827"/>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27" h="59690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115" name="Freeform 5">
            <a:extLst>
              <a:ext uri="{FF2B5EF4-FFF2-40B4-BE49-F238E27FC236}">
                <a16:creationId xmlns:a16="http://schemas.microsoft.com/office/drawing/2014/main" id="{146200B1-D007-F144-B8FF-868D99DD1231}"/>
              </a:ext>
            </a:extLst>
          </p:cNvPr>
          <p:cNvSpPr>
            <a:spLocks/>
          </p:cNvSpPr>
          <p:nvPr/>
        </p:nvSpPr>
        <p:spPr bwMode="auto">
          <a:xfrm>
            <a:off x="3352997" y="1395999"/>
            <a:ext cx="974883" cy="596900"/>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5">
            <a:extLst>
              <a:ext uri="{FF2B5EF4-FFF2-40B4-BE49-F238E27FC236}">
                <a16:creationId xmlns:a16="http://schemas.microsoft.com/office/drawing/2014/main" id="{EAB1A67F-BF54-124B-86E1-0BDA91D1039D}"/>
              </a:ext>
            </a:extLst>
          </p:cNvPr>
          <p:cNvSpPr>
            <a:spLocks/>
          </p:cNvSpPr>
          <p:nvPr/>
        </p:nvSpPr>
        <p:spPr bwMode="auto">
          <a:xfrm>
            <a:off x="2653254" y="1291083"/>
            <a:ext cx="623888" cy="381993"/>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 name="Slide Number Placeholder 1">
            <a:extLst>
              <a:ext uri="{FF2B5EF4-FFF2-40B4-BE49-F238E27FC236}">
                <a16:creationId xmlns:a16="http://schemas.microsoft.com/office/drawing/2014/main" id="{D2BC1FF0-CC19-4B88-9BEF-986D648D2DD7}"/>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294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2"/>
                                        </p:tgtEl>
                                        <p:attrNameLst>
                                          <p:attrName>style.visibility</p:attrName>
                                        </p:attrNameLst>
                                      </p:cBhvr>
                                      <p:to>
                                        <p:strVal val="visible"/>
                                      </p:to>
                                    </p:set>
                                    <p:animEffect transition="in" filter="fade">
                                      <p:cBhvr>
                                        <p:cTn id="17"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reeform 5">
            <a:extLst>
              <a:ext uri="{FF2B5EF4-FFF2-40B4-BE49-F238E27FC236}">
                <a16:creationId xmlns:a16="http://schemas.microsoft.com/office/drawing/2014/main" id="{C11DA029-6313-7C41-8796-50DBED150E57}"/>
              </a:ext>
            </a:extLst>
          </p:cNvPr>
          <p:cNvSpPr>
            <a:spLocks/>
          </p:cNvSpPr>
          <p:nvPr/>
        </p:nvSpPr>
        <p:spPr bwMode="auto">
          <a:xfrm>
            <a:off x="824901" y="1310133"/>
            <a:ext cx="1376363" cy="842718"/>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3" name="Freeform: Shape 101">
            <a:extLst>
              <a:ext uri="{FF2B5EF4-FFF2-40B4-BE49-F238E27FC236}">
                <a16:creationId xmlns:a16="http://schemas.microsoft.com/office/drawing/2014/main" id="{6C85F3F1-875C-804D-82A8-151CD15B11CB}"/>
              </a:ext>
            </a:extLst>
          </p:cNvPr>
          <p:cNvSpPr>
            <a:spLocks/>
          </p:cNvSpPr>
          <p:nvPr/>
        </p:nvSpPr>
        <p:spPr bwMode="auto">
          <a:xfrm>
            <a:off x="0" y="2222117"/>
            <a:ext cx="560827" cy="596900"/>
          </a:xfrm>
          <a:custGeom>
            <a:avLst/>
            <a:gdLst>
              <a:gd name="connsiteX0" fmla="*/ 150976 w 560827"/>
              <a:gd name="connsiteY0" fmla="*/ 0 h 596900"/>
              <a:gd name="connsiteX1" fmla="*/ 438967 w 560827"/>
              <a:gd name="connsiteY1" fmla="*/ 286054 h 596900"/>
              <a:gd name="connsiteX2" fmla="*/ 560827 w 560827"/>
              <a:gd name="connsiteY2" fmla="*/ 439570 h 596900"/>
              <a:gd name="connsiteX3" fmla="*/ 403741 w 560827"/>
              <a:gd name="connsiteY3" fmla="*/ 596900 h 596900"/>
              <a:gd name="connsiteX4" fmla="*/ 86417 w 560827"/>
              <a:gd name="connsiteY4" fmla="*/ 596900 h 596900"/>
              <a:gd name="connsiteX5" fmla="*/ 0 w 560827"/>
              <a:gd name="connsiteY5" fmla="*/ 596900 h 596900"/>
              <a:gd name="connsiteX6" fmla="*/ 0 w 560827"/>
              <a:gd name="connsiteY6" fmla="*/ 43192 h 596900"/>
              <a:gd name="connsiteX7" fmla="*/ 2518 w 560827"/>
              <a:gd name="connsiteY7" fmla="*/ 41180 h 596900"/>
              <a:gd name="connsiteX8" fmla="*/ 150976 w 560827"/>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27" h="59690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144" name="Freeform 5">
            <a:extLst>
              <a:ext uri="{FF2B5EF4-FFF2-40B4-BE49-F238E27FC236}">
                <a16:creationId xmlns:a16="http://schemas.microsoft.com/office/drawing/2014/main" id="{C48F46C0-736F-2D4C-B86F-9B3DEFFBE6AB}"/>
              </a:ext>
            </a:extLst>
          </p:cNvPr>
          <p:cNvSpPr>
            <a:spLocks/>
          </p:cNvSpPr>
          <p:nvPr/>
        </p:nvSpPr>
        <p:spPr bwMode="auto">
          <a:xfrm>
            <a:off x="3352997" y="1395999"/>
            <a:ext cx="974883" cy="596900"/>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5" name="Freeform 5">
            <a:extLst>
              <a:ext uri="{FF2B5EF4-FFF2-40B4-BE49-F238E27FC236}">
                <a16:creationId xmlns:a16="http://schemas.microsoft.com/office/drawing/2014/main" id="{AF1BEC77-C206-4B43-A8BA-0959E4A28CFC}"/>
              </a:ext>
            </a:extLst>
          </p:cNvPr>
          <p:cNvSpPr>
            <a:spLocks/>
          </p:cNvSpPr>
          <p:nvPr/>
        </p:nvSpPr>
        <p:spPr bwMode="auto">
          <a:xfrm>
            <a:off x="2653254" y="1291083"/>
            <a:ext cx="623888" cy="381993"/>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1" name="Rounded Rectangle 140">
            <a:extLst>
              <a:ext uri="{FF2B5EF4-FFF2-40B4-BE49-F238E27FC236}">
                <a16:creationId xmlns:a16="http://schemas.microsoft.com/office/drawing/2014/main" id="{F9CDB9F7-051C-D941-A755-A69343A9E510}"/>
              </a:ext>
            </a:extLst>
          </p:cNvPr>
          <p:cNvSpPr/>
          <p:nvPr/>
        </p:nvSpPr>
        <p:spPr>
          <a:xfrm>
            <a:off x="1176154" y="1619791"/>
            <a:ext cx="5080381" cy="77217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04F4AC5E-5230-5848-A3CC-B4D857C3C57D}"/>
              </a:ext>
            </a:extLst>
          </p:cNvPr>
          <p:cNvSpPr>
            <a:spLocks noGrp="1"/>
          </p:cNvSpPr>
          <p:nvPr>
            <p:ph type="body" sz="quarter" idx="10"/>
          </p:nvPr>
        </p:nvSpPr>
        <p:spPr/>
        <p:txBody>
          <a:bodyPr/>
          <a:lstStyle/>
          <a:p>
            <a:r>
              <a:rPr lang="en-US" dirty="0"/>
              <a:t>Snowflake architecture: Global Services</a:t>
            </a:r>
          </a:p>
        </p:txBody>
      </p:sp>
      <p:sp>
        <p:nvSpPr>
          <p:cNvPr id="6" name="Freeform 19">
            <a:extLst>
              <a:ext uri="{FF2B5EF4-FFF2-40B4-BE49-F238E27FC236}">
                <a16:creationId xmlns:a16="http://schemas.microsoft.com/office/drawing/2014/main" id="{510F6528-28A0-6549-93AD-45C36F40D148}"/>
              </a:ext>
            </a:extLst>
          </p:cNvPr>
          <p:cNvSpPr>
            <a:spLocks/>
          </p:cNvSpPr>
          <p:nvPr/>
        </p:nvSpPr>
        <p:spPr bwMode="auto">
          <a:xfrm>
            <a:off x="2046059" y="3526210"/>
            <a:ext cx="3325656" cy="1652916"/>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Freeform 19">
            <a:extLst>
              <a:ext uri="{FF2B5EF4-FFF2-40B4-BE49-F238E27FC236}">
                <a16:creationId xmlns:a16="http://schemas.microsoft.com/office/drawing/2014/main" id="{F2448D39-9EEF-8047-94EE-94B3CD3B21E0}"/>
              </a:ext>
            </a:extLst>
          </p:cNvPr>
          <p:cNvSpPr>
            <a:spLocks/>
          </p:cNvSpPr>
          <p:nvPr/>
        </p:nvSpPr>
        <p:spPr bwMode="auto">
          <a:xfrm>
            <a:off x="1894635" y="3375051"/>
            <a:ext cx="3628504" cy="18034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Freeform 19">
            <a:extLst>
              <a:ext uri="{FF2B5EF4-FFF2-40B4-BE49-F238E27FC236}">
                <a16:creationId xmlns:a16="http://schemas.microsoft.com/office/drawing/2014/main" id="{0B1E37C5-50BE-B840-A0B7-D1581C9694A2}"/>
              </a:ext>
            </a:extLst>
          </p:cNvPr>
          <p:cNvSpPr>
            <a:spLocks/>
          </p:cNvSpPr>
          <p:nvPr/>
        </p:nvSpPr>
        <p:spPr bwMode="auto">
          <a:xfrm>
            <a:off x="2201264" y="3679851"/>
            <a:ext cx="3015247" cy="14986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7F4BDEC4-85A9-CF45-A28F-6BF603CD5509}"/>
              </a:ext>
            </a:extLst>
          </p:cNvPr>
          <p:cNvGrpSpPr/>
          <p:nvPr/>
        </p:nvGrpSpPr>
        <p:grpSpPr>
          <a:xfrm>
            <a:off x="3070994" y="4267149"/>
            <a:ext cx="1275786" cy="782806"/>
            <a:chOff x="3026113" y="4426648"/>
            <a:chExt cx="1275786" cy="782806"/>
          </a:xfrm>
        </p:grpSpPr>
        <p:grpSp>
          <p:nvGrpSpPr>
            <p:cNvPr id="10" name="Group 9">
              <a:extLst>
                <a:ext uri="{FF2B5EF4-FFF2-40B4-BE49-F238E27FC236}">
                  <a16:creationId xmlns:a16="http://schemas.microsoft.com/office/drawing/2014/main" id="{9652008A-2A80-B64D-A018-9DA37E800E34}"/>
                </a:ext>
              </a:extLst>
            </p:cNvPr>
            <p:cNvGrpSpPr/>
            <p:nvPr/>
          </p:nvGrpSpPr>
          <p:grpSpPr>
            <a:xfrm>
              <a:off x="3026113" y="4426648"/>
              <a:ext cx="520732" cy="577332"/>
              <a:chOff x="10361827" y="4476434"/>
              <a:chExt cx="953526" cy="1057169"/>
            </a:xfrm>
          </p:grpSpPr>
          <p:grpSp>
            <p:nvGrpSpPr>
              <p:cNvPr id="49" name="Group 48">
                <a:extLst>
                  <a:ext uri="{FF2B5EF4-FFF2-40B4-BE49-F238E27FC236}">
                    <a16:creationId xmlns:a16="http://schemas.microsoft.com/office/drawing/2014/main" id="{FBB833C1-561F-8141-A9CE-6028D309B482}"/>
                  </a:ext>
                </a:extLst>
              </p:cNvPr>
              <p:cNvGrpSpPr/>
              <p:nvPr/>
            </p:nvGrpSpPr>
            <p:grpSpPr>
              <a:xfrm>
                <a:off x="10361827" y="4476434"/>
                <a:ext cx="953526" cy="1057169"/>
                <a:chOff x="10361827" y="4476434"/>
                <a:chExt cx="953526" cy="1057169"/>
              </a:xfrm>
            </p:grpSpPr>
            <p:sp>
              <p:nvSpPr>
                <p:cNvPr id="63" name="Freeform 374">
                  <a:extLst>
                    <a:ext uri="{FF2B5EF4-FFF2-40B4-BE49-F238E27FC236}">
                      <a16:creationId xmlns:a16="http://schemas.microsoft.com/office/drawing/2014/main" id="{60EC9E5F-F521-5943-A6D1-5646643FA03B}"/>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372">
                  <a:extLst>
                    <a:ext uri="{FF2B5EF4-FFF2-40B4-BE49-F238E27FC236}">
                      <a16:creationId xmlns:a16="http://schemas.microsoft.com/office/drawing/2014/main" id="{1B311C92-83D8-B94E-A95C-94612F05A086}"/>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373">
                  <a:extLst>
                    <a:ext uri="{FF2B5EF4-FFF2-40B4-BE49-F238E27FC236}">
                      <a16:creationId xmlns:a16="http://schemas.microsoft.com/office/drawing/2014/main" id="{FEF8224A-848E-6644-80DA-99DABB4E7325}"/>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Oval 371">
                  <a:extLst>
                    <a:ext uri="{FF2B5EF4-FFF2-40B4-BE49-F238E27FC236}">
                      <a16:creationId xmlns:a16="http://schemas.microsoft.com/office/drawing/2014/main" id="{90F93DC9-DE82-CA47-A35B-35E636D764B1}"/>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0" name="Freeform 88">
                <a:extLst>
                  <a:ext uri="{FF2B5EF4-FFF2-40B4-BE49-F238E27FC236}">
                    <a16:creationId xmlns:a16="http://schemas.microsoft.com/office/drawing/2014/main" id="{EB2DE692-3D3E-5C4F-B415-A31D98F4A54B}"/>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89">
                <a:extLst>
                  <a:ext uri="{FF2B5EF4-FFF2-40B4-BE49-F238E27FC236}">
                    <a16:creationId xmlns:a16="http://schemas.microsoft.com/office/drawing/2014/main" id="{C67C2EA0-71BA-1B4B-917C-6625B7216301}"/>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90">
                <a:extLst>
                  <a:ext uri="{FF2B5EF4-FFF2-40B4-BE49-F238E27FC236}">
                    <a16:creationId xmlns:a16="http://schemas.microsoft.com/office/drawing/2014/main" id="{A6BB89C8-D60D-0F44-A067-657DA0B2CB7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Freeform 91">
                <a:extLst>
                  <a:ext uri="{FF2B5EF4-FFF2-40B4-BE49-F238E27FC236}">
                    <a16:creationId xmlns:a16="http://schemas.microsoft.com/office/drawing/2014/main" id="{60767E90-E8A6-F645-81B9-24ACBD63A984}"/>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Freeform 92">
                <a:extLst>
                  <a:ext uri="{FF2B5EF4-FFF2-40B4-BE49-F238E27FC236}">
                    <a16:creationId xmlns:a16="http://schemas.microsoft.com/office/drawing/2014/main" id="{F54AF123-0B75-274A-B200-81E7A4D98E89}"/>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93">
                <a:extLst>
                  <a:ext uri="{FF2B5EF4-FFF2-40B4-BE49-F238E27FC236}">
                    <a16:creationId xmlns:a16="http://schemas.microsoft.com/office/drawing/2014/main" id="{F5D6E43A-4D09-E643-AD8B-1232416A6ABA}"/>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4">
                <a:extLst>
                  <a:ext uri="{FF2B5EF4-FFF2-40B4-BE49-F238E27FC236}">
                    <a16:creationId xmlns:a16="http://schemas.microsoft.com/office/drawing/2014/main" id="{F905C51B-FADF-A14F-9EE4-A8E40539755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5">
                <a:extLst>
                  <a:ext uri="{FF2B5EF4-FFF2-40B4-BE49-F238E27FC236}">
                    <a16:creationId xmlns:a16="http://schemas.microsoft.com/office/drawing/2014/main" id="{DFA4F463-1B6E-C640-A9E8-F53308D017AB}"/>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6">
                <a:extLst>
                  <a:ext uri="{FF2B5EF4-FFF2-40B4-BE49-F238E27FC236}">
                    <a16:creationId xmlns:a16="http://schemas.microsoft.com/office/drawing/2014/main" id="{60C0C097-0FE4-594B-BEEF-D0C36CE20BE6}"/>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7">
                <a:extLst>
                  <a:ext uri="{FF2B5EF4-FFF2-40B4-BE49-F238E27FC236}">
                    <a16:creationId xmlns:a16="http://schemas.microsoft.com/office/drawing/2014/main" id="{A503A6A4-1226-254D-AB6A-F8B9149E4289}"/>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8">
                <a:extLst>
                  <a:ext uri="{FF2B5EF4-FFF2-40B4-BE49-F238E27FC236}">
                    <a16:creationId xmlns:a16="http://schemas.microsoft.com/office/drawing/2014/main" id="{C1C65509-D74D-D54D-B429-A6A01CCB5DC3}"/>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99">
                <a:extLst>
                  <a:ext uri="{FF2B5EF4-FFF2-40B4-BE49-F238E27FC236}">
                    <a16:creationId xmlns:a16="http://schemas.microsoft.com/office/drawing/2014/main" id="{A7D993A7-0EE4-D749-9C54-DE031DBE29B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100">
                <a:extLst>
                  <a:ext uri="{FF2B5EF4-FFF2-40B4-BE49-F238E27FC236}">
                    <a16:creationId xmlns:a16="http://schemas.microsoft.com/office/drawing/2014/main" id="{6705BB49-2A4B-134F-A5EC-152816218108}"/>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1" name="Group 10">
              <a:extLst>
                <a:ext uri="{FF2B5EF4-FFF2-40B4-BE49-F238E27FC236}">
                  <a16:creationId xmlns:a16="http://schemas.microsoft.com/office/drawing/2014/main" id="{9B79EF85-B22E-1940-A94E-1B5C6FD65E1B}"/>
                </a:ext>
              </a:extLst>
            </p:cNvPr>
            <p:cNvGrpSpPr/>
            <p:nvPr/>
          </p:nvGrpSpPr>
          <p:grpSpPr>
            <a:xfrm>
              <a:off x="3781167" y="4426648"/>
              <a:ext cx="520732" cy="577332"/>
              <a:chOff x="10361827" y="4476434"/>
              <a:chExt cx="953526" cy="1057169"/>
            </a:xfrm>
          </p:grpSpPr>
          <p:grpSp>
            <p:nvGrpSpPr>
              <p:cNvPr id="31" name="Group 30">
                <a:extLst>
                  <a:ext uri="{FF2B5EF4-FFF2-40B4-BE49-F238E27FC236}">
                    <a16:creationId xmlns:a16="http://schemas.microsoft.com/office/drawing/2014/main" id="{59CC9001-98FB-954F-AB6D-58C4B0DB4A87}"/>
                  </a:ext>
                </a:extLst>
              </p:cNvPr>
              <p:cNvGrpSpPr/>
              <p:nvPr/>
            </p:nvGrpSpPr>
            <p:grpSpPr>
              <a:xfrm>
                <a:off x="10361827" y="4476434"/>
                <a:ext cx="953526" cy="1057169"/>
                <a:chOff x="10361827" y="4476434"/>
                <a:chExt cx="953526" cy="1057169"/>
              </a:xfrm>
            </p:grpSpPr>
            <p:sp>
              <p:nvSpPr>
                <p:cNvPr id="45" name="Freeform 374">
                  <a:extLst>
                    <a:ext uri="{FF2B5EF4-FFF2-40B4-BE49-F238E27FC236}">
                      <a16:creationId xmlns:a16="http://schemas.microsoft.com/office/drawing/2014/main" id="{A536D24F-6758-6344-923D-88FB34556EC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372">
                  <a:extLst>
                    <a:ext uri="{FF2B5EF4-FFF2-40B4-BE49-F238E27FC236}">
                      <a16:creationId xmlns:a16="http://schemas.microsoft.com/office/drawing/2014/main" id="{8BFBA6FF-F6BB-FF4C-A0D6-B91FB28F1939}"/>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373">
                  <a:extLst>
                    <a:ext uri="{FF2B5EF4-FFF2-40B4-BE49-F238E27FC236}">
                      <a16:creationId xmlns:a16="http://schemas.microsoft.com/office/drawing/2014/main" id="{385B5D50-4FA5-8A4C-BDF7-A1695BBBA087}"/>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Oval 371">
                  <a:extLst>
                    <a:ext uri="{FF2B5EF4-FFF2-40B4-BE49-F238E27FC236}">
                      <a16:creationId xmlns:a16="http://schemas.microsoft.com/office/drawing/2014/main" id="{D254352F-5DC1-6042-92C9-0505CBAF44AB}"/>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2" name="Freeform 88">
                <a:extLst>
                  <a:ext uri="{FF2B5EF4-FFF2-40B4-BE49-F238E27FC236}">
                    <a16:creationId xmlns:a16="http://schemas.microsoft.com/office/drawing/2014/main" id="{8AFB1EE3-C301-2C47-9710-6A36253ADAA0}"/>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3" name="Freeform 89">
                <a:extLst>
                  <a:ext uri="{FF2B5EF4-FFF2-40B4-BE49-F238E27FC236}">
                    <a16:creationId xmlns:a16="http://schemas.microsoft.com/office/drawing/2014/main" id="{0A073508-8319-1644-B0A7-7BBDF0D27600}"/>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4" name="Freeform 90">
                <a:extLst>
                  <a:ext uri="{FF2B5EF4-FFF2-40B4-BE49-F238E27FC236}">
                    <a16:creationId xmlns:a16="http://schemas.microsoft.com/office/drawing/2014/main" id="{351F4782-2DE7-B044-BE95-B758E31C8EF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5" name="Freeform 91">
                <a:extLst>
                  <a:ext uri="{FF2B5EF4-FFF2-40B4-BE49-F238E27FC236}">
                    <a16:creationId xmlns:a16="http://schemas.microsoft.com/office/drawing/2014/main" id="{E23B6350-D428-4749-969A-E2F6EE92F0C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6" name="Freeform 92">
                <a:extLst>
                  <a:ext uri="{FF2B5EF4-FFF2-40B4-BE49-F238E27FC236}">
                    <a16:creationId xmlns:a16="http://schemas.microsoft.com/office/drawing/2014/main" id="{989F1F41-701D-A54B-A90A-BC4A8B7C6A51}"/>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7" name="Freeform 93">
                <a:extLst>
                  <a:ext uri="{FF2B5EF4-FFF2-40B4-BE49-F238E27FC236}">
                    <a16:creationId xmlns:a16="http://schemas.microsoft.com/office/drawing/2014/main" id="{908E6BD2-9771-9D4C-91B7-59B332F6A2E9}"/>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94">
                <a:extLst>
                  <a:ext uri="{FF2B5EF4-FFF2-40B4-BE49-F238E27FC236}">
                    <a16:creationId xmlns:a16="http://schemas.microsoft.com/office/drawing/2014/main" id="{F3E04AF8-B893-8041-9EB1-1233EE99968F}"/>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5">
                <a:extLst>
                  <a:ext uri="{FF2B5EF4-FFF2-40B4-BE49-F238E27FC236}">
                    <a16:creationId xmlns:a16="http://schemas.microsoft.com/office/drawing/2014/main" id="{9612DD66-9182-D74A-A7CB-3EE10989951E}"/>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Freeform 96">
                <a:extLst>
                  <a:ext uri="{FF2B5EF4-FFF2-40B4-BE49-F238E27FC236}">
                    <a16:creationId xmlns:a16="http://schemas.microsoft.com/office/drawing/2014/main" id="{E2790762-F15C-5D45-B636-95A23CA48A15}"/>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97">
                <a:extLst>
                  <a:ext uri="{FF2B5EF4-FFF2-40B4-BE49-F238E27FC236}">
                    <a16:creationId xmlns:a16="http://schemas.microsoft.com/office/drawing/2014/main" id="{458AA958-680E-CC46-A453-502E9BAB5958}"/>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8">
                <a:extLst>
                  <a:ext uri="{FF2B5EF4-FFF2-40B4-BE49-F238E27FC236}">
                    <a16:creationId xmlns:a16="http://schemas.microsoft.com/office/drawing/2014/main" id="{DB304C9D-ADF5-FB4A-9869-7BDF10E84D26}"/>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99">
                <a:extLst>
                  <a:ext uri="{FF2B5EF4-FFF2-40B4-BE49-F238E27FC236}">
                    <a16:creationId xmlns:a16="http://schemas.microsoft.com/office/drawing/2014/main" id="{14469E94-0DAD-174B-B16A-C41BF5D17EA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 name="Freeform 100">
                <a:extLst>
                  <a:ext uri="{FF2B5EF4-FFF2-40B4-BE49-F238E27FC236}">
                    <a16:creationId xmlns:a16="http://schemas.microsoft.com/office/drawing/2014/main" id="{260EF4D5-7943-4241-ADF9-83346471D51F}"/>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2" name="Group 11">
              <a:extLst>
                <a:ext uri="{FF2B5EF4-FFF2-40B4-BE49-F238E27FC236}">
                  <a16:creationId xmlns:a16="http://schemas.microsoft.com/office/drawing/2014/main" id="{39C9F593-3476-F945-9BAD-196F238C3DBD}"/>
                </a:ext>
              </a:extLst>
            </p:cNvPr>
            <p:cNvGrpSpPr/>
            <p:nvPr/>
          </p:nvGrpSpPr>
          <p:grpSpPr>
            <a:xfrm>
              <a:off x="3316220" y="4437722"/>
              <a:ext cx="696073" cy="771732"/>
              <a:chOff x="10361827" y="4476434"/>
              <a:chExt cx="953526" cy="1057169"/>
            </a:xfrm>
          </p:grpSpPr>
          <p:grpSp>
            <p:nvGrpSpPr>
              <p:cNvPr id="13" name="Group 12">
                <a:extLst>
                  <a:ext uri="{FF2B5EF4-FFF2-40B4-BE49-F238E27FC236}">
                    <a16:creationId xmlns:a16="http://schemas.microsoft.com/office/drawing/2014/main" id="{C86B4BD9-C1F8-3C47-81D0-6611BE1CA54E}"/>
                  </a:ext>
                </a:extLst>
              </p:cNvPr>
              <p:cNvGrpSpPr/>
              <p:nvPr/>
            </p:nvGrpSpPr>
            <p:grpSpPr>
              <a:xfrm>
                <a:off x="10361827" y="4476434"/>
                <a:ext cx="953526" cy="1057169"/>
                <a:chOff x="10361827" y="4476434"/>
                <a:chExt cx="953526" cy="1057169"/>
              </a:xfrm>
            </p:grpSpPr>
            <p:sp>
              <p:nvSpPr>
                <p:cNvPr id="27" name="Freeform 374">
                  <a:extLst>
                    <a:ext uri="{FF2B5EF4-FFF2-40B4-BE49-F238E27FC236}">
                      <a16:creationId xmlns:a16="http://schemas.microsoft.com/office/drawing/2014/main" id="{E8FE2F1C-7D33-144D-B9E4-DCAF17448CD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373">
                  <a:extLst>
                    <a:ext uri="{FF2B5EF4-FFF2-40B4-BE49-F238E27FC236}">
                      <a16:creationId xmlns:a16="http://schemas.microsoft.com/office/drawing/2014/main" id="{08F4A2EA-C7AD-224E-B72F-A9155CAC85C3}"/>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Oval 371">
                  <a:extLst>
                    <a:ext uri="{FF2B5EF4-FFF2-40B4-BE49-F238E27FC236}">
                      <a16:creationId xmlns:a16="http://schemas.microsoft.com/office/drawing/2014/main" id="{EB8AEE33-C79A-8D46-A63B-DAA4C2874D84}"/>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372">
                  <a:extLst>
                    <a:ext uri="{FF2B5EF4-FFF2-40B4-BE49-F238E27FC236}">
                      <a16:creationId xmlns:a16="http://schemas.microsoft.com/office/drawing/2014/main" id="{7E515FC3-3600-AB4E-8902-D9AC57E85E7F}"/>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4" name="Freeform 88">
                <a:extLst>
                  <a:ext uri="{FF2B5EF4-FFF2-40B4-BE49-F238E27FC236}">
                    <a16:creationId xmlns:a16="http://schemas.microsoft.com/office/drawing/2014/main" id="{090422BB-886A-2D49-9FF7-9BE17AEC460C}"/>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Freeform 89">
                <a:extLst>
                  <a:ext uri="{FF2B5EF4-FFF2-40B4-BE49-F238E27FC236}">
                    <a16:creationId xmlns:a16="http://schemas.microsoft.com/office/drawing/2014/main" id="{CCE4378A-998C-CC44-8832-7389D03A43CD}"/>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90">
                <a:extLst>
                  <a:ext uri="{FF2B5EF4-FFF2-40B4-BE49-F238E27FC236}">
                    <a16:creationId xmlns:a16="http://schemas.microsoft.com/office/drawing/2014/main" id="{F9C6C5C7-9055-8643-958E-317CC6414681}"/>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Freeform 91">
                <a:extLst>
                  <a:ext uri="{FF2B5EF4-FFF2-40B4-BE49-F238E27FC236}">
                    <a16:creationId xmlns:a16="http://schemas.microsoft.com/office/drawing/2014/main" id="{743A6729-2218-AB47-A6BF-BD3651C93DC6}"/>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 name="Freeform 92">
                <a:extLst>
                  <a:ext uri="{FF2B5EF4-FFF2-40B4-BE49-F238E27FC236}">
                    <a16:creationId xmlns:a16="http://schemas.microsoft.com/office/drawing/2014/main" id="{010522C5-0172-6B40-9213-FB3AC0E4C440}"/>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 name="Freeform 93">
                <a:extLst>
                  <a:ext uri="{FF2B5EF4-FFF2-40B4-BE49-F238E27FC236}">
                    <a16:creationId xmlns:a16="http://schemas.microsoft.com/office/drawing/2014/main" id="{55FC3BF1-8656-2C41-85AE-2CC46D4A866D}"/>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 name="Freeform 94">
                <a:extLst>
                  <a:ext uri="{FF2B5EF4-FFF2-40B4-BE49-F238E27FC236}">
                    <a16:creationId xmlns:a16="http://schemas.microsoft.com/office/drawing/2014/main" id="{1C62DCB8-779C-C34F-B45A-32AF5D6DB037}"/>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1" name="Freeform 95">
                <a:extLst>
                  <a:ext uri="{FF2B5EF4-FFF2-40B4-BE49-F238E27FC236}">
                    <a16:creationId xmlns:a16="http://schemas.microsoft.com/office/drawing/2014/main" id="{05249A29-385A-374F-981C-B13FE565AD57}"/>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 name="Freeform 96">
                <a:extLst>
                  <a:ext uri="{FF2B5EF4-FFF2-40B4-BE49-F238E27FC236}">
                    <a16:creationId xmlns:a16="http://schemas.microsoft.com/office/drawing/2014/main" id="{6E5D16A9-1E98-DC42-AEF1-23D7B9BC9C75}"/>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3" name="Freeform 97">
                <a:extLst>
                  <a:ext uri="{FF2B5EF4-FFF2-40B4-BE49-F238E27FC236}">
                    <a16:creationId xmlns:a16="http://schemas.microsoft.com/office/drawing/2014/main" id="{DB55D48A-CF42-E849-9A75-AECCCF694ECD}"/>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 name="Freeform 98">
                <a:extLst>
                  <a:ext uri="{FF2B5EF4-FFF2-40B4-BE49-F238E27FC236}">
                    <a16:creationId xmlns:a16="http://schemas.microsoft.com/office/drawing/2014/main" id="{E04D93A1-EE75-F743-B796-7EA1C328F180}"/>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 name="Freeform 99">
                <a:extLst>
                  <a:ext uri="{FF2B5EF4-FFF2-40B4-BE49-F238E27FC236}">
                    <a16:creationId xmlns:a16="http://schemas.microsoft.com/office/drawing/2014/main" id="{BC967926-15F0-C84D-A082-147037765D53}"/>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 name="Freeform 100">
                <a:extLst>
                  <a:ext uri="{FF2B5EF4-FFF2-40B4-BE49-F238E27FC236}">
                    <a16:creationId xmlns:a16="http://schemas.microsoft.com/office/drawing/2014/main" id="{D88013D2-030A-4343-97E7-23684CE7ABBB}"/>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67" name="Arc 66">
            <a:extLst>
              <a:ext uri="{FF2B5EF4-FFF2-40B4-BE49-F238E27FC236}">
                <a16:creationId xmlns:a16="http://schemas.microsoft.com/office/drawing/2014/main" id="{1803E2DA-A0F5-0045-97BE-302612E0BB04}"/>
              </a:ext>
            </a:extLst>
          </p:cNvPr>
          <p:cNvSpPr/>
          <p:nvPr/>
        </p:nvSpPr>
        <p:spPr>
          <a:xfrm>
            <a:off x="1312416" y="2815801"/>
            <a:ext cx="4866662" cy="4709377"/>
          </a:xfrm>
          <a:prstGeom prst="arc">
            <a:avLst>
              <a:gd name="adj1" fmla="val 13583974"/>
              <a:gd name="adj2" fmla="val 16032413"/>
            </a:avLst>
          </a:prstGeom>
          <a:ln w="508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cxnSp>
        <p:nvCxnSpPr>
          <p:cNvPr id="68" name="Straight Connector 67">
            <a:extLst>
              <a:ext uri="{FF2B5EF4-FFF2-40B4-BE49-F238E27FC236}">
                <a16:creationId xmlns:a16="http://schemas.microsoft.com/office/drawing/2014/main" id="{2307E661-0891-244E-84BD-BFCE9C2CC578}"/>
              </a:ext>
            </a:extLst>
          </p:cNvPr>
          <p:cNvCxnSpPr/>
          <p:nvPr/>
        </p:nvCxnSpPr>
        <p:spPr>
          <a:xfrm>
            <a:off x="750480" y="5182959"/>
            <a:ext cx="6056681"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69" name="Arc 68">
            <a:extLst>
              <a:ext uri="{FF2B5EF4-FFF2-40B4-BE49-F238E27FC236}">
                <a16:creationId xmlns:a16="http://schemas.microsoft.com/office/drawing/2014/main" id="{312B6A26-D934-7A49-B10D-45153C0A1271}"/>
              </a:ext>
            </a:extLst>
          </p:cNvPr>
          <p:cNvSpPr/>
          <p:nvPr/>
        </p:nvSpPr>
        <p:spPr>
          <a:xfrm>
            <a:off x="1312416" y="2815801"/>
            <a:ext cx="4866662" cy="4709377"/>
          </a:xfrm>
          <a:prstGeom prst="arc">
            <a:avLst>
              <a:gd name="adj1" fmla="val 10794989"/>
              <a:gd name="adj2" fmla="val 13325772"/>
            </a:avLst>
          </a:prstGeom>
          <a:ln w="508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0" name="Arc 69">
            <a:extLst>
              <a:ext uri="{FF2B5EF4-FFF2-40B4-BE49-F238E27FC236}">
                <a16:creationId xmlns:a16="http://schemas.microsoft.com/office/drawing/2014/main" id="{7850F081-817B-7B43-AA0D-04B205D15D48}"/>
              </a:ext>
            </a:extLst>
          </p:cNvPr>
          <p:cNvSpPr/>
          <p:nvPr/>
        </p:nvSpPr>
        <p:spPr>
          <a:xfrm>
            <a:off x="1312416" y="2815801"/>
            <a:ext cx="4866662" cy="4709377"/>
          </a:xfrm>
          <a:prstGeom prst="arc">
            <a:avLst>
              <a:gd name="adj1" fmla="val 16308659"/>
              <a:gd name="adj2" fmla="val 18715535"/>
            </a:avLst>
          </a:prstGeom>
          <a:ln w="508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1" name="Arc 70">
            <a:extLst>
              <a:ext uri="{FF2B5EF4-FFF2-40B4-BE49-F238E27FC236}">
                <a16:creationId xmlns:a16="http://schemas.microsoft.com/office/drawing/2014/main" id="{9A981B3A-10C2-AC42-80A9-D3D6E5D43A2F}"/>
              </a:ext>
            </a:extLst>
          </p:cNvPr>
          <p:cNvSpPr/>
          <p:nvPr/>
        </p:nvSpPr>
        <p:spPr>
          <a:xfrm>
            <a:off x="1312416" y="2815801"/>
            <a:ext cx="4866662" cy="4709377"/>
          </a:xfrm>
          <a:prstGeom prst="arc">
            <a:avLst>
              <a:gd name="adj1" fmla="val 18974935"/>
              <a:gd name="adj2" fmla="val 10168"/>
            </a:avLst>
          </a:prstGeom>
          <a:ln w="5080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2" name="TextBox 71">
            <a:extLst>
              <a:ext uri="{FF2B5EF4-FFF2-40B4-BE49-F238E27FC236}">
                <a16:creationId xmlns:a16="http://schemas.microsoft.com/office/drawing/2014/main" id="{F3A93E3B-79EC-E546-B4E6-4D035B9EA8B1}"/>
              </a:ext>
            </a:extLst>
          </p:cNvPr>
          <p:cNvSpPr txBox="1"/>
          <p:nvPr/>
        </p:nvSpPr>
        <p:spPr>
          <a:xfrm rot="17432293">
            <a:off x="1019998" y="4202993"/>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Loading / ELT</a:t>
            </a:r>
          </a:p>
        </p:txBody>
      </p:sp>
      <p:sp>
        <p:nvSpPr>
          <p:cNvPr id="73" name="TextBox 72">
            <a:extLst>
              <a:ext uri="{FF2B5EF4-FFF2-40B4-BE49-F238E27FC236}">
                <a16:creationId xmlns:a16="http://schemas.microsoft.com/office/drawing/2014/main" id="{D3761AC9-7680-1748-83D3-E64FF48A488E}"/>
              </a:ext>
            </a:extLst>
          </p:cNvPr>
          <p:cNvSpPr txBox="1"/>
          <p:nvPr/>
        </p:nvSpPr>
        <p:spPr>
          <a:xfrm rot="20280120">
            <a:off x="2143407" y="3043783"/>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Marketing</a:t>
            </a:r>
          </a:p>
        </p:txBody>
      </p:sp>
      <p:sp>
        <p:nvSpPr>
          <p:cNvPr id="74" name="TextBox 73">
            <a:extLst>
              <a:ext uri="{FF2B5EF4-FFF2-40B4-BE49-F238E27FC236}">
                <a16:creationId xmlns:a16="http://schemas.microsoft.com/office/drawing/2014/main" id="{1FD4AA6F-9FE2-614A-A89D-35DBD7147FD7}"/>
              </a:ext>
            </a:extLst>
          </p:cNvPr>
          <p:cNvSpPr txBox="1"/>
          <p:nvPr/>
        </p:nvSpPr>
        <p:spPr>
          <a:xfrm rot="1375805">
            <a:off x="3769365" y="3009912"/>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Finance</a:t>
            </a:r>
          </a:p>
        </p:txBody>
      </p:sp>
      <p:sp>
        <p:nvSpPr>
          <p:cNvPr id="75" name="TextBox 74">
            <a:extLst>
              <a:ext uri="{FF2B5EF4-FFF2-40B4-BE49-F238E27FC236}">
                <a16:creationId xmlns:a16="http://schemas.microsoft.com/office/drawing/2014/main" id="{A5D45494-6023-4241-B8CA-F1E9F0751AA3}"/>
              </a:ext>
            </a:extLst>
          </p:cNvPr>
          <p:cNvSpPr txBox="1"/>
          <p:nvPr/>
        </p:nvSpPr>
        <p:spPr>
          <a:xfrm rot="4170981">
            <a:off x="4894219" y="4191325"/>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Dev / Test</a:t>
            </a:r>
          </a:p>
        </p:txBody>
      </p:sp>
      <p:grpSp>
        <p:nvGrpSpPr>
          <p:cNvPr id="76" name="Group 75">
            <a:extLst>
              <a:ext uri="{FF2B5EF4-FFF2-40B4-BE49-F238E27FC236}">
                <a16:creationId xmlns:a16="http://schemas.microsoft.com/office/drawing/2014/main" id="{939B0127-6CC2-8046-9AF9-43D0162E17E8}"/>
              </a:ext>
            </a:extLst>
          </p:cNvPr>
          <p:cNvGrpSpPr/>
          <p:nvPr/>
        </p:nvGrpSpPr>
        <p:grpSpPr>
          <a:xfrm rot="21200019">
            <a:off x="4328839" y="3236356"/>
            <a:ext cx="206244" cy="229995"/>
            <a:chOff x="4328839" y="3408555"/>
            <a:chExt cx="206244" cy="356995"/>
          </a:xfrm>
        </p:grpSpPr>
        <p:cxnSp>
          <p:nvCxnSpPr>
            <p:cNvPr id="77" name="Straight Arrow Connector 76">
              <a:extLst>
                <a:ext uri="{FF2B5EF4-FFF2-40B4-BE49-F238E27FC236}">
                  <a16:creationId xmlns:a16="http://schemas.microsoft.com/office/drawing/2014/main" id="{71BC590F-AF22-F540-9C86-5117EDDD694F}"/>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19915F6-6A79-7144-982C-C70715DED861}"/>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85C46C2-7098-1C49-BB5F-F0593AC4FBC8}"/>
              </a:ext>
            </a:extLst>
          </p:cNvPr>
          <p:cNvGrpSpPr/>
          <p:nvPr/>
        </p:nvGrpSpPr>
        <p:grpSpPr>
          <a:xfrm rot="399981" flipH="1">
            <a:off x="2887389" y="3255406"/>
            <a:ext cx="206244" cy="229995"/>
            <a:chOff x="4328839" y="3408555"/>
            <a:chExt cx="206244" cy="356995"/>
          </a:xfrm>
        </p:grpSpPr>
        <p:cxnSp>
          <p:nvCxnSpPr>
            <p:cNvPr id="80" name="Straight Arrow Connector 79">
              <a:extLst>
                <a:ext uri="{FF2B5EF4-FFF2-40B4-BE49-F238E27FC236}">
                  <a16:creationId xmlns:a16="http://schemas.microsoft.com/office/drawing/2014/main" id="{828D841F-65B7-B442-97F1-15BF93965522}"/>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EF40149-651C-F846-97CA-D27AEE3AFD2B}"/>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18901F9-3929-D045-8BE6-4CC62D8413E8}"/>
              </a:ext>
            </a:extLst>
          </p:cNvPr>
          <p:cNvGrpSpPr/>
          <p:nvPr/>
        </p:nvGrpSpPr>
        <p:grpSpPr>
          <a:xfrm rot="19059274" flipH="1">
            <a:off x="1768315" y="4379421"/>
            <a:ext cx="206244" cy="229995"/>
            <a:chOff x="4328839" y="3408555"/>
            <a:chExt cx="206244" cy="356995"/>
          </a:xfrm>
        </p:grpSpPr>
        <p:cxnSp>
          <p:nvCxnSpPr>
            <p:cNvPr id="83" name="Straight Arrow Connector 82">
              <a:extLst>
                <a:ext uri="{FF2B5EF4-FFF2-40B4-BE49-F238E27FC236}">
                  <a16:creationId xmlns:a16="http://schemas.microsoft.com/office/drawing/2014/main" id="{FFA9A537-02E1-6048-8B14-05FE031DE910}"/>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4B51F76-3E40-5C45-92AE-6323A41D737E}"/>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94A1C81F-118A-E543-A3D6-D05C653EEBAC}"/>
              </a:ext>
            </a:extLst>
          </p:cNvPr>
          <p:cNvGrpSpPr/>
          <p:nvPr/>
        </p:nvGrpSpPr>
        <p:grpSpPr>
          <a:xfrm rot="2540726">
            <a:off x="5502115" y="4379421"/>
            <a:ext cx="206244" cy="229995"/>
            <a:chOff x="4328839" y="3408555"/>
            <a:chExt cx="206244" cy="356995"/>
          </a:xfrm>
        </p:grpSpPr>
        <p:cxnSp>
          <p:nvCxnSpPr>
            <p:cNvPr id="86" name="Straight Arrow Connector 85">
              <a:extLst>
                <a:ext uri="{FF2B5EF4-FFF2-40B4-BE49-F238E27FC236}">
                  <a16:creationId xmlns:a16="http://schemas.microsoft.com/office/drawing/2014/main" id="{31575215-5016-6B4F-AB68-5196648ACD4B}"/>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124E971-1726-AD4C-8FA0-C2F1BB3523BF}"/>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F37CA6F2-6589-3240-85A9-A2FCFA01B219}"/>
              </a:ext>
            </a:extLst>
          </p:cNvPr>
          <p:cNvSpPr/>
          <p:nvPr/>
        </p:nvSpPr>
        <p:spPr>
          <a:xfrm>
            <a:off x="7288242" y="1969368"/>
            <a:ext cx="426329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Centralized management</a:t>
            </a:r>
            <a:endPar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sp>
        <p:nvSpPr>
          <p:cNvPr id="89" name="Rectangle 88">
            <a:extLst>
              <a:ext uri="{FF2B5EF4-FFF2-40B4-BE49-F238E27FC236}">
                <a16:creationId xmlns:a16="http://schemas.microsoft.com/office/drawing/2014/main" id="{9C45542F-E9E8-4F4E-A630-D58FAAF56541}"/>
              </a:ext>
            </a:extLst>
          </p:cNvPr>
          <p:cNvSpPr/>
          <p:nvPr/>
        </p:nvSpPr>
        <p:spPr>
          <a:xfrm>
            <a:off x="7288242" y="2601105"/>
            <a:ext cx="426329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Separate metadata from storage and compute</a:t>
            </a:r>
            <a:endPar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sp>
        <p:nvSpPr>
          <p:cNvPr id="90" name="Rectangle 89">
            <a:extLst>
              <a:ext uri="{FF2B5EF4-FFF2-40B4-BE49-F238E27FC236}">
                <a16:creationId xmlns:a16="http://schemas.microsoft.com/office/drawing/2014/main" id="{A2E62054-A84B-D64C-A810-55DFDC741667}"/>
              </a:ext>
            </a:extLst>
          </p:cNvPr>
          <p:cNvSpPr/>
          <p:nvPr/>
        </p:nvSpPr>
        <p:spPr>
          <a:xfrm>
            <a:off x="7288242" y="4567482"/>
            <a:ext cx="456847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As soon as data commits, each cluster sees the newest version</a:t>
            </a:r>
          </a:p>
        </p:txBody>
      </p:sp>
      <p:sp>
        <p:nvSpPr>
          <p:cNvPr id="91" name="Rectangle 90">
            <a:extLst>
              <a:ext uri="{FF2B5EF4-FFF2-40B4-BE49-F238E27FC236}">
                <a16:creationId xmlns:a16="http://schemas.microsoft.com/office/drawing/2014/main" id="{EE99F2D6-FBCC-0F48-BD13-B92B77AC581F}"/>
              </a:ext>
            </a:extLst>
          </p:cNvPr>
          <p:cNvSpPr/>
          <p:nvPr/>
        </p:nvSpPr>
        <p:spPr>
          <a:xfrm>
            <a:off x="7288242" y="3540618"/>
            <a:ext cx="426329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Full transactional consistency across entire system (ACID)</a:t>
            </a:r>
            <a:endPar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grpSp>
        <p:nvGrpSpPr>
          <p:cNvPr id="142" name="Group 141">
            <a:extLst>
              <a:ext uri="{FF2B5EF4-FFF2-40B4-BE49-F238E27FC236}">
                <a16:creationId xmlns:a16="http://schemas.microsoft.com/office/drawing/2014/main" id="{34899705-769B-E14E-BE82-1B31B2163D20}"/>
              </a:ext>
            </a:extLst>
          </p:cNvPr>
          <p:cNvGrpSpPr/>
          <p:nvPr/>
        </p:nvGrpSpPr>
        <p:grpSpPr>
          <a:xfrm>
            <a:off x="1243466" y="1769502"/>
            <a:ext cx="4990726" cy="548270"/>
            <a:chOff x="1274120" y="1769502"/>
            <a:chExt cx="4990726" cy="548270"/>
          </a:xfrm>
        </p:grpSpPr>
        <p:sp>
          <p:nvSpPr>
            <p:cNvPr id="97" name="Freeform 45">
              <a:extLst>
                <a:ext uri="{FF2B5EF4-FFF2-40B4-BE49-F238E27FC236}">
                  <a16:creationId xmlns:a16="http://schemas.microsoft.com/office/drawing/2014/main" id="{08DDCFF7-315A-E245-81B6-2062DDC22C91}"/>
                </a:ext>
              </a:extLst>
            </p:cNvPr>
            <p:cNvSpPr>
              <a:spLocks noEditPoints="1"/>
            </p:cNvSpPr>
            <p:nvPr/>
          </p:nvSpPr>
          <p:spPr bwMode="auto">
            <a:xfrm>
              <a:off x="2359047" y="1777903"/>
              <a:ext cx="264153" cy="307274"/>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8" name="Freeform 46">
              <a:extLst>
                <a:ext uri="{FF2B5EF4-FFF2-40B4-BE49-F238E27FC236}">
                  <a16:creationId xmlns:a16="http://schemas.microsoft.com/office/drawing/2014/main" id="{B2360E2E-73E0-644D-BD02-855C5337C3DE}"/>
                </a:ext>
              </a:extLst>
            </p:cNvPr>
            <p:cNvSpPr>
              <a:spLocks noEditPoints="1"/>
            </p:cNvSpPr>
            <p:nvPr/>
          </p:nvSpPr>
          <p:spPr bwMode="auto">
            <a:xfrm>
              <a:off x="2389654" y="1809414"/>
              <a:ext cx="199773" cy="243648"/>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0" name="Oval 541">
              <a:extLst>
                <a:ext uri="{FF2B5EF4-FFF2-40B4-BE49-F238E27FC236}">
                  <a16:creationId xmlns:a16="http://schemas.microsoft.com/office/drawing/2014/main" id="{E2CFF75C-AAF1-6C45-916E-55FAEED4B7EF}"/>
                </a:ext>
              </a:extLst>
            </p:cNvPr>
            <p:cNvSpPr>
              <a:spLocks noChangeArrowheads="1"/>
            </p:cNvSpPr>
            <p:nvPr/>
          </p:nvSpPr>
          <p:spPr bwMode="auto">
            <a:xfrm>
              <a:off x="4824250" y="1772154"/>
              <a:ext cx="262630" cy="111332"/>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1" name="Freeform 542">
              <a:extLst>
                <a:ext uri="{FF2B5EF4-FFF2-40B4-BE49-F238E27FC236}">
                  <a16:creationId xmlns:a16="http://schemas.microsoft.com/office/drawing/2014/main" id="{980D7966-8D91-0E42-9DE3-7F3DEC3BE328}"/>
                </a:ext>
              </a:extLst>
            </p:cNvPr>
            <p:cNvSpPr>
              <a:spLocks/>
            </p:cNvSpPr>
            <p:nvPr/>
          </p:nvSpPr>
          <p:spPr bwMode="auto">
            <a:xfrm>
              <a:off x="4824250" y="1883487"/>
              <a:ext cx="152249" cy="55190"/>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2" name="Freeform 543">
              <a:extLst>
                <a:ext uri="{FF2B5EF4-FFF2-40B4-BE49-F238E27FC236}">
                  <a16:creationId xmlns:a16="http://schemas.microsoft.com/office/drawing/2014/main" id="{39AF7613-F23A-1D41-978A-7B6AA5B5A98B}"/>
                </a:ext>
              </a:extLst>
            </p:cNvPr>
            <p:cNvSpPr>
              <a:spLocks/>
            </p:cNvSpPr>
            <p:nvPr/>
          </p:nvSpPr>
          <p:spPr bwMode="auto">
            <a:xfrm>
              <a:off x="4824250" y="1945337"/>
              <a:ext cx="131315" cy="55190"/>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3" name="Freeform 544">
              <a:extLst>
                <a:ext uri="{FF2B5EF4-FFF2-40B4-BE49-F238E27FC236}">
                  <a16:creationId xmlns:a16="http://schemas.microsoft.com/office/drawing/2014/main" id="{C8C8DDA9-3A36-D24A-9789-2BF1062256C9}"/>
                </a:ext>
              </a:extLst>
            </p:cNvPr>
            <p:cNvSpPr>
              <a:spLocks/>
            </p:cNvSpPr>
            <p:nvPr/>
          </p:nvSpPr>
          <p:spPr bwMode="auto">
            <a:xfrm>
              <a:off x="4824250" y="1827344"/>
              <a:ext cx="131315" cy="235986"/>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4" name="Line 545">
              <a:extLst>
                <a:ext uri="{FF2B5EF4-FFF2-40B4-BE49-F238E27FC236}">
                  <a16:creationId xmlns:a16="http://schemas.microsoft.com/office/drawing/2014/main" id="{4003AA74-CAFD-3F4A-AA71-26B067B5FF6C}"/>
                </a:ext>
              </a:extLst>
            </p:cNvPr>
            <p:cNvSpPr>
              <a:spLocks noChangeShapeType="1"/>
            </p:cNvSpPr>
            <p:nvPr/>
          </p:nvSpPr>
          <p:spPr bwMode="auto">
            <a:xfrm>
              <a:off x="5086880" y="1827344"/>
              <a:ext cx="0" cy="77076"/>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5" name="Freeform 546">
              <a:extLst>
                <a:ext uri="{FF2B5EF4-FFF2-40B4-BE49-F238E27FC236}">
                  <a16:creationId xmlns:a16="http://schemas.microsoft.com/office/drawing/2014/main" id="{FDFA490A-767B-0F44-A74D-337AC6BFC96F}"/>
                </a:ext>
              </a:extLst>
            </p:cNvPr>
            <p:cNvSpPr>
              <a:spLocks/>
            </p:cNvSpPr>
            <p:nvPr/>
          </p:nvSpPr>
          <p:spPr bwMode="auto">
            <a:xfrm>
              <a:off x="5101154" y="1972933"/>
              <a:ext cx="34256" cy="3520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6" name="Freeform 547">
              <a:extLst>
                <a:ext uri="{FF2B5EF4-FFF2-40B4-BE49-F238E27FC236}">
                  <a16:creationId xmlns:a16="http://schemas.microsoft.com/office/drawing/2014/main" id="{B7B15CA4-6DBE-6648-BAC8-A8795A4DF97D}"/>
                </a:ext>
              </a:extLst>
            </p:cNvPr>
            <p:cNvSpPr>
              <a:spLocks/>
            </p:cNvSpPr>
            <p:nvPr/>
          </p:nvSpPr>
          <p:spPr bwMode="auto">
            <a:xfrm>
              <a:off x="5014562" y="1966272"/>
              <a:ext cx="120848" cy="41869"/>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7" name="Freeform 548">
              <a:extLst>
                <a:ext uri="{FF2B5EF4-FFF2-40B4-BE49-F238E27FC236}">
                  <a16:creationId xmlns:a16="http://schemas.microsoft.com/office/drawing/2014/main" id="{78ADB3D7-9C4D-6243-8266-67298700DED5}"/>
                </a:ext>
              </a:extLst>
            </p:cNvPr>
            <p:cNvSpPr>
              <a:spLocks/>
            </p:cNvSpPr>
            <p:nvPr/>
          </p:nvSpPr>
          <p:spPr bwMode="auto">
            <a:xfrm>
              <a:off x="5018368" y="2049057"/>
              <a:ext cx="34256" cy="3520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8" name="Freeform 549">
              <a:extLst>
                <a:ext uri="{FF2B5EF4-FFF2-40B4-BE49-F238E27FC236}">
                  <a16:creationId xmlns:a16="http://schemas.microsoft.com/office/drawing/2014/main" id="{5C627036-1BC6-A644-A3CF-CC4822A51C92}"/>
                </a:ext>
              </a:extLst>
            </p:cNvPr>
            <p:cNvSpPr>
              <a:spLocks/>
            </p:cNvSpPr>
            <p:nvPr/>
          </p:nvSpPr>
          <p:spPr bwMode="auto">
            <a:xfrm>
              <a:off x="5018368" y="2049057"/>
              <a:ext cx="120848" cy="41869"/>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110" name="Group 109">
              <a:extLst>
                <a:ext uri="{FF2B5EF4-FFF2-40B4-BE49-F238E27FC236}">
                  <a16:creationId xmlns:a16="http://schemas.microsoft.com/office/drawing/2014/main" id="{5FE859F9-2245-8F48-BA14-949FC765A62D}"/>
                </a:ext>
              </a:extLst>
            </p:cNvPr>
            <p:cNvGrpSpPr/>
            <p:nvPr/>
          </p:nvGrpSpPr>
          <p:grpSpPr>
            <a:xfrm>
              <a:off x="5683639" y="1800174"/>
              <a:ext cx="337116" cy="262732"/>
              <a:chOff x="9652796" y="3352801"/>
              <a:chExt cx="530626" cy="463549"/>
            </a:xfrm>
          </p:grpSpPr>
          <p:sp>
            <p:nvSpPr>
              <p:cNvPr id="115" name="Freeform 92">
                <a:extLst>
                  <a:ext uri="{FF2B5EF4-FFF2-40B4-BE49-F238E27FC236}">
                    <a16:creationId xmlns:a16="http://schemas.microsoft.com/office/drawing/2014/main" id="{A4B4E5B7-2EAF-294D-8475-75E9AED4FFC5}"/>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92">
                <a:extLst>
                  <a:ext uri="{FF2B5EF4-FFF2-40B4-BE49-F238E27FC236}">
                    <a16:creationId xmlns:a16="http://schemas.microsoft.com/office/drawing/2014/main" id="{FDA5AA41-EBD6-884F-8DEA-CC5BD6207DC2}"/>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1" name="Group 110">
              <a:extLst>
                <a:ext uri="{FF2B5EF4-FFF2-40B4-BE49-F238E27FC236}">
                  <a16:creationId xmlns:a16="http://schemas.microsoft.com/office/drawing/2014/main" id="{6345C8B5-F78D-4E43-9FC6-30C43296E083}"/>
                </a:ext>
              </a:extLst>
            </p:cNvPr>
            <p:cNvGrpSpPr/>
            <p:nvPr/>
          </p:nvGrpSpPr>
          <p:grpSpPr>
            <a:xfrm>
              <a:off x="5758272" y="1912125"/>
              <a:ext cx="189106" cy="37821"/>
              <a:chOff x="9822656" y="3562350"/>
              <a:chExt cx="297656" cy="59531"/>
            </a:xfrm>
          </p:grpSpPr>
          <p:sp>
            <p:nvSpPr>
              <p:cNvPr id="112" name="Oval 111">
                <a:extLst>
                  <a:ext uri="{FF2B5EF4-FFF2-40B4-BE49-F238E27FC236}">
                    <a16:creationId xmlns:a16="http://schemas.microsoft.com/office/drawing/2014/main" id="{F0903BEB-C540-3041-A637-E086175D12F7}"/>
                  </a:ext>
                </a:extLst>
              </p:cNvPr>
              <p:cNvSpPr/>
              <p:nvPr/>
            </p:nvSpPr>
            <p:spPr>
              <a:xfrm>
                <a:off x="9822656"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3" name="Oval 112">
                <a:extLst>
                  <a:ext uri="{FF2B5EF4-FFF2-40B4-BE49-F238E27FC236}">
                    <a16:creationId xmlns:a16="http://schemas.microsoft.com/office/drawing/2014/main" id="{C6A58087-6D25-BE48-BE7C-42A104494D8D}"/>
                  </a:ext>
                </a:extLst>
              </p:cNvPr>
              <p:cNvSpPr/>
              <p:nvPr/>
            </p:nvSpPr>
            <p:spPr>
              <a:xfrm>
                <a:off x="9941718"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4" name="Oval 113">
                <a:extLst>
                  <a:ext uri="{FF2B5EF4-FFF2-40B4-BE49-F238E27FC236}">
                    <a16:creationId xmlns:a16="http://schemas.microsoft.com/office/drawing/2014/main" id="{AE653558-52F8-AB40-9DF3-1BDA88F59C57}"/>
                  </a:ext>
                </a:extLst>
              </p:cNvPr>
              <p:cNvSpPr/>
              <p:nvPr/>
            </p:nvSpPr>
            <p:spPr>
              <a:xfrm>
                <a:off x="10060781"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18" name="Freeform 110">
              <a:extLst>
                <a:ext uri="{FF2B5EF4-FFF2-40B4-BE49-F238E27FC236}">
                  <a16:creationId xmlns:a16="http://schemas.microsoft.com/office/drawing/2014/main" id="{6B0857ED-F33B-D74A-A96C-42B58031760C}"/>
                </a:ext>
              </a:extLst>
            </p:cNvPr>
            <p:cNvSpPr>
              <a:spLocks/>
            </p:cNvSpPr>
            <p:nvPr/>
          </p:nvSpPr>
          <p:spPr bwMode="auto">
            <a:xfrm>
              <a:off x="3167622" y="1902927"/>
              <a:ext cx="253998" cy="190652"/>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9" name="Freeform 111">
              <a:extLst>
                <a:ext uri="{FF2B5EF4-FFF2-40B4-BE49-F238E27FC236}">
                  <a16:creationId xmlns:a16="http://schemas.microsoft.com/office/drawing/2014/main" id="{5BD2EC81-F860-B949-AE49-72D0D7FC653D}"/>
                </a:ext>
              </a:extLst>
            </p:cNvPr>
            <p:cNvSpPr>
              <a:spLocks/>
            </p:cNvSpPr>
            <p:nvPr/>
          </p:nvSpPr>
          <p:spPr bwMode="auto">
            <a:xfrm>
              <a:off x="3203121" y="1769502"/>
              <a:ext cx="183613" cy="13465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0" name="Freeform 112">
              <a:extLst>
                <a:ext uri="{FF2B5EF4-FFF2-40B4-BE49-F238E27FC236}">
                  <a16:creationId xmlns:a16="http://schemas.microsoft.com/office/drawing/2014/main" id="{F2025BBA-BE53-644F-84F8-CE7CC8D18CE3}"/>
                </a:ext>
              </a:extLst>
            </p:cNvPr>
            <p:cNvSpPr>
              <a:spLocks/>
            </p:cNvSpPr>
            <p:nvPr/>
          </p:nvSpPr>
          <p:spPr bwMode="auto">
            <a:xfrm>
              <a:off x="3278402" y="1964744"/>
              <a:ext cx="32438" cy="6518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122" name="Group 121">
              <a:extLst>
                <a:ext uri="{FF2B5EF4-FFF2-40B4-BE49-F238E27FC236}">
                  <a16:creationId xmlns:a16="http://schemas.microsoft.com/office/drawing/2014/main" id="{A9B15BCC-5045-E048-8A5A-AD57590A15A1}"/>
                </a:ext>
              </a:extLst>
            </p:cNvPr>
            <p:cNvGrpSpPr/>
            <p:nvPr/>
          </p:nvGrpSpPr>
          <p:grpSpPr>
            <a:xfrm>
              <a:off x="1611382" y="1876495"/>
              <a:ext cx="139261" cy="141990"/>
              <a:chOff x="1609970" y="2323020"/>
              <a:chExt cx="454890" cy="463804"/>
            </a:xfrm>
          </p:grpSpPr>
          <p:sp>
            <p:nvSpPr>
              <p:cNvPr id="127" name="Freeform 10">
                <a:extLst>
                  <a:ext uri="{FF2B5EF4-FFF2-40B4-BE49-F238E27FC236}">
                    <a16:creationId xmlns:a16="http://schemas.microsoft.com/office/drawing/2014/main" id="{ABF420E0-F8C4-5945-AD4B-C0539EFBF6F9}"/>
                  </a:ext>
                </a:extLst>
              </p:cNvPr>
              <p:cNvSpPr>
                <a:spLocks noChangeArrowheads="1"/>
              </p:cNvSpPr>
              <p:nvPr/>
            </p:nvSpPr>
            <p:spPr bwMode="auto">
              <a:xfrm flipH="1">
                <a:off x="1609970" y="2323020"/>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8" name="Freeform 12">
                <a:extLst>
                  <a:ext uri="{FF2B5EF4-FFF2-40B4-BE49-F238E27FC236}">
                    <a16:creationId xmlns:a16="http://schemas.microsoft.com/office/drawing/2014/main" id="{BD4F963E-368D-7547-BC38-CBB174449D4B}"/>
                  </a:ext>
                </a:extLst>
              </p:cNvPr>
              <p:cNvSpPr>
                <a:spLocks noChangeArrowheads="1"/>
              </p:cNvSpPr>
              <p:nvPr/>
            </p:nvSpPr>
            <p:spPr bwMode="auto">
              <a:xfrm flipH="1">
                <a:off x="1750450" y="2465731"/>
                <a:ext cx="173926" cy="173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23" name="Group 115">
              <a:extLst>
                <a:ext uri="{FF2B5EF4-FFF2-40B4-BE49-F238E27FC236}">
                  <a16:creationId xmlns:a16="http://schemas.microsoft.com/office/drawing/2014/main" id="{3E2CB4AA-4F23-734E-8574-0ED7C96A32CA}"/>
                </a:ext>
              </a:extLst>
            </p:cNvPr>
            <p:cNvGrpSpPr>
              <a:grpSpLocks noChangeAspect="1"/>
            </p:cNvGrpSpPr>
            <p:nvPr/>
          </p:nvGrpSpPr>
          <p:grpSpPr bwMode="auto">
            <a:xfrm>
              <a:off x="1544609" y="1780728"/>
              <a:ext cx="270016" cy="301625"/>
              <a:chOff x="4166" y="1110"/>
              <a:chExt cx="1922" cy="2147"/>
            </a:xfrm>
          </p:grpSpPr>
          <p:sp>
            <p:nvSpPr>
              <p:cNvPr id="124" name="Freeform 116">
                <a:extLst>
                  <a:ext uri="{FF2B5EF4-FFF2-40B4-BE49-F238E27FC236}">
                    <a16:creationId xmlns:a16="http://schemas.microsoft.com/office/drawing/2014/main" id="{5A14BE33-CEB3-0843-A6F0-87CC12BDB479}"/>
                  </a:ext>
                </a:extLst>
              </p:cNvPr>
              <p:cNvSpPr>
                <a:spLocks/>
              </p:cNvSpPr>
              <p:nvPr/>
            </p:nvSpPr>
            <p:spPr bwMode="auto">
              <a:xfrm>
                <a:off x="4176" y="1501"/>
                <a:ext cx="486" cy="355"/>
              </a:xfrm>
              <a:custGeom>
                <a:avLst/>
                <a:gdLst>
                  <a:gd name="T0" fmla="*/ 275 w 275"/>
                  <a:gd name="T1" fmla="*/ 201 h 201"/>
                  <a:gd name="T2" fmla="*/ 0 w 275"/>
                  <a:gd name="T3" fmla="*/ 0 h 201"/>
                  <a:gd name="T4" fmla="*/ 0 w 275"/>
                  <a:gd name="T5" fmla="*/ 0 h 201"/>
                </a:gdLst>
                <a:ahLst/>
                <a:cxnLst>
                  <a:cxn ang="0">
                    <a:pos x="T0" y="T1"/>
                  </a:cxn>
                  <a:cxn ang="0">
                    <a:pos x="T2" y="T3"/>
                  </a:cxn>
                  <a:cxn ang="0">
                    <a:pos x="T4" y="T5"/>
                  </a:cxn>
                </a:cxnLst>
                <a:rect l="0" t="0" r="r" b="b"/>
                <a:pathLst>
                  <a:path w="275" h="201">
                    <a:moveTo>
                      <a:pt x="275" y="201"/>
                    </a:moveTo>
                    <a:cubicBezTo>
                      <a:pt x="111" y="162"/>
                      <a:pt x="0" y="86"/>
                      <a:pt x="0" y="0"/>
                    </a:cubicBez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5" name="Freeform 117">
                <a:extLst>
                  <a:ext uri="{FF2B5EF4-FFF2-40B4-BE49-F238E27FC236}">
                    <a16:creationId xmlns:a16="http://schemas.microsoft.com/office/drawing/2014/main" id="{AF3F8426-ABB2-124A-8539-FBFDEA57DC3D}"/>
                  </a:ext>
                </a:extLst>
              </p:cNvPr>
              <p:cNvSpPr>
                <a:spLocks/>
              </p:cNvSpPr>
              <p:nvPr/>
            </p:nvSpPr>
            <p:spPr bwMode="auto">
              <a:xfrm>
                <a:off x="5625" y="1501"/>
                <a:ext cx="456" cy="348"/>
              </a:xfrm>
              <a:custGeom>
                <a:avLst/>
                <a:gdLst>
                  <a:gd name="T0" fmla="*/ 258 w 258"/>
                  <a:gd name="T1" fmla="*/ 0 h 197"/>
                  <a:gd name="T2" fmla="*/ 0 w 258"/>
                  <a:gd name="T3" fmla="*/ 197 h 197"/>
                </a:gdLst>
                <a:ahLst/>
                <a:cxnLst>
                  <a:cxn ang="0">
                    <a:pos x="T0" y="T1"/>
                  </a:cxn>
                  <a:cxn ang="0">
                    <a:pos x="T2" y="T3"/>
                  </a:cxn>
                </a:cxnLst>
                <a:rect l="0" t="0" r="r" b="b"/>
                <a:pathLst>
                  <a:path w="258" h="197">
                    <a:moveTo>
                      <a:pt x="258" y="0"/>
                    </a:moveTo>
                    <a:cubicBezTo>
                      <a:pt x="258" y="83"/>
                      <a:pt x="155" y="156"/>
                      <a:pt x="0" y="19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6" name="Freeform 118">
                <a:extLst>
                  <a:ext uri="{FF2B5EF4-FFF2-40B4-BE49-F238E27FC236}">
                    <a16:creationId xmlns:a16="http://schemas.microsoft.com/office/drawing/2014/main" id="{7997A168-53FF-1247-8DA7-79C1EAB4E053}"/>
                  </a:ext>
                </a:extLst>
              </p:cNvPr>
              <p:cNvSpPr>
                <a:spLocks/>
              </p:cNvSpPr>
              <p:nvPr/>
            </p:nvSpPr>
            <p:spPr bwMode="auto">
              <a:xfrm>
                <a:off x="4166" y="1110"/>
                <a:ext cx="1922" cy="2147"/>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4"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29" name="Rectangle 128">
              <a:extLst>
                <a:ext uri="{FF2B5EF4-FFF2-40B4-BE49-F238E27FC236}">
                  <a16:creationId xmlns:a16="http://schemas.microsoft.com/office/drawing/2014/main" id="{29C5F282-405D-4749-86A4-27F13F55359A}"/>
                </a:ext>
              </a:extLst>
            </p:cNvPr>
            <p:cNvSpPr/>
            <p:nvPr/>
          </p:nvSpPr>
          <p:spPr>
            <a:xfrm>
              <a:off x="127412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Management</a:t>
              </a:r>
            </a:p>
          </p:txBody>
        </p:sp>
        <p:sp>
          <p:nvSpPr>
            <p:cNvPr id="130" name="Rectangle 129">
              <a:extLst>
                <a:ext uri="{FF2B5EF4-FFF2-40B4-BE49-F238E27FC236}">
                  <a16:creationId xmlns:a16="http://schemas.microsoft.com/office/drawing/2014/main" id="{192D14E3-4657-DA4B-819A-8C93E43DFE3B}"/>
                </a:ext>
              </a:extLst>
            </p:cNvPr>
            <p:cNvSpPr/>
            <p:nvPr/>
          </p:nvSpPr>
          <p:spPr>
            <a:xfrm>
              <a:off x="209835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Optimization</a:t>
              </a:r>
            </a:p>
          </p:txBody>
        </p:sp>
        <p:sp>
          <p:nvSpPr>
            <p:cNvPr id="131" name="Rectangle 130">
              <a:extLst>
                <a:ext uri="{FF2B5EF4-FFF2-40B4-BE49-F238E27FC236}">
                  <a16:creationId xmlns:a16="http://schemas.microsoft.com/office/drawing/2014/main" id="{EBDC35F9-0E65-C840-89C1-8472E2DEAC57}"/>
                </a:ext>
              </a:extLst>
            </p:cNvPr>
            <p:cNvSpPr/>
            <p:nvPr/>
          </p:nvSpPr>
          <p:spPr>
            <a:xfrm>
              <a:off x="288448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Security</a:t>
              </a:r>
            </a:p>
          </p:txBody>
        </p:sp>
        <p:sp>
          <p:nvSpPr>
            <p:cNvPr id="132" name="Rectangle 131">
              <a:extLst>
                <a:ext uri="{FF2B5EF4-FFF2-40B4-BE49-F238E27FC236}">
                  <a16:creationId xmlns:a16="http://schemas.microsoft.com/office/drawing/2014/main" id="{AC2B4620-7D0B-1E41-84DA-2220C0624515}"/>
                </a:ext>
              </a:extLst>
            </p:cNvPr>
            <p:cNvSpPr/>
            <p:nvPr/>
          </p:nvSpPr>
          <p:spPr>
            <a:xfrm>
              <a:off x="373411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Availability</a:t>
              </a:r>
            </a:p>
          </p:txBody>
        </p:sp>
        <p:sp>
          <p:nvSpPr>
            <p:cNvPr id="133" name="Rectangle 132">
              <a:extLst>
                <a:ext uri="{FF2B5EF4-FFF2-40B4-BE49-F238E27FC236}">
                  <a16:creationId xmlns:a16="http://schemas.microsoft.com/office/drawing/2014/main" id="{B0D6EAB1-BBD7-C24E-BE83-D195E928AE49}"/>
                </a:ext>
              </a:extLst>
            </p:cNvPr>
            <p:cNvSpPr/>
            <p:nvPr/>
          </p:nvSpPr>
          <p:spPr>
            <a:xfrm>
              <a:off x="455834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Transactions</a:t>
              </a:r>
            </a:p>
          </p:txBody>
        </p:sp>
        <p:sp>
          <p:nvSpPr>
            <p:cNvPr id="134" name="Rectangle 133">
              <a:extLst>
                <a:ext uri="{FF2B5EF4-FFF2-40B4-BE49-F238E27FC236}">
                  <a16:creationId xmlns:a16="http://schemas.microsoft.com/office/drawing/2014/main" id="{F8CDA881-F377-0A49-ACAC-D05FA47409C8}"/>
                </a:ext>
              </a:extLst>
            </p:cNvPr>
            <p:cNvSpPr/>
            <p:nvPr/>
          </p:nvSpPr>
          <p:spPr>
            <a:xfrm>
              <a:off x="543972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Metadata</a:t>
              </a:r>
            </a:p>
          </p:txBody>
        </p:sp>
        <p:grpSp>
          <p:nvGrpSpPr>
            <p:cNvPr id="136" name="Group 121">
              <a:extLst>
                <a:ext uri="{FF2B5EF4-FFF2-40B4-BE49-F238E27FC236}">
                  <a16:creationId xmlns:a16="http://schemas.microsoft.com/office/drawing/2014/main" id="{EDDB6176-DC6A-8B47-8DC7-C276ED6C354B}"/>
                </a:ext>
              </a:extLst>
            </p:cNvPr>
            <p:cNvGrpSpPr>
              <a:grpSpLocks noChangeAspect="1"/>
            </p:cNvGrpSpPr>
            <p:nvPr/>
          </p:nvGrpSpPr>
          <p:grpSpPr bwMode="auto">
            <a:xfrm>
              <a:off x="4008368" y="1801420"/>
              <a:ext cx="277938" cy="269234"/>
              <a:chOff x="5275" y="1247"/>
              <a:chExt cx="2331" cy="2258"/>
            </a:xfrm>
          </p:grpSpPr>
          <p:sp>
            <p:nvSpPr>
              <p:cNvPr id="138" name="Freeform 122">
                <a:extLst>
                  <a:ext uri="{FF2B5EF4-FFF2-40B4-BE49-F238E27FC236}">
                    <a16:creationId xmlns:a16="http://schemas.microsoft.com/office/drawing/2014/main" id="{CB2AE064-33E1-6E42-8058-0433D1FA2A24}"/>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9" name="Freeform 123">
                <a:extLst>
                  <a:ext uri="{FF2B5EF4-FFF2-40B4-BE49-F238E27FC236}">
                    <a16:creationId xmlns:a16="http://schemas.microsoft.com/office/drawing/2014/main" id="{B0494905-3D2E-5A43-800B-AC6D8293EF4B}"/>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0" name="Freeform 124">
                <a:extLst>
                  <a:ext uri="{FF2B5EF4-FFF2-40B4-BE49-F238E27FC236}">
                    <a16:creationId xmlns:a16="http://schemas.microsoft.com/office/drawing/2014/main" id="{17F2C13B-C5EF-644B-AA0B-2DD8CC42C1BC}"/>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37" name="Freeform 5">
              <a:extLst>
                <a:ext uri="{FF2B5EF4-FFF2-40B4-BE49-F238E27FC236}">
                  <a16:creationId xmlns:a16="http://schemas.microsoft.com/office/drawing/2014/main" id="{B0620BE6-6608-B145-B88D-1AAAE095C0AF}"/>
                </a:ext>
              </a:extLst>
            </p:cNvPr>
            <p:cNvSpPr>
              <a:spLocks/>
            </p:cNvSpPr>
            <p:nvPr/>
          </p:nvSpPr>
          <p:spPr bwMode="auto">
            <a:xfrm>
              <a:off x="3942836" y="1801507"/>
              <a:ext cx="157276" cy="96348"/>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58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 name="Slide Number Placeholder 1">
            <a:extLst>
              <a:ext uri="{FF2B5EF4-FFF2-40B4-BE49-F238E27FC236}">
                <a16:creationId xmlns:a16="http://schemas.microsoft.com/office/drawing/2014/main" id="{C7AF7939-59CD-4F6D-9A21-A29B96ABEFD3}"/>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3249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BDAAC68F-9091-FE41-9414-FC70DF3B9985}"/>
              </a:ext>
            </a:extLst>
          </p:cNvPr>
          <p:cNvCxnSpPr>
            <a:cxnSpLocks/>
          </p:cNvCxnSpPr>
          <p:nvPr/>
        </p:nvCxnSpPr>
        <p:spPr>
          <a:xfrm flipV="1">
            <a:off x="6188841" y="2765176"/>
            <a:ext cx="2924474" cy="2731433"/>
          </a:xfrm>
          <a:prstGeom prst="line">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EA061D-AD37-8649-80A2-125996DE3096}"/>
              </a:ext>
            </a:extLst>
          </p:cNvPr>
          <p:cNvCxnSpPr>
            <a:cxnSpLocks/>
          </p:cNvCxnSpPr>
          <p:nvPr/>
        </p:nvCxnSpPr>
        <p:spPr>
          <a:xfrm flipH="1" flipV="1">
            <a:off x="3073592" y="2798432"/>
            <a:ext cx="2929568" cy="2698177"/>
          </a:xfrm>
          <a:prstGeom prst="line">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552307D-C475-E547-8A87-EBDE7A71E42F}"/>
              </a:ext>
            </a:extLst>
          </p:cNvPr>
          <p:cNvCxnSpPr>
            <a:cxnSpLocks/>
          </p:cNvCxnSpPr>
          <p:nvPr/>
        </p:nvCxnSpPr>
        <p:spPr>
          <a:xfrm flipV="1">
            <a:off x="6096001" y="1747035"/>
            <a:ext cx="0" cy="3711118"/>
          </a:xfrm>
          <a:prstGeom prst="line">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ABD70107-978D-B54C-8845-3DA9883C4490}"/>
              </a:ext>
            </a:extLst>
          </p:cNvPr>
          <p:cNvSpPr>
            <a:spLocks noGrp="1"/>
          </p:cNvSpPr>
          <p:nvPr>
            <p:ph type="body" sz="quarter" idx="10"/>
          </p:nvPr>
        </p:nvSpPr>
        <p:spPr>
          <a:xfrm>
            <a:off x="381000" y="512763"/>
            <a:ext cx="11430000" cy="723900"/>
          </a:xfrm>
        </p:spPr>
        <p:txBody>
          <a:bodyPr/>
          <a:lstStyle/>
          <a:p>
            <a:r>
              <a:rPr lang="en-US" dirty="0"/>
              <a:t>Real-World use case</a:t>
            </a:r>
          </a:p>
        </p:txBody>
      </p:sp>
      <p:sp>
        <p:nvSpPr>
          <p:cNvPr id="4" name="Slide Number Placeholder 3">
            <a:extLst>
              <a:ext uri="{FF2B5EF4-FFF2-40B4-BE49-F238E27FC236}">
                <a16:creationId xmlns:a16="http://schemas.microsoft.com/office/drawing/2014/main" id="{9A1BC7B2-89B8-764C-8022-E497E646467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219E3C2E-88F4-9F45-81C6-F921F7CBFEA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08160" y="1288382"/>
            <a:ext cx="1638299" cy="289111"/>
          </a:xfrm>
          <a:prstGeom prst="rect">
            <a:avLst/>
          </a:prstGeom>
        </p:spPr>
      </p:pic>
      <p:sp>
        <p:nvSpPr>
          <p:cNvPr id="6" name="Freeform 19">
            <a:extLst>
              <a:ext uri="{FF2B5EF4-FFF2-40B4-BE49-F238E27FC236}">
                <a16:creationId xmlns:a16="http://schemas.microsoft.com/office/drawing/2014/main" id="{74575BB0-600A-1C49-88A0-1B485A781A89}"/>
              </a:ext>
            </a:extLst>
          </p:cNvPr>
          <p:cNvSpPr>
            <a:spLocks/>
          </p:cNvSpPr>
          <p:nvPr/>
        </p:nvSpPr>
        <p:spPr bwMode="auto">
          <a:xfrm>
            <a:off x="4281748" y="3739202"/>
            <a:ext cx="3628504" cy="18034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Freeform 19">
            <a:extLst>
              <a:ext uri="{FF2B5EF4-FFF2-40B4-BE49-F238E27FC236}">
                <a16:creationId xmlns:a16="http://schemas.microsoft.com/office/drawing/2014/main" id="{D9DCA566-1B65-F14A-BAA3-C1302D784BF5}"/>
              </a:ext>
            </a:extLst>
          </p:cNvPr>
          <p:cNvSpPr>
            <a:spLocks/>
          </p:cNvSpPr>
          <p:nvPr/>
        </p:nvSpPr>
        <p:spPr bwMode="auto">
          <a:xfrm>
            <a:off x="4588377" y="4044002"/>
            <a:ext cx="3015247" cy="14986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474F8995-D3AD-2847-BE0B-9D636F8F9FD1}"/>
              </a:ext>
            </a:extLst>
          </p:cNvPr>
          <p:cNvGrpSpPr/>
          <p:nvPr/>
        </p:nvGrpSpPr>
        <p:grpSpPr>
          <a:xfrm>
            <a:off x="5458107" y="4700972"/>
            <a:ext cx="520732" cy="577332"/>
            <a:chOff x="10361827" y="4476434"/>
            <a:chExt cx="953526" cy="1057169"/>
          </a:xfrm>
        </p:grpSpPr>
        <p:grpSp>
          <p:nvGrpSpPr>
            <p:cNvPr id="48" name="Group 47">
              <a:extLst>
                <a:ext uri="{FF2B5EF4-FFF2-40B4-BE49-F238E27FC236}">
                  <a16:creationId xmlns:a16="http://schemas.microsoft.com/office/drawing/2014/main" id="{B3EFF026-7EE2-264B-A919-E71DDE48B95D}"/>
                </a:ext>
              </a:extLst>
            </p:cNvPr>
            <p:cNvGrpSpPr/>
            <p:nvPr/>
          </p:nvGrpSpPr>
          <p:grpSpPr>
            <a:xfrm>
              <a:off x="10361827" y="4476434"/>
              <a:ext cx="953526" cy="1057169"/>
              <a:chOff x="10361827" y="4476434"/>
              <a:chExt cx="953526" cy="1057169"/>
            </a:xfrm>
          </p:grpSpPr>
          <p:sp>
            <p:nvSpPr>
              <p:cNvPr id="62" name="Freeform 374">
                <a:extLst>
                  <a:ext uri="{FF2B5EF4-FFF2-40B4-BE49-F238E27FC236}">
                    <a16:creationId xmlns:a16="http://schemas.microsoft.com/office/drawing/2014/main" id="{4DF177A0-D15D-5847-9EBA-C212BD30F9B6}"/>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372">
                <a:extLst>
                  <a:ext uri="{FF2B5EF4-FFF2-40B4-BE49-F238E27FC236}">
                    <a16:creationId xmlns:a16="http://schemas.microsoft.com/office/drawing/2014/main" id="{A82E3288-204D-9741-8A51-6BB04E23D6FE}"/>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373">
                <a:extLst>
                  <a:ext uri="{FF2B5EF4-FFF2-40B4-BE49-F238E27FC236}">
                    <a16:creationId xmlns:a16="http://schemas.microsoft.com/office/drawing/2014/main" id="{1BB8CC03-7856-DB43-9C8E-5F83194D7B03}"/>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Oval 371">
                <a:extLst>
                  <a:ext uri="{FF2B5EF4-FFF2-40B4-BE49-F238E27FC236}">
                    <a16:creationId xmlns:a16="http://schemas.microsoft.com/office/drawing/2014/main" id="{F7AE8BBE-C7BB-194F-8D81-F568C7A0B1C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9" name="Freeform 88">
              <a:extLst>
                <a:ext uri="{FF2B5EF4-FFF2-40B4-BE49-F238E27FC236}">
                  <a16:creationId xmlns:a16="http://schemas.microsoft.com/office/drawing/2014/main" id="{C153B366-464E-F34F-BD4E-53E034CF2CC4}"/>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89">
              <a:extLst>
                <a:ext uri="{FF2B5EF4-FFF2-40B4-BE49-F238E27FC236}">
                  <a16:creationId xmlns:a16="http://schemas.microsoft.com/office/drawing/2014/main" id="{6AAA016F-94A0-FA47-9C2E-52882BC3E2AC}"/>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0">
              <a:extLst>
                <a:ext uri="{FF2B5EF4-FFF2-40B4-BE49-F238E27FC236}">
                  <a16:creationId xmlns:a16="http://schemas.microsoft.com/office/drawing/2014/main" id="{10C40444-325B-E444-A66B-93707D2055D2}"/>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91">
              <a:extLst>
                <a:ext uri="{FF2B5EF4-FFF2-40B4-BE49-F238E27FC236}">
                  <a16:creationId xmlns:a16="http://schemas.microsoft.com/office/drawing/2014/main" id="{9742C8A9-A13E-3147-87B4-0A023276D68D}"/>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Freeform 92">
              <a:extLst>
                <a:ext uri="{FF2B5EF4-FFF2-40B4-BE49-F238E27FC236}">
                  <a16:creationId xmlns:a16="http://schemas.microsoft.com/office/drawing/2014/main" id="{8FC35560-07D7-0B49-8F9C-686F87C47773}"/>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Freeform 93">
              <a:extLst>
                <a:ext uri="{FF2B5EF4-FFF2-40B4-BE49-F238E27FC236}">
                  <a16:creationId xmlns:a16="http://schemas.microsoft.com/office/drawing/2014/main" id="{C9F723BA-3393-6943-B069-7990ADD2C08B}"/>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94">
              <a:extLst>
                <a:ext uri="{FF2B5EF4-FFF2-40B4-BE49-F238E27FC236}">
                  <a16:creationId xmlns:a16="http://schemas.microsoft.com/office/drawing/2014/main" id="{AD3D6023-DA42-B140-B424-744755C8B013}"/>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5">
              <a:extLst>
                <a:ext uri="{FF2B5EF4-FFF2-40B4-BE49-F238E27FC236}">
                  <a16:creationId xmlns:a16="http://schemas.microsoft.com/office/drawing/2014/main" id="{640C8031-44DA-2445-A2F3-B296CBAA073E}"/>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6">
              <a:extLst>
                <a:ext uri="{FF2B5EF4-FFF2-40B4-BE49-F238E27FC236}">
                  <a16:creationId xmlns:a16="http://schemas.microsoft.com/office/drawing/2014/main" id="{6C0174B0-FF5A-9F49-A6A3-ED71992B6EA1}"/>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7">
              <a:extLst>
                <a:ext uri="{FF2B5EF4-FFF2-40B4-BE49-F238E27FC236}">
                  <a16:creationId xmlns:a16="http://schemas.microsoft.com/office/drawing/2014/main" id="{31BA84E1-0060-7644-A72F-9AEF409CC1E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8">
              <a:extLst>
                <a:ext uri="{FF2B5EF4-FFF2-40B4-BE49-F238E27FC236}">
                  <a16:creationId xmlns:a16="http://schemas.microsoft.com/office/drawing/2014/main" id="{65F9E7D8-B274-A449-86EA-E2BBD6068DD6}"/>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9">
              <a:extLst>
                <a:ext uri="{FF2B5EF4-FFF2-40B4-BE49-F238E27FC236}">
                  <a16:creationId xmlns:a16="http://schemas.microsoft.com/office/drawing/2014/main" id="{F91C3F93-4A3C-2F43-B46E-6E216DCC936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100">
              <a:extLst>
                <a:ext uri="{FF2B5EF4-FFF2-40B4-BE49-F238E27FC236}">
                  <a16:creationId xmlns:a16="http://schemas.microsoft.com/office/drawing/2014/main" id="{CB589703-06DE-074A-843E-18881C15736E}"/>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0" name="Group 9">
            <a:extLst>
              <a:ext uri="{FF2B5EF4-FFF2-40B4-BE49-F238E27FC236}">
                <a16:creationId xmlns:a16="http://schemas.microsoft.com/office/drawing/2014/main" id="{1598936C-5017-0D42-8E08-B6A8429CD856}"/>
              </a:ext>
            </a:extLst>
          </p:cNvPr>
          <p:cNvGrpSpPr/>
          <p:nvPr/>
        </p:nvGrpSpPr>
        <p:grpSpPr>
          <a:xfrm>
            <a:off x="6213161" y="4700972"/>
            <a:ext cx="520732" cy="577332"/>
            <a:chOff x="10361827" y="4476434"/>
            <a:chExt cx="953526" cy="1057169"/>
          </a:xfrm>
        </p:grpSpPr>
        <p:grpSp>
          <p:nvGrpSpPr>
            <p:cNvPr id="30" name="Group 29">
              <a:extLst>
                <a:ext uri="{FF2B5EF4-FFF2-40B4-BE49-F238E27FC236}">
                  <a16:creationId xmlns:a16="http://schemas.microsoft.com/office/drawing/2014/main" id="{A8479DEE-1AE0-144E-A675-AD0BEB9BF87D}"/>
                </a:ext>
              </a:extLst>
            </p:cNvPr>
            <p:cNvGrpSpPr/>
            <p:nvPr/>
          </p:nvGrpSpPr>
          <p:grpSpPr>
            <a:xfrm>
              <a:off x="10361827" y="4476434"/>
              <a:ext cx="953526" cy="1057169"/>
              <a:chOff x="10361827" y="4476434"/>
              <a:chExt cx="953526" cy="1057169"/>
            </a:xfrm>
          </p:grpSpPr>
          <p:sp>
            <p:nvSpPr>
              <p:cNvPr id="44" name="Freeform 374">
                <a:extLst>
                  <a:ext uri="{FF2B5EF4-FFF2-40B4-BE49-F238E27FC236}">
                    <a16:creationId xmlns:a16="http://schemas.microsoft.com/office/drawing/2014/main" id="{423BAD1E-182A-344E-9EE1-ECC94CCEC21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372">
                <a:extLst>
                  <a:ext uri="{FF2B5EF4-FFF2-40B4-BE49-F238E27FC236}">
                    <a16:creationId xmlns:a16="http://schemas.microsoft.com/office/drawing/2014/main" id="{16516810-AC10-794A-BA65-DF92858B8C82}"/>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373">
                <a:extLst>
                  <a:ext uri="{FF2B5EF4-FFF2-40B4-BE49-F238E27FC236}">
                    <a16:creationId xmlns:a16="http://schemas.microsoft.com/office/drawing/2014/main" id="{7C03DE7A-4166-2E4D-BF6D-D95E0218BE52}"/>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Oval 371">
                <a:extLst>
                  <a:ext uri="{FF2B5EF4-FFF2-40B4-BE49-F238E27FC236}">
                    <a16:creationId xmlns:a16="http://schemas.microsoft.com/office/drawing/2014/main" id="{70FC65F4-EC2A-1E47-B7FF-1A12A2B93313}"/>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1" name="Freeform 88">
              <a:extLst>
                <a:ext uri="{FF2B5EF4-FFF2-40B4-BE49-F238E27FC236}">
                  <a16:creationId xmlns:a16="http://schemas.microsoft.com/office/drawing/2014/main" id="{97688359-D9D4-A647-99A0-EE2C32670C60}"/>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2" name="Freeform 89">
              <a:extLst>
                <a:ext uri="{FF2B5EF4-FFF2-40B4-BE49-F238E27FC236}">
                  <a16:creationId xmlns:a16="http://schemas.microsoft.com/office/drawing/2014/main" id="{C36825EF-7179-F042-85A1-4DB80C90F491}"/>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3" name="Freeform 90">
              <a:extLst>
                <a:ext uri="{FF2B5EF4-FFF2-40B4-BE49-F238E27FC236}">
                  <a16:creationId xmlns:a16="http://schemas.microsoft.com/office/drawing/2014/main" id="{BDD7B66B-DE72-9644-8CE8-1F5AF87ED02D}"/>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4" name="Freeform 91">
              <a:extLst>
                <a:ext uri="{FF2B5EF4-FFF2-40B4-BE49-F238E27FC236}">
                  <a16:creationId xmlns:a16="http://schemas.microsoft.com/office/drawing/2014/main" id="{88419433-85B5-114A-ADC0-875C3EEB17D8}"/>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5" name="Freeform 92">
              <a:extLst>
                <a:ext uri="{FF2B5EF4-FFF2-40B4-BE49-F238E27FC236}">
                  <a16:creationId xmlns:a16="http://schemas.microsoft.com/office/drawing/2014/main" id="{3AEA4B0A-518A-3448-B6BD-40D6689A03C6}"/>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6" name="Freeform 93">
              <a:extLst>
                <a:ext uri="{FF2B5EF4-FFF2-40B4-BE49-F238E27FC236}">
                  <a16:creationId xmlns:a16="http://schemas.microsoft.com/office/drawing/2014/main" id="{47D1D394-6A68-B245-8143-3BC5BAA0A04B}"/>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7" name="Freeform 94">
              <a:extLst>
                <a:ext uri="{FF2B5EF4-FFF2-40B4-BE49-F238E27FC236}">
                  <a16:creationId xmlns:a16="http://schemas.microsoft.com/office/drawing/2014/main" id="{7C8BBE19-3387-BC4C-836D-40633CA6CA8D}"/>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95">
              <a:extLst>
                <a:ext uri="{FF2B5EF4-FFF2-40B4-BE49-F238E27FC236}">
                  <a16:creationId xmlns:a16="http://schemas.microsoft.com/office/drawing/2014/main" id="{AD4AF449-99B4-494F-AB96-D8263197E3EA}"/>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6">
              <a:extLst>
                <a:ext uri="{FF2B5EF4-FFF2-40B4-BE49-F238E27FC236}">
                  <a16:creationId xmlns:a16="http://schemas.microsoft.com/office/drawing/2014/main" id="{BE39F2C0-3A7D-8646-86AA-ABC763218074}"/>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Freeform 97">
              <a:extLst>
                <a:ext uri="{FF2B5EF4-FFF2-40B4-BE49-F238E27FC236}">
                  <a16:creationId xmlns:a16="http://schemas.microsoft.com/office/drawing/2014/main" id="{C63C6C1F-D6F5-9B4F-806D-52828AA67062}"/>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98">
              <a:extLst>
                <a:ext uri="{FF2B5EF4-FFF2-40B4-BE49-F238E27FC236}">
                  <a16:creationId xmlns:a16="http://schemas.microsoft.com/office/drawing/2014/main" id="{D3DA05FB-A7D7-D74F-AE7A-2CB1B4D4AB5F}"/>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9">
              <a:extLst>
                <a:ext uri="{FF2B5EF4-FFF2-40B4-BE49-F238E27FC236}">
                  <a16:creationId xmlns:a16="http://schemas.microsoft.com/office/drawing/2014/main" id="{CCFB0B0C-253F-CE43-B947-2B9DC88B41D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100">
              <a:extLst>
                <a:ext uri="{FF2B5EF4-FFF2-40B4-BE49-F238E27FC236}">
                  <a16:creationId xmlns:a16="http://schemas.microsoft.com/office/drawing/2014/main" id="{0838793A-EF45-5748-A0B8-1F98A5970BD4}"/>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1" name="Group 10">
            <a:extLst>
              <a:ext uri="{FF2B5EF4-FFF2-40B4-BE49-F238E27FC236}">
                <a16:creationId xmlns:a16="http://schemas.microsoft.com/office/drawing/2014/main" id="{6BDAB96A-8838-8543-8886-2C4F4C8AA63F}"/>
              </a:ext>
            </a:extLst>
          </p:cNvPr>
          <p:cNvGrpSpPr/>
          <p:nvPr/>
        </p:nvGrpSpPr>
        <p:grpSpPr>
          <a:xfrm>
            <a:off x="5748214" y="4712046"/>
            <a:ext cx="696073" cy="771732"/>
            <a:chOff x="10361827" y="4476434"/>
            <a:chExt cx="953526" cy="1057169"/>
          </a:xfrm>
        </p:grpSpPr>
        <p:grpSp>
          <p:nvGrpSpPr>
            <p:cNvPr id="12" name="Group 11">
              <a:extLst>
                <a:ext uri="{FF2B5EF4-FFF2-40B4-BE49-F238E27FC236}">
                  <a16:creationId xmlns:a16="http://schemas.microsoft.com/office/drawing/2014/main" id="{521EF7F4-7904-0748-A9DA-A93BD21871B3}"/>
                </a:ext>
              </a:extLst>
            </p:cNvPr>
            <p:cNvGrpSpPr/>
            <p:nvPr/>
          </p:nvGrpSpPr>
          <p:grpSpPr>
            <a:xfrm>
              <a:off x="10361827" y="4476434"/>
              <a:ext cx="953526" cy="1057169"/>
              <a:chOff x="10361827" y="4476434"/>
              <a:chExt cx="953526" cy="1057169"/>
            </a:xfrm>
          </p:grpSpPr>
          <p:sp>
            <p:nvSpPr>
              <p:cNvPr id="26" name="Freeform 374">
                <a:extLst>
                  <a:ext uri="{FF2B5EF4-FFF2-40B4-BE49-F238E27FC236}">
                    <a16:creationId xmlns:a16="http://schemas.microsoft.com/office/drawing/2014/main" id="{F3305C2E-F144-5040-B248-60AA3A6EB397}"/>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373">
                <a:extLst>
                  <a:ext uri="{FF2B5EF4-FFF2-40B4-BE49-F238E27FC236}">
                    <a16:creationId xmlns:a16="http://schemas.microsoft.com/office/drawing/2014/main" id="{813542D6-F9F7-A14C-BF3A-ABCFAB238140}"/>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Oval 371">
                <a:extLst>
                  <a:ext uri="{FF2B5EF4-FFF2-40B4-BE49-F238E27FC236}">
                    <a16:creationId xmlns:a16="http://schemas.microsoft.com/office/drawing/2014/main" id="{C79E6807-3523-5740-B00D-19849C1A9D5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372">
                <a:extLst>
                  <a:ext uri="{FF2B5EF4-FFF2-40B4-BE49-F238E27FC236}">
                    <a16:creationId xmlns:a16="http://schemas.microsoft.com/office/drawing/2014/main" id="{1E454FA9-0556-4B4B-B08B-E00B50E678C4}"/>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3" name="Freeform 88">
              <a:extLst>
                <a:ext uri="{FF2B5EF4-FFF2-40B4-BE49-F238E27FC236}">
                  <a16:creationId xmlns:a16="http://schemas.microsoft.com/office/drawing/2014/main" id="{B3E21A28-32EA-C449-96D7-68E4B43ADA98}"/>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4" name="Freeform 89">
              <a:extLst>
                <a:ext uri="{FF2B5EF4-FFF2-40B4-BE49-F238E27FC236}">
                  <a16:creationId xmlns:a16="http://schemas.microsoft.com/office/drawing/2014/main" id="{B56B640E-804E-7B42-AA67-D75DCE5780D8}"/>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Freeform 90">
              <a:extLst>
                <a:ext uri="{FF2B5EF4-FFF2-40B4-BE49-F238E27FC236}">
                  <a16:creationId xmlns:a16="http://schemas.microsoft.com/office/drawing/2014/main" id="{EB349B9A-45CD-B04F-9079-06ECC04383AC}"/>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91">
              <a:extLst>
                <a:ext uri="{FF2B5EF4-FFF2-40B4-BE49-F238E27FC236}">
                  <a16:creationId xmlns:a16="http://schemas.microsoft.com/office/drawing/2014/main" id="{6B2A4C59-56AA-D546-B0A4-05F5C699826A}"/>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Freeform 92">
              <a:extLst>
                <a:ext uri="{FF2B5EF4-FFF2-40B4-BE49-F238E27FC236}">
                  <a16:creationId xmlns:a16="http://schemas.microsoft.com/office/drawing/2014/main" id="{351404D6-A260-8D46-B79E-C3D04BDA8E0B}"/>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 name="Freeform 93">
              <a:extLst>
                <a:ext uri="{FF2B5EF4-FFF2-40B4-BE49-F238E27FC236}">
                  <a16:creationId xmlns:a16="http://schemas.microsoft.com/office/drawing/2014/main" id="{E0125139-858F-044D-8177-BF8E707B048F}"/>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 name="Freeform 94">
              <a:extLst>
                <a:ext uri="{FF2B5EF4-FFF2-40B4-BE49-F238E27FC236}">
                  <a16:creationId xmlns:a16="http://schemas.microsoft.com/office/drawing/2014/main" id="{E40F5FED-C9CF-D443-91C2-BE57AD628F5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 name="Freeform 95">
              <a:extLst>
                <a:ext uri="{FF2B5EF4-FFF2-40B4-BE49-F238E27FC236}">
                  <a16:creationId xmlns:a16="http://schemas.microsoft.com/office/drawing/2014/main" id="{7EDE80C3-DEC3-E44E-AA1A-AE11BE140953}"/>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1" name="Freeform 96">
              <a:extLst>
                <a:ext uri="{FF2B5EF4-FFF2-40B4-BE49-F238E27FC236}">
                  <a16:creationId xmlns:a16="http://schemas.microsoft.com/office/drawing/2014/main" id="{130DD129-A542-A940-BD6E-A7126AD595CC}"/>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 name="Freeform 97">
              <a:extLst>
                <a:ext uri="{FF2B5EF4-FFF2-40B4-BE49-F238E27FC236}">
                  <a16:creationId xmlns:a16="http://schemas.microsoft.com/office/drawing/2014/main" id="{2F93DF40-E700-E54B-AB4B-6000F17D2882}"/>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3" name="Freeform 98">
              <a:extLst>
                <a:ext uri="{FF2B5EF4-FFF2-40B4-BE49-F238E27FC236}">
                  <a16:creationId xmlns:a16="http://schemas.microsoft.com/office/drawing/2014/main" id="{CCAD9304-B409-654A-99E7-1FED68C8495B}"/>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 name="Freeform 99">
              <a:extLst>
                <a:ext uri="{FF2B5EF4-FFF2-40B4-BE49-F238E27FC236}">
                  <a16:creationId xmlns:a16="http://schemas.microsoft.com/office/drawing/2014/main" id="{74FFCF03-9C66-0941-8174-9C0142FB330C}"/>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 name="Freeform 100">
              <a:extLst>
                <a:ext uri="{FF2B5EF4-FFF2-40B4-BE49-F238E27FC236}">
                  <a16:creationId xmlns:a16="http://schemas.microsoft.com/office/drawing/2014/main" id="{A47D77BD-5B7C-0346-BF3F-2997E5CB61F0}"/>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cxnSp>
        <p:nvCxnSpPr>
          <p:cNvPr id="66" name="Straight Connector 65">
            <a:extLst>
              <a:ext uri="{FF2B5EF4-FFF2-40B4-BE49-F238E27FC236}">
                <a16:creationId xmlns:a16="http://schemas.microsoft.com/office/drawing/2014/main" id="{3570E7CE-53C6-3941-89F4-D6527942F18D}"/>
              </a:ext>
            </a:extLst>
          </p:cNvPr>
          <p:cNvCxnSpPr>
            <a:cxnSpLocks/>
          </p:cNvCxnSpPr>
          <p:nvPr/>
        </p:nvCxnSpPr>
        <p:spPr>
          <a:xfrm>
            <a:off x="1437503" y="5542640"/>
            <a:ext cx="9316995"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C218FA8-8653-EF45-9371-23241B67C5D4}"/>
              </a:ext>
            </a:extLst>
          </p:cNvPr>
          <p:cNvGrpSpPr/>
          <p:nvPr/>
        </p:nvGrpSpPr>
        <p:grpSpPr>
          <a:xfrm>
            <a:off x="6315356" y="1743474"/>
            <a:ext cx="4371734" cy="1723969"/>
            <a:chOff x="6315356" y="1743474"/>
            <a:chExt cx="4371734" cy="1723969"/>
          </a:xfrm>
        </p:grpSpPr>
        <p:grpSp>
          <p:nvGrpSpPr>
            <p:cNvPr id="72" name="Group 71">
              <a:extLst>
                <a:ext uri="{FF2B5EF4-FFF2-40B4-BE49-F238E27FC236}">
                  <a16:creationId xmlns:a16="http://schemas.microsoft.com/office/drawing/2014/main" id="{DF3F3078-BB5A-8F47-8949-CD23BD3DDDC3}"/>
                </a:ext>
              </a:extLst>
            </p:cNvPr>
            <p:cNvGrpSpPr/>
            <p:nvPr/>
          </p:nvGrpSpPr>
          <p:grpSpPr>
            <a:xfrm>
              <a:off x="9742837" y="1743474"/>
              <a:ext cx="944253" cy="437184"/>
              <a:chOff x="1867657" y="3955068"/>
              <a:chExt cx="944253" cy="437184"/>
            </a:xfrm>
          </p:grpSpPr>
          <p:grpSp>
            <p:nvGrpSpPr>
              <p:cNvPr id="89" name="Group 88">
                <a:extLst>
                  <a:ext uri="{FF2B5EF4-FFF2-40B4-BE49-F238E27FC236}">
                    <a16:creationId xmlns:a16="http://schemas.microsoft.com/office/drawing/2014/main" id="{2D3CB5FB-1D73-8240-8123-8CC541B8967A}"/>
                  </a:ext>
                </a:extLst>
              </p:cNvPr>
              <p:cNvGrpSpPr/>
              <p:nvPr/>
            </p:nvGrpSpPr>
            <p:grpSpPr>
              <a:xfrm>
                <a:off x="1867657" y="3955068"/>
                <a:ext cx="246483" cy="437184"/>
                <a:chOff x="2822796" y="4723548"/>
                <a:chExt cx="360875" cy="640080"/>
              </a:xfrm>
            </p:grpSpPr>
            <p:sp>
              <p:nvSpPr>
                <p:cNvPr id="102" name="Freeform 254">
                  <a:extLst>
                    <a:ext uri="{FF2B5EF4-FFF2-40B4-BE49-F238E27FC236}">
                      <a16:creationId xmlns:a16="http://schemas.microsoft.com/office/drawing/2014/main" id="{A45D422D-ED93-714A-A9E3-0B3A1C54DFB0}"/>
                    </a:ext>
                  </a:extLst>
                </p:cNvPr>
                <p:cNvSpPr>
                  <a:spLocks/>
                </p:cNvSpPr>
                <p:nvPr/>
              </p:nvSpPr>
              <p:spPr bwMode="auto">
                <a:xfrm>
                  <a:off x="2822796" y="4723548"/>
                  <a:ext cx="360875" cy="640080"/>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3" name="Line 255">
                  <a:extLst>
                    <a:ext uri="{FF2B5EF4-FFF2-40B4-BE49-F238E27FC236}">
                      <a16:creationId xmlns:a16="http://schemas.microsoft.com/office/drawing/2014/main" id="{4428B3A3-447E-9046-9D72-19F56959BC18}"/>
                    </a:ext>
                  </a:extLst>
                </p:cNvPr>
                <p:cNvSpPr>
                  <a:spLocks noChangeShapeType="1"/>
                </p:cNvSpPr>
                <p:nvPr/>
              </p:nvSpPr>
              <p:spPr bwMode="auto">
                <a:xfrm>
                  <a:off x="2822796" y="4835610"/>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4" name="Line 256">
                  <a:extLst>
                    <a:ext uri="{FF2B5EF4-FFF2-40B4-BE49-F238E27FC236}">
                      <a16:creationId xmlns:a16="http://schemas.microsoft.com/office/drawing/2014/main" id="{948A430B-0F08-614F-8B33-7B1AED45568D}"/>
                    </a:ext>
                  </a:extLst>
                </p:cNvPr>
                <p:cNvSpPr>
                  <a:spLocks noChangeShapeType="1"/>
                </p:cNvSpPr>
                <p:nvPr/>
              </p:nvSpPr>
              <p:spPr bwMode="auto">
                <a:xfrm>
                  <a:off x="2822796" y="5251566"/>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Line 257">
                  <a:extLst>
                    <a:ext uri="{FF2B5EF4-FFF2-40B4-BE49-F238E27FC236}">
                      <a16:creationId xmlns:a16="http://schemas.microsoft.com/office/drawing/2014/main" id="{5F5595C1-DAA9-8C4D-930A-6AEF4D193BCA}"/>
                    </a:ext>
                  </a:extLst>
                </p:cNvPr>
                <p:cNvSpPr>
                  <a:spLocks noChangeShapeType="1"/>
                </p:cNvSpPr>
                <p:nvPr/>
              </p:nvSpPr>
              <p:spPr bwMode="auto">
                <a:xfrm flipH="1">
                  <a:off x="2934857" y="5308546"/>
                  <a:ext cx="138653"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258">
                  <a:extLst>
                    <a:ext uri="{FF2B5EF4-FFF2-40B4-BE49-F238E27FC236}">
                      <a16:creationId xmlns:a16="http://schemas.microsoft.com/office/drawing/2014/main" id="{27464C9C-B046-8F4E-9A9C-D5DEDAFC2FF3}"/>
                    </a:ext>
                  </a:extLst>
                </p:cNvPr>
                <p:cNvSpPr>
                  <a:spLocks/>
                </p:cNvSpPr>
                <p:nvPr/>
              </p:nvSpPr>
              <p:spPr bwMode="auto">
                <a:xfrm>
                  <a:off x="2989938" y="4765334"/>
                  <a:ext cx="26591" cy="28491"/>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90" name="Group 89">
                <a:extLst>
                  <a:ext uri="{FF2B5EF4-FFF2-40B4-BE49-F238E27FC236}">
                    <a16:creationId xmlns:a16="http://schemas.microsoft.com/office/drawing/2014/main" id="{289A254B-3658-EB40-941E-78A00B10B3EA}"/>
                  </a:ext>
                </a:extLst>
              </p:cNvPr>
              <p:cNvGrpSpPr/>
              <p:nvPr/>
            </p:nvGrpSpPr>
            <p:grpSpPr>
              <a:xfrm>
                <a:off x="2212654" y="3955068"/>
                <a:ext cx="246483" cy="437184"/>
                <a:chOff x="2822796" y="4723548"/>
                <a:chExt cx="360875" cy="640080"/>
              </a:xfrm>
            </p:grpSpPr>
            <p:sp>
              <p:nvSpPr>
                <p:cNvPr id="97" name="Freeform 254">
                  <a:extLst>
                    <a:ext uri="{FF2B5EF4-FFF2-40B4-BE49-F238E27FC236}">
                      <a16:creationId xmlns:a16="http://schemas.microsoft.com/office/drawing/2014/main" id="{98180252-5990-A14A-84EC-B2A2D1BA17E6}"/>
                    </a:ext>
                  </a:extLst>
                </p:cNvPr>
                <p:cNvSpPr>
                  <a:spLocks/>
                </p:cNvSpPr>
                <p:nvPr/>
              </p:nvSpPr>
              <p:spPr bwMode="auto">
                <a:xfrm>
                  <a:off x="2822796" y="4723548"/>
                  <a:ext cx="360875" cy="640080"/>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8" name="Line 255">
                  <a:extLst>
                    <a:ext uri="{FF2B5EF4-FFF2-40B4-BE49-F238E27FC236}">
                      <a16:creationId xmlns:a16="http://schemas.microsoft.com/office/drawing/2014/main" id="{BF944052-2558-0743-A072-701D66687CC5}"/>
                    </a:ext>
                  </a:extLst>
                </p:cNvPr>
                <p:cNvSpPr>
                  <a:spLocks noChangeShapeType="1"/>
                </p:cNvSpPr>
                <p:nvPr/>
              </p:nvSpPr>
              <p:spPr bwMode="auto">
                <a:xfrm>
                  <a:off x="2822796" y="4835610"/>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9" name="Line 256">
                  <a:extLst>
                    <a:ext uri="{FF2B5EF4-FFF2-40B4-BE49-F238E27FC236}">
                      <a16:creationId xmlns:a16="http://schemas.microsoft.com/office/drawing/2014/main" id="{B72A2FE4-28CC-5742-A217-29C067D70D2C}"/>
                    </a:ext>
                  </a:extLst>
                </p:cNvPr>
                <p:cNvSpPr>
                  <a:spLocks noChangeShapeType="1"/>
                </p:cNvSpPr>
                <p:nvPr/>
              </p:nvSpPr>
              <p:spPr bwMode="auto">
                <a:xfrm>
                  <a:off x="2822796" y="5251566"/>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0" name="Line 257">
                  <a:extLst>
                    <a:ext uri="{FF2B5EF4-FFF2-40B4-BE49-F238E27FC236}">
                      <a16:creationId xmlns:a16="http://schemas.microsoft.com/office/drawing/2014/main" id="{C14EE0C8-63B0-5045-ABA4-C643A2847D15}"/>
                    </a:ext>
                  </a:extLst>
                </p:cNvPr>
                <p:cNvSpPr>
                  <a:spLocks noChangeShapeType="1"/>
                </p:cNvSpPr>
                <p:nvPr/>
              </p:nvSpPr>
              <p:spPr bwMode="auto">
                <a:xfrm flipH="1">
                  <a:off x="2934857" y="5308546"/>
                  <a:ext cx="138653"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1" name="Freeform 258">
                  <a:extLst>
                    <a:ext uri="{FF2B5EF4-FFF2-40B4-BE49-F238E27FC236}">
                      <a16:creationId xmlns:a16="http://schemas.microsoft.com/office/drawing/2014/main" id="{59FF872D-5F28-4845-907B-25A32ABD59DC}"/>
                    </a:ext>
                  </a:extLst>
                </p:cNvPr>
                <p:cNvSpPr>
                  <a:spLocks/>
                </p:cNvSpPr>
                <p:nvPr/>
              </p:nvSpPr>
              <p:spPr bwMode="auto">
                <a:xfrm>
                  <a:off x="2989938" y="4765334"/>
                  <a:ext cx="26591" cy="28491"/>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91" name="Group 90">
                <a:extLst>
                  <a:ext uri="{FF2B5EF4-FFF2-40B4-BE49-F238E27FC236}">
                    <a16:creationId xmlns:a16="http://schemas.microsoft.com/office/drawing/2014/main" id="{D3876DFA-6BD3-C149-AA66-92C712631CE2}"/>
                  </a:ext>
                </a:extLst>
              </p:cNvPr>
              <p:cNvGrpSpPr/>
              <p:nvPr/>
            </p:nvGrpSpPr>
            <p:grpSpPr>
              <a:xfrm>
                <a:off x="2565427" y="3955068"/>
                <a:ext cx="246483" cy="437184"/>
                <a:chOff x="2822796" y="4723548"/>
                <a:chExt cx="360875" cy="640080"/>
              </a:xfrm>
            </p:grpSpPr>
            <p:sp>
              <p:nvSpPr>
                <p:cNvPr id="92" name="Freeform 254">
                  <a:extLst>
                    <a:ext uri="{FF2B5EF4-FFF2-40B4-BE49-F238E27FC236}">
                      <a16:creationId xmlns:a16="http://schemas.microsoft.com/office/drawing/2014/main" id="{CCCAA2C2-0BEC-3746-8416-6F5CDBC69C37}"/>
                    </a:ext>
                  </a:extLst>
                </p:cNvPr>
                <p:cNvSpPr>
                  <a:spLocks/>
                </p:cNvSpPr>
                <p:nvPr/>
              </p:nvSpPr>
              <p:spPr bwMode="auto">
                <a:xfrm>
                  <a:off x="2822796" y="4723548"/>
                  <a:ext cx="360875" cy="640080"/>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Line 255">
                  <a:extLst>
                    <a:ext uri="{FF2B5EF4-FFF2-40B4-BE49-F238E27FC236}">
                      <a16:creationId xmlns:a16="http://schemas.microsoft.com/office/drawing/2014/main" id="{9C55E577-74F1-1540-A43E-2221A7F0143C}"/>
                    </a:ext>
                  </a:extLst>
                </p:cNvPr>
                <p:cNvSpPr>
                  <a:spLocks noChangeShapeType="1"/>
                </p:cNvSpPr>
                <p:nvPr/>
              </p:nvSpPr>
              <p:spPr bwMode="auto">
                <a:xfrm>
                  <a:off x="2822796" y="4835610"/>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Line 256">
                  <a:extLst>
                    <a:ext uri="{FF2B5EF4-FFF2-40B4-BE49-F238E27FC236}">
                      <a16:creationId xmlns:a16="http://schemas.microsoft.com/office/drawing/2014/main" id="{3EAB8060-82E1-2F49-83AB-F62DB9FD1A74}"/>
                    </a:ext>
                  </a:extLst>
                </p:cNvPr>
                <p:cNvSpPr>
                  <a:spLocks noChangeShapeType="1"/>
                </p:cNvSpPr>
                <p:nvPr/>
              </p:nvSpPr>
              <p:spPr bwMode="auto">
                <a:xfrm>
                  <a:off x="2822796" y="5251566"/>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Line 257">
                  <a:extLst>
                    <a:ext uri="{FF2B5EF4-FFF2-40B4-BE49-F238E27FC236}">
                      <a16:creationId xmlns:a16="http://schemas.microsoft.com/office/drawing/2014/main" id="{F9C9513A-EE40-5547-ADEA-B9ABF08D7B56}"/>
                    </a:ext>
                  </a:extLst>
                </p:cNvPr>
                <p:cNvSpPr>
                  <a:spLocks noChangeShapeType="1"/>
                </p:cNvSpPr>
                <p:nvPr/>
              </p:nvSpPr>
              <p:spPr bwMode="auto">
                <a:xfrm flipH="1">
                  <a:off x="2934857" y="5308546"/>
                  <a:ext cx="138653"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258">
                  <a:extLst>
                    <a:ext uri="{FF2B5EF4-FFF2-40B4-BE49-F238E27FC236}">
                      <a16:creationId xmlns:a16="http://schemas.microsoft.com/office/drawing/2014/main" id="{E75CA87B-89BD-F446-B6BC-5841CA81E171}"/>
                    </a:ext>
                  </a:extLst>
                </p:cNvPr>
                <p:cNvSpPr>
                  <a:spLocks/>
                </p:cNvSpPr>
                <p:nvPr/>
              </p:nvSpPr>
              <p:spPr bwMode="auto">
                <a:xfrm>
                  <a:off x="2989938" y="4765334"/>
                  <a:ext cx="26591" cy="28491"/>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
          <p:nvSpPr>
            <p:cNvPr id="73" name="TextBox 72">
              <a:extLst>
                <a:ext uri="{FF2B5EF4-FFF2-40B4-BE49-F238E27FC236}">
                  <a16:creationId xmlns:a16="http://schemas.microsoft.com/office/drawing/2014/main" id="{7AA65812-E4CC-8747-BA45-A0F246CBB2D3}"/>
                </a:ext>
              </a:extLst>
            </p:cNvPr>
            <p:cNvSpPr txBox="1"/>
            <p:nvPr/>
          </p:nvSpPr>
          <p:spPr>
            <a:xfrm>
              <a:off x="6315356" y="1840232"/>
              <a:ext cx="164085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Continuous</a:t>
              </a:r>
              <a:b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Loading (4TB/day)</a:t>
              </a:r>
            </a:p>
          </p:txBody>
        </p:sp>
        <p:grpSp>
          <p:nvGrpSpPr>
            <p:cNvPr id="74" name="Group 73">
              <a:extLst>
                <a:ext uri="{FF2B5EF4-FFF2-40B4-BE49-F238E27FC236}">
                  <a16:creationId xmlns:a16="http://schemas.microsoft.com/office/drawing/2014/main" id="{B65F29DD-8BBC-1D42-8E8F-996DF3B66C9C}"/>
                </a:ext>
              </a:extLst>
            </p:cNvPr>
            <p:cNvGrpSpPr/>
            <p:nvPr/>
          </p:nvGrpSpPr>
          <p:grpSpPr>
            <a:xfrm>
              <a:off x="8524473" y="1754944"/>
              <a:ext cx="345041" cy="441426"/>
              <a:chOff x="3633709" y="4075488"/>
              <a:chExt cx="417499" cy="509166"/>
            </a:xfrm>
          </p:grpSpPr>
          <p:sp>
            <p:nvSpPr>
              <p:cNvPr id="87" name="Freeform 374">
                <a:extLst>
                  <a:ext uri="{FF2B5EF4-FFF2-40B4-BE49-F238E27FC236}">
                    <a16:creationId xmlns:a16="http://schemas.microsoft.com/office/drawing/2014/main" id="{33768C25-CD9B-DA4B-9A21-42940269717C}"/>
                  </a:ext>
                </a:extLst>
              </p:cNvPr>
              <p:cNvSpPr>
                <a:spLocks/>
              </p:cNvSpPr>
              <p:nvPr/>
            </p:nvSpPr>
            <p:spPr bwMode="auto">
              <a:xfrm>
                <a:off x="3633709" y="4173660"/>
                <a:ext cx="417499" cy="410994"/>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254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8" name="Oval 371">
                <a:extLst>
                  <a:ext uri="{FF2B5EF4-FFF2-40B4-BE49-F238E27FC236}">
                    <a16:creationId xmlns:a16="http://schemas.microsoft.com/office/drawing/2014/main" id="{7AFE0F59-AC92-3343-BDCC-C02160367601}"/>
                  </a:ext>
                </a:extLst>
              </p:cNvPr>
              <p:cNvSpPr>
                <a:spLocks noChangeArrowheads="1"/>
              </p:cNvSpPr>
              <p:nvPr/>
            </p:nvSpPr>
            <p:spPr bwMode="auto">
              <a:xfrm>
                <a:off x="3633709" y="4075488"/>
                <a:ext cx="417499" cy="194681"/>
              </a:xfrm>
              <a:prstGeom prst="ellipse">
                <a:avLst/>
              </a:prstGeom>
              <a:solidFill>
                <a:schemeClr val="bg1"/>
              </a:solidFill>
              <a:ln w="254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cxnSp>
          <p:nvCxnSpPr>
            <p:cNvPr id="75" name="Straight Arrow Connector 74">
              <a:extLst>
                <a:ext uri="{FF2B5EF4-FFF2-40B4-BE49-F238E27FC236}">
                  <a16:creationId xmlns:a16="http://schemas.microsoft.com/office/drawing/2014/main" id="{2889CF47-501F-CF4A-8872-F6CD31D58D40}"/>
                </a:ext>
              </a:extLst>
            </p:cNvPr>
            <p:cNvCxnSpPr/>
            <p:nvPr/>
          </p:nvCxnSpPr>
          <p:spPr>
            <a:xfrm flipH="1">
              <a:off x="7867948" y="1975657"/>
              <a:ext cx="478971" cy="0"/>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F64F0D-C831-7D45-8906-87D90AB739E4}"/>
                </a:ext>
              </a:extLst>
            </p:cNvPr>
            <p:cNvCxnSpPr/>
            <p:nvPr/>
          </p:nvCxnSpPr>
          <p:spPr>
            <a:xfrm flipH="1">
              <a:off x="9047067" y="1975657"/>
              <a:ext cx="478971" cy="0"/>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89BAF3B-67A7-6D4E-AB7D-F5671F6EC411}"/>
                </a:ext>
              </a:extLst>
            </p:cNvPr>
            <p:cNvSpPr txBox="1"/>
            <p:nvPr/>
          </p:nvSpPr>
          <p:spPr>
            <a:xfrm>
              <a:off x="8615493" y="1969214"/>
              <a:ext cx="187552" cy="184666"/>
            </a:xfrm>
            <a:prstGeom prst="rect">
              <a:avLst/>
            </a:prstGeom>
            <a:noFill/>
          </p:spPr>
          <p:txBody>
            <a:bodyPr wrap="none" lIns="0" tIns="0" rIns="0" bIns="0" rtlCol="0">
              <a:spAutoFit/>
            </a:bodyPr>
            <a:lstStyle>
              <a:defPPr>
                <a:defRPr lang="en-US"/>
              </a:defPPr>
              <a:lvl1pPr algn="ctr">
                <a:defRPr sz="12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9F36"/>
                  </a:solidFill>
                  <a:effectLst/>
                  <a:uLnTx/>
                  <a:uFillTx/>
                  <a:latin typeface="Arial" panose="020B0604020202020204"/>
                  <a:ea typeface="+mn-ea"/>
                  <a:cs typeface="+mn-cs"/>
                </a:rPr>
                <a:t>S3</a:t>
              </a:r>
            </a:p>
          </p:txBody>
        </p:sp>
        <p:sp>
          <p:nvSpPr>
            <p:cNvPr id="78" name="TextBox 77">
              <a:extLst>
                <a:ext uri="{FF2B5EF4-FFF2-40B4-BE49-F238E27FC236}">
                  <a16:creationId xmlns:a16="http://schemas.microsoft.com/office/drawing/2014/main" id="{61140BA7-9CF3-DA48-B4EF-D52C60B93D4C}"/>
                </a:ext>
              </a:extLst>
            </p:cNvPr>
            <p:cNvSpPr txBox="1"/>
            <p:nvPr/>
          </p:nvSpPr>
          <p:spPr>
            <a:xfrm>
              <a:off x="8317882" y="2259350"/>
              <a:ext cx="758221" cy="184666"/>
            </a:xfrm>
            <a:prstGeom prst="rect">
              <a:avLst/>
            </a:prstGeom>
            <a:noFill/>
          </p:spPr>
          <p:txBody>
            <a:bodyPr wrap="none" lIns="0" tIns="0" rIns="0" bIns="0" rtlCol="0">
              <a:spAutoFit/>
            </a:bodyPr>
            <a:lstStyle>
              <a:defPPr>
                <a:defRPr lang="en-US"/>
              </a:defPPr>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&lt;5min SLA</a:t>
              </a:r>
            </a:p>
          </p:txBody>
        </p:sp>
        <p:sp>
          <p:nvSpPr>
            <p:cNvPr id="79" name="TextBox 78">
              <a:extLst>
                <a:ext uri="{FF2B5EF4-FFF2-40B4-BE49-F238E27FC236}">
                  <a16:creationId xmlns:a16="http://schemas.microsoft.com/office/drawing/2014/main" id="{4AE4ACCC-1C2C-4143-8D36-68A63A400CC3}"/>
                </a:ext>
              </a:extLst>
            </p:cNvPr>
            <p:cNvSpPr txBox="1"/>
            <p:nvPr/>
          </p:nvSpPr>
          <p:spPr>
            <a:xfrm>
              <a:off x="6597064" y="3159666"/>
              <a:ext cx="10557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Medium</a:t>
              </a:r>
            </a:p>
          </p:txBody>
        </p:sp>
        <p:grpSp>
          <p:nvGrpSpPr>
            <p:cNvPr id="80" name="Group 79">
              <a:extLst>
                <a:ext uri="{FF2B5EF4-FFF2-40B4-BE49-F238E27FC236}">
                  <a16:creationId xmlns:a16="http://schemas.microsoft.com/office/drawing/2014/main" id="{F7989D2D-CC43-A843-9A0A-B97B2C011119}"/>
                </a:ext>
              </a:extLst>
            </p:cNvPr>
            <p:cNvGrpSpPr/>
            <p:nvPr/>
          </p:nvGrpSpPr>
          <p:grpSpPr>
            <a:xfrm>
              <a:off x="6791867" y="2758438"/>
              <a:ext cx="679031" cy="275016"/>
              <a:chOff x="2189835" y="3656139"/>
              <a:chExt cx="1190625" cy="482218"/>
            </a:xfrm>
          </p:grpSpPr>
          <p:sp>
            <p:nvSpPr>
              <p:cNvPr id="81" name="Rectangle: Rounded Corners 187">
                <a:extLst>
                  <a:ext uri="{FF2B5EF4-FFF2-40B4-BE49-F238E27FC236}">
                    <a16:creationId xmlns:a16="http://schemas.microsoft.com/office/drawing/2014/main" id="{35253612-0FBE-7B4D-8020-D6E63BF46D06}"/>
                  </a:ext>
                </a:extLst>
              </p:cNvPr>
              <p:cNvSpPr/>
              <p:nvPr/>
            </p:nvSpPr>
            <p:spPr>
              <a:xfrm>
                <a:off x="2189835" y="3656139"/>
                <a:ext cx="1190625" cy="482218"/>
              </a:xfrm>
              <a:prstGeom prst="roundRect">
                <a:avLst>
                  <a:gd name="adj" fmla="val 108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 name="Group 81">
                <a:extLst>
                  <a:ext uri="{FF2B5EF4-FFF2-40B4-BE49-F238E27FC236}">
                    <a16:creationId xmlns:a16="http://schemas.microsoft.com/office/drawing/2014/main" id="{01FF4C40-51A9-ED4C-AF6D-F8AAEC7F7F64}"/>
                  </a:ext>
                </a:extLst>
              </p:cNvPr>
              <p:cNvGrpSpPr/>
              <p:nvPr/>
            </p:nvGrpSpPr>
            <p:grpSpPr>
              <a:xfrm>
                <a:off x="2394622" y="3816094"/>
                <a:ext cx="766762" cy="152400"/>
                <a:chOff x="3000375" y="4672806"/>
                <a:chExt cx="766762" cy="152400"/>
              </a:xfrm>
              <a:solidFill>
                <a:srgbClr val="7030A0"/>
              </a:solidFill>
            </p:grpSpPr>
            <p:sp>
              <p:nvSpPr>
                <p:cNvPr id="83" name="Rectangle 82">
                  <a:extLst>
                    <a:ext uri="{FF2B5EF4-FFF2-40B4-BE49-F238E27FC236}">
                      <a16:creationId xmlns:a16="http://schemas.microsoft.com/office/drawing/2014/main" id="{EC1C0442-EFCD-FD45-9F91-1B10DB5BD25D}"/>
                    </a:ext>
                  </a:extLst>
                </p:cNvPr>
                <p:cNvSpPr/>
                <p:nvPr/>
              </p:nvSpPr>
              <p:spPr>
                <a:xfrm>
                  <a:off x="3000375"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Rectangle 83">
                  <a:extLst>
                    <a:ext uri="{FF2B5EF4-FFF2-40B4-BE49-F238E27FC236}">
                      <a16:creationId xmlns:a16="http://schemas.microsoft.com/office/drawing/2014/main" id="{ECB8F10D-98D7-7448-8761-D3AF61F435EA}"/>
                    </a:ext>
                  </a:extLst>
                </p:cNvPr>
                <p:cNvSpPr/>
                <p:nvPr/>
              </p:nvSpPr>
              <p:spPr>
                <a:xfrm>
                  <a:off x="3205162"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Rectangle 84">
                  <a:extLst>
                    <a:ext uri="{FF2B5EF4-FFF2-40B4-BE49-F238E27FC236}">
                      <a16:creationId xmlns:a16="http://schemas.microsoft.com/office/drawing/2014/main" id="{9494E2D9-FFD7-5E4C-ACA1-ED1711D2112B}"/>
                    </a:ext>
                  </a:extLst>
                </p:cNvPr>
                <p:cNvSpPr/>
                <p:nvPr/>
              </p:nvSpPr>
              <p:spPr>
                <a:xfrm>
                  <a:off x="3409949"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Rectangle 85">
                  <a:extLst>
                    <a:ext uri="{FF2B5EF4-FFF2-40B4-BE49-F238E27FC236}">
                      <a16:creationId xmlns:a16="http://schemas.microsoft.com/office/drawing/2014/main" id="{13767804-41AA-1140-BB87-3BB920FBC5F8}"/>
                    </a:ext>
                  </a:extLst>
                </p:cNvPr>
                <p:cNvSpPr/>
                <p:nvPr/>
              </p:nvSpPr>
              <p:spPr>
                <a:xfrm>
                  <a:off x="3614737"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grpSp>
        <p:nvGrpSpPr>
          <p:cNvPr id="107" name="Group 106">
            <a:extLst>
              <a:ext uri="{FF2B5EF4-FFF2-40B4-BE49-F238E27FC236}">
                <a16:creationId xmlns:a16="http://schemas.microsoft.com/office/drawing/2014/main" id="{9E644D56-9AD9-4F47-A451-CB4686E7682E}"/>
              </a:ext>
            </a:extLst>
          </p:cNvPr>
          <p:cNvGrpSpPr/>
          <p:nvPr/>
        </p:nvGrpSpPr>
        <p:grpSpPr>
          <a:xfrm>
            <a:off x="8291751" y="3574048"/>
            <a:ext cx="2058434" cy="1618342"/>
            <a:chOff x="8291751" y="3574048"/>
            <a:chExt cx="2058434" cy="1618342"/>
          </a:xfrm>
        </p:grpSpPr>
        <p:sp>
          <p:nvSpPr>
            <p:cNvPr id="108" name="TextBox 107">
              <a:extLst>
                <a:ext uri="{FF2B5EF4-FFF2-40B4-BE49-F238E27FC236}">
                  <a16:creationId xmlns:a16="http://schemas.microsoft.com/office/drawing/2014/main" id="{164EE642-BB93-1247-AB0C-781FA5DC3619}"/>
                </a:ext>
              </a:extLst>
            </p:cNvPr>
            <p:cNvSpPr txBox="1"/>
            <p:nvPr/>
          </p:nvSpPr>
          <p:spPr>
            <a:xfrm>
              <a:off x="9274570" y="3574048"/>
              <a:ext cx="107561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ETL &amp;</a:t>
              </a:r>
              <a:b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Maintenance</a:t>
              </a:r>
            </a:p>
          </p:txBody>
        </p:sp>
        <p:sp>
          <p:nvSpPr>
            <p:cNvPr id="109" name="TextBox 108">
              <a:extLst>
                <a:ext uri="{FF2B5EF4-FFF2-40B4-BE49-F238E27FC236}">
                  <a16:creationId xmlns:a16="http://schemas.microsoft.com/office/drawing/2014/main" id="{9B7EC8F0-1D0B-9B4D-92EA-536651820E40}"/>
                </a:ext>
              </a:extLst>
            </p:cNvPr>
            <p:cNvSpPr txBox="1"/>
            <p:nvPr/>
          </p:nvSpPr>
          <p:spPr>
            <a:xfrm>
              <a:off x="8291751" y="4884613"/>
              <a:ext cx="10557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Large</a:t>
              </a:r>
            </a:p>
          </p:txBody>
        </p:sp>
        <p:grpSp>
          <p:nvGrpSpPr>
            <p:cNvPr id="110" name="Group 109">
              <a:extLst>
                <a:ext uri="{FF2B5EF4-FFF2-40B4-BE49-F238E27FC236}">
                  <a16:creationId xmlns:a16="http://schemas.microsoft.com/office/drawing/2014/main" id="{F2F7047B-A4D7-764A-B880-AD15D404C442}"/>
                </a:ext>
              </a:extLst>
            </p:cNvPr>
            <p:cNvGrpSpPr/>
            <p:nvPr/>
          </p:nvGrpSpPr>
          <p:grpSpPr>
            <a:xfrm>
              <a:off x="8480132" y="4290059"/>
              <a:ext cx="679031" cy="404557"/>
              <a:chOff x="2189835" y="3429000"/>
              <a:chExt cx="1190625" cy="709357"/>
            </a:xfrm>
          </p:grpSpPr>
          <p:sp>
            <p:nvSpPr>
              <p:cNvPr id="111" name="Rectangle: Rounded Corners 199">
                <a:extLst>
                  <a:ext uri="{FF2B5EF4-FFF2-40B4-BE49-F238E27FC236}">
                    <a16:creationId xmlns:a16="http://schemas.microsoft.com/office/drawing/2014/main" id="{7B6CBD2A-7FC5-2744-A11B-09767219E3FC}"/>
                  </a:ext>
                </a:extLst>
              </p:cNvPr>
              <p:cNvSpPr/>
              <p:nvPr/>
            </p:nvSpPr>
            <p:spPr>
              <a:xfrm>
                <a:off x="2189835" y="3429000"/>
                <a:ext cx="1190625" cy="709357"/>
              </a:xfrm>
              <a:prstGeom prst="roundRect">
                <a:avLst>
                  <a:gd name="adj" fmla="val 108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12" name="Group 111">
                <a:extLst>
                  <a:ext uri="{FF2B5EF4-FFF2-40B4-BE49-F238E27FC236}">
                    <a16:creationId xmlns:a16="http://schemas.microsoft.com/office/drawing/2014/main" id="{26CDB78C-98D2-474D-B4A4-5480C383827C}"/>
                  </a:ext>
                </a:extLst>
              </p:cNvPr>
              <p:cNvGrpSpPr/>
              <p:nvPr/>
            </p:nvGrpSpPr>
            <p:grpSpPr>
              <a:xfrm>
                <a:off x="2394622" y="3816094"/>
                <a:ext cx="766762" cy="152400"/>
                <a:chOff x="3000375" y="4672806"/>
                <a:chExt cx="766762" cy="152400"/>
              </a:xfrm>
              <a:solidFill>
                <a:srgbClr val="7030A0"/>
              </a:solidFill>
            </p:grpSpPr>
            <p:sp>
              <p:nvSpPr>
                <p:cNvPr id="118" name="Rectangle 117">
                  <a:extLst>
                    <a:ext uri="{FF2B5EF4-FFF2-40B4-BE49-F238E27FC236}">
                      <a16:creationId xmlns:a16="http://schemas.microsoft.com/office/drawing/2014/main" id="{A562FC7F-1E4A-AE44-90C6-AB446CF69FF1}"/>
                    </a:ext>
                  </a:extLst>
                </p:cNvPr>
                <p:cNvSpPr/>
                <p:nvPr/>
              </p:nvSpPr>
              <p:spPr>
                <a:xfrm>
                  <a:off x="3000375"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9" name="Rectangle 118">
                  <a:extLst>
                    <a:ext uri="{FF2B5EF4-FFF2-40B4-BE49-F238E27FC236}">
                      <a16:creationId xmlns:a16="http://schemas.microsoft.com/office/drawing/2014/main" id="{0FBEACC6-C52B-F746-A85B-2E6772C371A3}"/>
                    </a:ext>
                  </a:extLst>
                </p:cNvPr>
                <p:cNvSpPr/>
                <p:nvPr/>
              </p:nvSpPr>
              <p:spPr>
                <a:xfrm>
                  <a:off x="3205162"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0" name="Rectangle 119">
                  <a:extLst>
                    <a:ext uri="{FF2B5EF4-FFF2-40B4-BE49-F238E27FC236}">
                      <a16:creationId xmlns:a16="http://schemas.microsoft.com/office/drawing/2014/main" id="{1DC24856-BD91-CF46-A7A3-B08ABF2950F8}"/>
                    </a:ext>
                  </a:extLst>
                </p:cNvPr>
                <p:cNvSpPr/>
                <p:nvPr/>
              </p:nvSpPr>
              <p:spPr>
                <a:xfrm>
                  <a:off x="3409949"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1" name="Rectangle 120">
                  <a:extLst>
                    <a:ext uri="{FF2B5EF4-FFF2-40B4-BE49-F238E27FC236}">
                      <a16:creationId xmlns:a16="http://schemas.microsoft.com/office/drawing/2014/main" id="{3458A520-4D7C-B647-9623-9DCAF7963FDB}"/>
                    </a:ext>
                  </a:extLst>
                </p:cNvPr>
                <p:cNvSpPr/>
                <p:nvPr/>
              </p:nvSpPr>
              <p:spPr>
                <a:xfrm>
                  <a:off x="3614737"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3" name="Group 112">
                <a:extLst>
                  <a:ext uri="{FF2B5EF4-FFF2-40B4-BE49-F238E27FC236}">
                    <a16:creationId xmlns:a16="http://schemas.microsoft.com/office/drawing/2014/main" id="{AD3CC554-1F13-2048-BAEA-B4519B8D5B96}"/>
                  </a:ext>
                </a:extLst>
              </p:cNvPr>
              <p:cNvGrpSpPr/>
              <p:nvPr/>
            </p:nvGrpSpPr>
            <p:grpSpPr>
              <a:xfrm>
                <a:off x="2394622" y="3614388"/>
                <a:ext cx="766762" cy="152400"/>
                <a:chOff x="3000375" y="4672806"/>
                <a:chExt cx="766762" cy="152400"/>
              </a:xfrm>
              <a:solidFill>
                <a:srgbClr val="7030A0"/>
              </a:solidFill>
            </p:grpSpPr>
            <p:sp>
              <p:nvSpPr>
                <p:cNvPr id="114" name="Rectangle 113">
                  <a:extLst>
                    <a:ext uri="{FF2B5EF4-FFF2-40B4-BE49-F238E27FC236}">
                      <a16:creationId xmlns:a16="http://schemas.microsoft.com/office/drawing/2014/main" id="{7E3033E3-7239-EF42-AF62-BBBE7B8A7D3A}"/>
                    </a:ext>
                  </a:extLst>
                </p:cNvPr>
                <p:cNvSpPr/>
                <p:nvPr/>
              </p:nvSpPr>
              <p:spPr>
                <a:xfrm>
                  <a:off x="3000375"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5" name="Rectangle 114">
                  <a:extLst>
                    <a:ext uri="{FF2B5EF4-FFF2-40B4-BE49-F238E27FC236}">
                      <a16:creationId xmlns:a16="http://schemas.microsoft.com/office/drawing/2014/main" id="{99D0BAEE-472D-5C43-AE9C-FE977C4AAC3E}"/>
                    </a:ext>
                  </a:extLst>
                </p:cNvPr>
                <p:cNvSpPr/>
                <p:nvPr/>
              </p:nvSpPr>
              <p:spPr>
                <a:xfrm>
                  <a:off x="3205162"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6" name="Rectangle 115">
                  <a:extLst>
                    <a:ext uri="{FF2B5EF4-FFF2-40B4-BE49-F238E27FC236}">
                      <a16:creationId xmlns:a16="http://schemas.microsoft.com/office/drawing/2014/main" id="{A6F1F93A-D0F3-DF49-A50C-F20E7B4A8CC8}"/>
                    </a:ext>
                  </a:extLst>
                </p:cNvPr>
                <p:cNvSpPr/>
                <p:nvPr/>
              </p:nvSpPr>
              <p:spPr>
                <a:xfrm>
                  <a:off x="3409949"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7" name="Rectangle 116">
                  <a:extLst>
                    <a:ext uri="{FF2B5EF4-FFF2-40B4-BE49-F238E27FC236}">
                      <a16:creationId xmlns:a16="http://schemas.microsoft.com/office/drawing/2014/main" id="{3BE71EF9-9067-6148-BA4A-9476FAF6099B}"/>
                    </a:ext>
                  </a:extLst>
                </p:cNvPr>
                <p:cNvSpPr/>
                <p:nvPr/>
              </p:nvSpPr>
              <p:spPr>
                <a:xfrm>
                  <a:off x="3614737"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grpSp>
        <p:nvGrpSpPr>
          <p:cNvPr id="122" name="Group 121">
            <a:extLst>
              <a:ext uri="{FF2B5EF4-FFF2-40B4-BE49-F238E27FC236}">
                <a16:creationId xmlns:a16="http://schemas.microsoft.com/office/drawing/2014/main" id="{D9FD708A-2B02-1D47-9D38-FB6EF2B2EA67}"/>
              </a:ext>
            </a:extLst>
          </p:cNvPr>
          <p:cNvGrpSpPr/>
          <p:nvPr/>
        </p:nvGrpSpPr>
        <p:grpSpPr>
          <a:xfrm>
            <a:off x="1770893" y="3444508"/>
            <a:ext cx="2152216" cy="1740262"/>
            <a:chOff x="1770893" y="3444508"/>
            <a:chExt cx="2152216" cy="1740262"/>
          </a:xfrm>
        </p:grpSpPr>
        <p:sp>
          <p:nvSpPr>
            <p:cNvPr id="123" name="TextBox 122">
              <a:extLst>
                <a:ext uri="{FF2B5EF4-FFF2-40B4-BE49-F238E27FC236}">
                  <a16:creationId xmlns:a16="http://schemas.microsoft.com/office/drawing/2014/main" id="{5B816B83-E178-1646-939B-9DD71E599DD5}"/>
                </a:ext>
              </a:extLst>
            </p:cNvPr>
            <p:cNvSpPr txBox="1"/>
            <p:nvPr/>
          </p:nvSpPr>
          <p:spPr>
            <a:xfrm>
              <a:off x="2867317" y="4876993"/>
              <a:ext cx="10557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2X-Large</a:t>
              </a:r>
            </a:p>
          </p:txBody>
        </p:sp>
        <p:grpSp>
          <p:nvGrpSpPr>
            <p:cNvPr id="124" name="Group 123">
              <a:extLst>
                <a:ext uri="{FF2B5EF4-FFF2-40B4-BE49-F238E27FC236}">
                  <a16:creationId xmlns:a16="http://schemas.microsoft.com/office/drawing/2014/main" id="{AF8D837E-E2A9-C24E-AE7A-6E51CACF7E75}"/>
                </a:ext>
              </a:extLst>
            </p:cNvPr>
            <p:cNvGrpSpPr/>
            <p:nvPr/>
          </p:nvGrpSpPr>
          <p:grpSpPr>
            <a:xfrm>
              <a:off x="3055698" y="4180523"/>
              <a:ext cx="679031" cy="514092"/>
              <a:chOff x="2189835" y="3236939"/>
              <a:chExt cx="1190625" cy="901418"/>
            </a:xfrm>
          </p:grpSpPr>
          <p:sp>
            <p:nvSpPr>
              <p:cNvPr id="137" name="Rectangle: Rounded Corners 115">
                <a:extLst>
                  <a:ext uri="{FF2B5EF4-FFF2-40B4-BE49-F238E27FC236}">
                    <a16:creationId xmlns:a16="http://schemas.microsoft.com/office/drawing/2014/main" id="{998E02BD-2610-B24C-83F5-7BB8793A7105}"/>
                  </a:ext>
                </a:extLst>
              </p:cNvPr>
              <p:cNvSpPr/>
              <p:nvPr/>
            </p:nvSpPr>
            <p:spPr>
              <a:xfrm>
                <a:off x="2189835" y="3236939"/>
                <a:ext cx="1190625" cy="901418"/>
              </a:xfrm>
              <a:prstGeom prst="roundRect">
                <a:avLst>
                  <a:gd name="adj" fmla="val 108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8" name="Group 137">
                <a:extLst>
                  <a:ext uri="{FF2B5EF4-FFF2-40B4-BE49-F238E27FC236}">
                    <a16:creationId xmlns:a16="http://schemas.microsoft.com/office/drawing/2014/main" id="{F8BC3CE9-7C5F-BC41-BEF5-E7F46A232AE5}"/>
                  </a:ext>
                </a:extLst>
              </p:cNvPr>
              <p:cNvGrpSpPr/>
              <p:nvPr/>
            </p:nvGrpSpPr>
            <p:grpSpPr>
              <a:xfrm>
                <a:off x="2394622" y="3816094"/>
                <a:ext cx="766762" cy="152400"/>
                <a:chOff x="3000375" y="4672806"/>
                <a:chExt cx="766762" cy="152400"/>
              </a:xfrm>
              <a:solidFill>
                <a:srgbClr val="7030A0"/>
              </a:solidFill>
            </p:grpSpPr>
            <p:sp>
              <p:nvSpPr>
                <p:cNvPr id="148" name="Rectangle 147">
                  <a:extLst>
                    <a:ext uri="{FF2B5EF4-FFF2-40B4-BE49-F238E27FC236}">
                      <a16:creationId xmlns:a16="http://schemas.microsoft.com/office/drawing/2014/main" id="{DB2E4E69-8EE2-E447-BF91-2EF14DC8B2B5}"/>
                    </a:ext>
                  </a:extLst>
                </p:cNvPr>
                <p:cNvSpPr/>
                <p:nvPr/>
              </p:nvSpPr>
              <p:spPr>
                <a:xfrm>
                  <a:off x="3000375"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9" name="Rectangle 148">
                  <a:extLst>
                    <a:ext uri="{FF2B5EF4-FFF2-40B4-BE49-F238E27FC236}">
                      <a16:creationId xmlns:a16="http://schemas.microsoft.com/office/drawing/2014/main" id="{48377A74-D73F-8140-AD8C-63DC1F5C9365}"/>
                    </a:ext>
                  </a:extLst>
                </p:cNvPr>
                <p:cNvSpPr/>
                <p:nvPr/>
              </p:nvSpPr>
              <p:spPr>
                <a:xfrm>
                  <a:off x="3205162"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0" name="Rectangle 149">
                  <a:extLst>
                    <a:ext uri="{FF2B5EF4-FFF2-40B4-BE49-F238E27FC236}">
                      <a16:creationId xmlns:a16="http://schemas.microsoft.com/office/drawing/2014/main" id="{0EF5DC1C-C518-1342-9B58-BBA00B406ECA}"/>
                    </a:ext>
                  </a:extLst>
                </p:cNvPr>
                <p:cNvSpPr/>
                <p:nvPr/>
              </p:nvSpPr>
              <p:spPr>
                <a:xfrm>
                  <a:off x="3409949"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1" name="Rectangle 150">
                  <a:extLst>
                    <a:ext uri="{FF2B5EF4-FFF2-40B4-BE49-F238E27FC236}">
                      <a16:creationId xmlns:a16="http://schemas.microsoft.com/office/drawing/2014/main" id="{6DD59FEB-5FF1-8F46-9CC5-2F6D6194F467}"/>
                    </a:ext>
                  </a:extLst>
                </p:cNvPr>
                <p:cNvSpPr/>
                <p:nvPr/>
              </p:nvSpPr>
              <p:spPr>
                <a:xfrm>
                  <a:off x="3614737"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39" name="Group 138">
                <a:extLst>
                  <a:ext uri="{FF2B5EF4-FFF2-40B4-BE49-F238E27FC236}">
                    <a16:creationId xmlns:a16="http://schemas.microsoft.com/office/drawing/2014/main" id="{60B3CFD8-C1C4-C345-805F-2B70C7AADE88}"/>
                  </a:ext>
                </a:extLst>
              </p:cNvPr>
              <p:cNvGrpSpPr/>
              <p:nvPr/>
            </p:nvGrpSpPr>
            <p:grpSpPr>
              <a:xfrm>
                <a:off x="2394622" y="3405623"/>
                <a:ext cx="766762" cy="361165"/>
                <a:chOff x="3000375" y="4464041"/>
                <a:chExt cx="766762" cy="361165"/>
              </a:xfrm>
              <a:solidFill>
                <a:srgbClr val="7030A0"/>
              </a:solidFill>
            </p:grpSpPr>
            <p:sp>
              <p:nvSpPr>
                <p:cNvPr id="140" name="Rectangle 139">
                  <a:extLst>
                    <a:ext uri="{FF2B5EF4-FFF2-40B4-BE49-F238E27FC236}">
                      <a16:creationId xmlns:a16="http://schemas.microsoft.com/office/drawing/2014/main" id="{EAB41550-A384-AA46-8690-AC69A940500C}"/>
                    </a:ext>
                  </a:extLst>
                </p:cNvPr>
                <p:cNvSpPr/>
                <p:nvPr/>
              </p:nvSpPr>
              <p:spPr>
                <a:xfrm>
                  <a:off x="3000375"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1" name="Rectangle 140">
                  <a:extLst>
                    <a:ext uri="{FF2B5EF4-FFF2-40B4-BE49-F238E27FC236}">
                      <a16:creationId xmlns:a16="http://schemas.microsoft.com/office/drawing/2014/main" id="{D3E4B72B-A5C0-944F-B343-ACC2A45AED85}"/>
                    </a:ext>
                  </a:extLst>
                </p:cNvPr>
                <p:cNvSpPr/>
                <p:nvPr/>
              </p:nvSpPr>
              <p:spPr>
                <a:xfrm>
                  <a:off x="3205162"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2" name="Rectangle 141">
                  <a:extLst>
                    <a:ext uri="{FF2B5EF4-FFF2-40B4-BE49-F238E27FC236}">
                      <a16:creationId xmlns:a16="http://schemas.microsoft.com/office/drawing/2014/main" id="{2F76A6AD-3B55-C445-8D2C-F3753C2B9FFA}"/>
                    </a:ext>
                  </a:extLst>
                </p:cNvPr>
                <p:cNvSpPr/>
                <p:nvPr/>
              </p:nvSpPr>
              <p:spPr>
                <a:xfrm>
                  <a:off x="3409949"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3" name="Rectangle 142">
                  <a:extLst>
                    <a:ext uri="{FF2B5EF4-FFF2-40B4-BE49-F238E27FC236}">
                      <a16:creationId xmlns:a16="http://schemas.microsoft.com/office/drawing/2014/main" id="{0D09D022-16DA-7345-861D-B5630EAAC5EF}"/>
                    </a:ext>
                  </a:extLst>
                </p:cNvPr>
                <p:cNvSpPr/>
                <p:nvPr/>
              </p:nvSpPr>
              <p:spPr>
                <a:xfrm>
                  <a:off x="3614737"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4" name="Rectangle 143">
                  <a:extLst>
                    <a:ext uri="{FF2B5EF4-FFF2-40B4-BE49-F238E27FC236}">
                      <a16:creationId xmlns:a16="http://schemas.microsoft.com/office/drawing/2014/main" id="{A863E361-4082-5E4E-8CA1-A721E12E6B97}"/>
                    </a:ext>
                  </a:extLst>
                </p:cNvPr>
                <p:cNvSpPr/>
                <p:nvPr/>
              </p:nvSpPr>
              <p:spPr>
                <a:xfrm>
                  <a:off x="3000375"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5" name="Rectangle 144">
                  <a:extLst>
                    <a:ext uri="{FF2B5EF4-FFF2-40B4-BE49-F238E27FC236}">
                      <a16:creationId xmlns:a16="http://schemas.microsoft.com/office/drawing/2014/main" id="{FBF4537F-7CC7-F04E-8B7F-9F64BA63D93D}"/>
                    </a:ext>
                  </a:extLst>
                </p:cNvPr>
                <p:cNvSpPr/>
                <p:nvPr/>
              </p:nvSpPr>
              <p:spPr>
                <a:xfrm>
                  <a:off x="3205162"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6" name="Rectangle 145">
                  <a:extLst>
                    <a:ext uri="{FF2B5EF4-FFF2-40B4-BE49-F238E27FC236}">
                      <a16:creationId xmlns:a16="http://schemas.microsoft.com/office/drawing/2014/main" id="{55306136-FBF5-EF48-B744-81940A648394}"/>
                    </a:ext>
                  </a:extLst>
                </p:cNvPr>
                <p:cNvSpPr/>
                <p:nvPr/>
              </p:nvSpPr>
              <p:spPr>
                <a:xfrm>
                  <a:off x="3409949"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7" name="Rectangle 146">
                  <a:extLst>
                    <a:ext uri="{FF2B5EF4-FFF2-40B4-BE49-F238E27FC236}">
                      <a16:creationId xmlns:a16="http://schemas.microsoft.com/office/drawing/2014/main" id="{28937DB3-7975-494E-87C7-6F7925A38606}"/>
                    </a:ext>
                  </a:extLst>
                </p:cNvPr>
                <p:cNvSpPr/>
                <p:nvPr/>
              </p:nvSpPr>
              <p:spPr>
                <a:xfrm>
                  <a:off x="3614737"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125" name="Group 124">
              <a:extLst>
                <a:ext uri="{FF2B5EF4-FFF2-40B4-BE49-F238E27FC236}">
                  <a16:creationId xmlns:a16="http://schemas.microsoft.com/office/drawing/2014/main" id="{3AE7AEBD-2BC1-DE4F-8328-FECF299B678D}"/>
                </a:ext>
              </a:extLst>
            </p:cNvPr>
            <p:cNvGrpSpPr/>
            <p:nvPr/>
          </p:nvGrpSpPr>
          <p:grpSpPr>
            <a:xfrm>
              <a:off x="1770893" y="3444508"/>
              <a:ext cx="1083630" cy="964773"/>
              <a:chOff x="1580393" y="3444508"/>
              <a:chExt cx="1083630" cy="964773"/>
            </a:xfrm>
          </p:grpSpPr>
          <p:sp>
            <p:nvSpPr>
              <p:cNvPr id="126" name="TextBox 125">
                <a:extLst>
                  <a:ext uri="{FF2B5EF4-FFF2-40B4-BE49-F238E27FC236}">
                    <a16:creationId xmlns:a16="http://schemas.microsoft.com/office/drawing/2014/main" id="{872788DC-B192-EB4B-8D34-003C7E860778}"/>
                  </a:ext>
                </a:extLst>
              </p:cNvPr>
              <p:cNvSpPr txBox="1"/>
              <p:nvPr/>
            </p:nvSpPr>
            <p:spPr>
              <a:xfrm>
                <a:off x="1580393" y="3444508"/>
                <a:ext cx="1083630"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Reporting</a:t>
                </a:r>
                <a:b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(Segmented)</a:t>
                </a:r>
              </a:p>
            </p:txBody>
          </p:sp>
          <p:grpSp>
            <p:nvGrpSpPr>
              <p:cNvPr id="127" name="Group 126">
                <a:extLst>
                  <a:ext uri="{FF2B5EF4-FFF2-40B4-BE49-F238E27FC236}">
                    <a16:creationId xmlns:a16="http://schemas.microsoft.com/office/drawing/2014/main" id="{79D3344E-A939-7D4C-8F9F-93F00F512052}"/>
                  </a:ext>
                </a:extLst>
              </p:cNvPr>
              <p:cNvGrpSpPr/>
              <p:nvPr/>
            </p:nvGrpSpPr>
            <p:grpSpPr>
              <a:xfrm>
                <a:off x="1745572" y="4003769"/>
                <a:ext cx="753270" cy="405512"/>
                <a:chOff x="9593262" y="4603844"/>
                <a:chExt cx="753270" cy="405512"/>
              </a:xfrm>
            </p:grpSpPr>
            <p:grpSp>
              <p:nvGrpSpPr>
                <p:cNvPr id="128" name="Group 8">
                  <a:extLst>
                    <a:ext uri="{FF2B5EF4-FFF2-40B4-BE49-F238E27FC236}">
                      <a16:creationId xmlns:a16="http://schemas.microsoft.com/office/drawing/2014/main" id="{2F3B0CF8-EBA4-6647-A2FE-20B0FCB6A0B3}"/>
                    </a:ext>
                  </a:extLst>
                </p:cNvPr>
                <p:cNvGrpSpPr>
                  <a:grpSpLocks noChangeAspect="1"/>
                </p:cNvGrpSpPr>
                <p:nvPr/>
              </p:nvGrpSpPr>
              <p:grpSpPr bwMode="auto">
                <a:xfrm>
                  <a:off x="9776618" y="4622007"/>
                  <a:ext cx="387490" cy="387349"/>
                  <a:chOff x="2462" y="786"/>
                  <a:chExt cx="2753" cy="2752"/>
                </a:xfrm>
              </p:grpSpPr>
              <p:sp>
                <p:nvSpPr>
                  <p:cNvPr id="135" name="Freeform 9">
                    <a:extLst>
                      <a:ext uri="{FF2B5EF4-FFF2-40B4-BE49-F238E27FC236}">
                        <a16:creationId xmlns:a16="http://schemas.microsoft.com/office/drawing/2014/main" id="{C27FB759-F7E8-DC4D-9547-5A91358BCD57}"/>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Oval 10">
                    <a:extLst>
                      <a:ext uri="{FF2B5EF4-FFF2-40B4-BE49-F238E27FC236}">
                        <a16:creationId xmlns:a16="http://schemas.microsoft.com/office/drawing/2014/main" id="{96D5C5AC-348A-EC4E-BE9E-328F7A52D5B6}"/>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29" name="Group 8">
                  <a:extLst>
                    <a:ext uri="{FF2B5EF4-FFF2-40B4-BE49-F238E27FC236}">
                      <a16:creationId xmlns:a16="http://schemas.microsoft.com/office/drawing/2014/main" id="{34BEFA91-55E0-AA46-84B9-4CEC30427769}"/>
                    </a:ext>
                  </a:extLst>
                </p:cNvPr>
                <p:cNvGrpSpPr>
                  <a:grpSpLocks noChangeAspect="1"/>
                </p:cNvGrpSpPr>
                <p:nvPr/>
              </p:nvGrpSpPr>
              <p:grpSpPr bwMode="auto">
                <a:xfrm>
                  <a:off x="10083799" y="4603844"/>
                  <a:ext cx="262733" cy="262637"/>
                  <a:chOff x="2462" y="786"/>
                  <a:chExt cx="2753" cy="2752"/>
                </a:xfrm>
              </p:grpSpPr>
              <p:sp>
                <p:nvSpPr>
                  <p:cNvPr id="133" name="Freeform 9">
                    <a:extLst>
                      <a:ext uri="{FF2B5EF4-FFF2-40B4-BE49-F238E27FC236}">
                        <a16:creationId xmlns:a16="http://schemas.microsoft.com/office/drawing/2014/main" id="{1BEE6D87-F25C-6044-A741-19BE1ABFE90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Oval 10">
                    <a:extLst>
                      <a:ext uri="{FF2B5EF4-FFF2-40B4-BE49-F238E27FC236}">
                        <a16:creationId xmlns:a16="http://schemas.microsoft.com/office/drawing/2014/main" id="{A8268ECC-93BB-8743-A035-BFED04832989}"/>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30" name="Group 8">
                  <a:extLst>
                    <a:ext uri="{FF2B5EF4-FFF2-40B4-BE49-F238E27FC236}">
                      <a16:creationId xmlns:a16="http://schemas.microsoft.com/office/drawing/2014/main" id="{61E75904-5977-0E4A-8457-707538A235DE}"/>
                    </a:ext>
                  </a:extLst>
                </p:cNvPr>
                <p:cNvGrpSpPr>
                  <a:grpSpLocks noChangeAspect="1"/>
                </p:cNvGrpSpPr>
                <p:nvPr/>
              </p:nvGrpSpPr>
              <p:grpSpPr bwMode="auto">
                <a:xfrm>
                  <a:off x="9593262" y="4603844"/>
                  <a:ext cx="262733" cy="262637"/>
                  <a:chOff x="2462" y="786"/>
                  <a:chExt cx="2753" cy="2752"/>
                </a:xfrm>
              </p:grpSpPr>
              <p:sp>
                <p:nvSpPr>
                  <p:cNvPr id="131" name="Freeform 9">
                    <a:extLst>
                      <a:ext uri="{FF2B5EF4-FFF2-40B4-BE49-F238E27FC236}">
                        <a16:creationId xmlns:a16="http://schemas.microsoft.com/office/drawing/2014/main" id="{BD6402A0-1142-D948-AE1C-FBD7393024F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Oval 10">
                    <a:extLst>
                      <a:ext uri="{FF2B5EF4-FFF2-40B4-BE49-F238E27FC236}">
                        <a16:creationId xmlns:a16="http://schemas.microsoft.com/office/drawing/2014/main" id="{8CD008EE-3059-7147-8BBF-FAC275BE1FF0}"/>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grpSp>
      <p:grpSp>
        <p:nvGrpSpPr>
          <p:cNvPr id="152" name="Group 151">
            <a:extLst>
              <a:ext uri="{FF2B5EF4-FFF2-40B4-BE49-F238E27FC236}">
                <a16:creationId xmlns:a16="http://schemas.microsoft.com/office/drawing/2014/main" id="{8813391A-EBB2-6F41-8EC9-2673FBD21F50}"/>
              </a:ext>
            </a:extLst>
          </p:cNvPr>
          <p:cNvGrpSpPr/>
          <p:nvPr/>
        </p:nvGrpSpPr>
        <p:grpSpPr>
          <a:xfrm>
            <a:off x="3494600" y="1717121"/>
            <a:ext cx="2278040" cy="1752138"/>
            <a:chOff x="3494600" y="1717121"/>
            <a:chExt cx="2278040" cy="1752138"/>
          </a:xfrm>
        </p:grpSpPr>
        <p:sp>
          <p:nvSpPr>
            <p:cNvPr id="153" name="TextBox 152">
              <a:extLst>
                <a:ext uri="{FF2B5EF4-FFF2-40B4-BE49-F238E27FC236}">
                  <a16:creationId xmlns:a16="http://schemas.microsoft.com/office/drawing/2014/main" id="{BA243D03-BF15-864A-BD32-339A97B921EF}"/>
                </a:ext>
              </a:extLst>
            </p:cNvPr>
            <p:cNvSpPr txBox="1"/>
            <p:nvPr/>
          </p:nvSpPr>
          <p:spPr>
            <a:xfrm>
              <a:off x="3494600" y="1840232"/>
              <a:ext cx="934551"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Interactive</a:t>
              </a:r>
              <a:b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Dashboard</a:t>
              </a:r>
            </a:p>
          </p:txBody>
        </p:sp>
        <p:sp>
          <p:nvSpPr>
            <p:cNvPr id="154" name="TextBox 153">
              <a:extLst>
                <a:ext uri="{FF2B5EF4-FFF2-40B4-BE49-F238E27FC236}">
                  <a16:creationId xmlns:a16="http://schemas.microsoft.com/office/drawing/2014/main" id="{F95EAB47-B3EA-4548-A1FD-87E259D4B899}"/>
                </a:ext>
              </a:extLst>
            </p:cNvPr>
            <p:cNvSpPr txBox="1"/>
            <p:nvPr/>
          </p:nvSpPr>
          <p:spPr>
            <a:xfrm>
              <a:off x="4695362" y="1717121"/>
              <a:ext cx="644407" cy="553998"/>
            </a:xfrm>
            <a:prstGeom prst="rect">
              <a:avLst/>
            </a:prstGeom>
            <a:noFill/>
          </p:spPr>
          <p:txBody>
            <a:bodyPr wrap="none" lIns="0" tIns="0" rIns="0" bIns="0" rtlCol="0">
              <a:spAutoFit/>
            </a:bodyPr>
            <a:lstStyle>
              <a:defPPr>
                <a:defRPr lang="en-US"/>
              </a:defPPr>
              <a:lvl1pPr algn="r">
                <a:defRPr sz="12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50% &lt; 1s</a:t>
              </a:r>
              <a:b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85% &lt; 2s</a:t>
              </a:r>
              <a:b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95% &lt; 5s</a:t>
              </a:r>
            </a:p>
          </p:txBody>
        </p:sp>
        <p:sp>
          <p:nvSpPr>
            <p:cNvPr id="155" name="TextBox 154">
              <a:extLst>
                <a:ext uri="{FF2B5EF4-FFF2-40B4-BE49-F238E27FC236}">
                  <a16:creationId xmlns:a16="http://schemas.microsoft.com/office/drawing/2014/main" id="{DE4EE286-7255-7049-8291-DD566A8B67C1}"/>
                </a:ext>
              </a:extLst>
            </p:cNvPr>
            <p:cNvSpPr txBox="1"/>
            <p:nvPr/>
          </p:nvSpPr>
          <p:spPr>
            <a:xfrm>
              <a:off x="4262490" y="3161482"/>
              <a:ext cx="15101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Auto Scale – X-Large x 5</a:t>
              </a:r>
            </a:p>
          </p:txBody>
        </p:sp>
        <p:grpSp>
          <p:nvGrpSpPr>
            <p:cNvPr id="156" name="Group 155">
              <a:extLst>
                <a:ext uri="{FF2B5EF4-FFF2-40B4-BE49-F238E27FC236}">
                  <a16:creationId xmlns:a16="http://schemas.microsoft.com/office/drawing/2014/main" id="{A4CD8F0B-4E2B-4041-B8EC-AB89F4902695}"/>
                </a:ext>
              </a:extLst>
            </p:cNvPr>
            <p:cNvGrpSpPr/>
            <p:nvPr/>
          </p:nvGrpSpPr>
          <p:grpSpPr>
            <a:xfrm>
              <a:off x="4678050" y="2393867"/>
              <a:ext cx="679031" cy="639587"/>
              <a:chOff x="1100623" y="1492250"/>
              <a:chExt cx="896265" cy="844202"/>
            </a:xfrm>
          </p:grpSpPr>
          <p:sp>
            <p:nvSpPr>
              <p:cNvPr id="167" name="Rectangle: Rounded Corners 148">
                <a:extLst>
                  <a:ext uri="{FF2B5EF4-FFF2-40B4-BE49-F238E27FC236}">
                    <a16:creationId xmlns:a16="http://schemas.microsoft.com/office/drawing/2014/main" id="{E2A309F6-0CC1-8043-A6CD-70DEA84518CA}"/>
                  </a:ext>
                </a:extLst>
              </p:cNvPr>
              <p:cNvSpPr/>
              <p:nvPr/>
            </p:nvSpPr>
            <p:spPr>
              <a:xfrm>
                <a:off x="1100623" y="1492250"/>
                <a:ext cx="896265" cy="844202"/>
              </a:xfrm>
              <a:prstGeom prst="roundRect">
                <a:avLst>
                  <a:gd name="adj" fmla="val 93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68" name="Group 167">
                <a:extLst>
                  <a:ext uri="{FF2B5EF4-FFF2-40B4-BE49-F238E27FC236}">
                    <a16:creationId xmlns:a16="http://schemas.microsoft.com/office/drawing/2014/main" id="{DB392D8C-AC4C-7A4F-BD56-FE2A622C7E25}"/>
                  </a:ext>
                </a:extLst>
              </p:cNvPr>
              <p:cNvGrpSpPr/>
              <p:nvPr/>
            </p:nvGrpSpPr>
            <p:grpSpPr>
              <a:xfrm>
                <a:off x="1254780" y="2093862"/>
                <a:ext cx="577194" cy="114722"/>
                <a:chOff x="3000375" y="4672806"/>
                <a:chExt cx="766762" cy="152400"/>
              </a:xfrm>
              <a:solidFill>
                <a:srgbClr val="7030A0"/>
              </a:solidFill>
            </p:grpSpPr>
            <p:sp>
              <p:nvSpPr>
                <p:cNvPr id="184" name="Rectangle 183">
                  <a:extLst>
                    <a:ext uri="{FF2B5EF4-FFF2-40B4-BE49-F238E27FC236}">
                      <a16:creationId xmlns:a16="http://schemas.microsoft.com/office/drawing/2014/main" id="{BE6E7180-301C-DE45-87B9-10FE4D20F47A}"/>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5" name="Rectangle 184">
                  <a:extLst>
                    <a:ext uri="{FF2B5EF4-FFF2-40B4-BE49-F238E27FC236}">
                      <a16:creationId xmlns:a16="http://schemas.microsoft.com/office/drawing/2014/main" id="{DF0E9195-C7B1-104F-8B22-55D91853B0C6}"/>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69A807CD-CEBC-734A-ABBE-554333CAC54F}"/>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7" name="Rectangle 186">
                  <a:extLst>
                    <a:ext uri="{FF2B5EF4-FFF2-40B4-BE49-F238E27FC236}">
                      <a16:creationId xmlns:a16="http://schemas.microsoft.com/office/drawing/2014/main" id="{89C0E4F3-B9C6-3A44-A1A8-7B1DAB984AC1}"/>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69" name="Group 168">
                <a:extLst>
                  <a:ext uri="{FF2B5EF4-FFF2-40B4-BE49-F238E27FC236}">
                    <a16:creationId xmlns:a16="http://schemas.microsoft.com/office/drawing/2014/main" id="{DA57E2F9-BFB6-E14B-B431-3FC1091DEECF}"/>
                  </a:ext>
                </a:extLst>
              </p:cNvPr>
              <p:cNvGrpSpPr/>
              <p:nvPr/>
            </p:nvGrpSpPr>
            <p:grpSpPr>
              <a:xfrm>
                <a:off x="1254780" y="1942024"/>
                <a:ext cx="577194" cy="114722"/>
                <a:chOff x="3000375" y="4672806"/>
                <a:chExt cx="766762" cy="152400"/>
              </a:xfrm>
              <a:solidFill>
                <a:srgbClr val="7030A0"/>
              </a:solidFill>
            </p:grpSpPr>
            <p:sp>
              <p:nvSpPr>
                <p:cNvPr id="180" name="Rectangle 179">
                  <a:extLst>
                    <a:ext uri="{FF2B5EF4-FFF2-40B4-BE49-F238E27FC236}">
                      <a16:creationId xmlns:a16="http://schemas.microsoft.com/office/drawing/2014/main" id="{AC8E37BC-458B-5B46-9E1C-9177ABC2AE52}"/>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1" name="Rectangle 180">
                  <a:extLst>
                    <a:ext uri="{FF2B5EF4-FFF2-40B4-BE49-F238E27FC236}">
                      <a16:creationId xmlns:a16="http://schemas.microsoft.com/office/drawing/2014/main" id="{0A430D4D-10A4-B749-8CA5-2FCD3E741BD3}"/>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2" name="Rectangle 181">
                  <a:extLst>
                    <a:ext uri="{FF2B5EF4-FFF2-40B4-BE49-F238E27FC236}">
                      <a16:creationId xmlns:a16="http://schemas.microsoft.com/office/drawing/2014/main" id="{716E7484-E207-9C4D-9487-CA75BA0C88B8}"/>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3" name="Rectangle 182">
                  <a:extLst>
                    <a:ext uri="{FF2B5EF4-FFF2-40B4-BE49-F238E27FC236}">
                      <a16:creationId xmlns:a16="http://schemas.microsoft.com/office/drawing/2014/main" id="{A6AA9518-A7AE-B648-BD21-029CFA113CA8}"/>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70" name="Group 169">
                <a:extLst>
                  <a:ext uri="{FF2B5EF4-FFF2-40B4-BE49-F238E27FC236}">
                    <a16:creationId xmlns:a16="http://schemas.microsoft.com/office/drawing/2014/main" id="{F9D2674D-791C-D84D-855D-D33CE6C59C49}"/>
                  </a:ext>
                </a:extLst>
              </p:cNvPr>
              <p:cNvGrpSpPr/>
              <p:nvPr/>
            </p:nvGrpSpPr>
            <p:grpSpPr>
              <a:xfrm>
                <a:off x="1254780" y="1789062"/>
                <a:ext cx="577194" cy="114722"/>
                <a:chOff x="3000375" y="4672806"/>
                <a:chExt cx="766762" cy="152400"/>
              </a:xfrm>
              <a:solidFill>
                <a:srgbClr val="7030A0"/>
              </a:solidFill>
            </p:grpSpPr>
            <p:sp>
              <p:nvSpPr>
                <p:cNvPr id="176" name="Rectangle 175">
                  <a:extLst>
                    <a:ext uri="{FF2B5EF4-FFF2-40B4-BE49-F238E27FC236}">
                      <a16:creationId xmlns:a16="http://schemas.microsoft.com/office/drawing/2014/main" id="{9598C070-82B1-7B42-9BFA-3AE024CC4A3C}"/>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7" name="Rectangle 176">
                  <a:extLst>
                    <a:ext uri="{FF2B5EF4-FFF2-40B4-BE49-F238E27FC236}">
                      <a16:creationId xmlns:a16="http://schemas.microsoft.com/office/drawing/2014/main" id="{FF9F0DC1-2DDF-A545-AF9B-4000A54DF904}"/>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8" name="Rectangle 177">
                  <a:extLst>
                    <a:ext uri="{FF2B5EF4-FFF2-40B4-BE49-F238E27FC236}">
                      <a16:creationId xmlns:a16="http://schemas.microsoft.com/office/drawing/2014/main" id="{59A12288-C5CA-0A40-BD8F-F93A3CCCF747}"/>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9" name="Rectangle 178">
                  <a:extLst>
                    <a:ext uri="{FF2B5EF4-FFF2-40B4-BE49-F238E27FC236}">
                      <a16:creationId xmlns:a16="http://schemas.microsoft.com/office/drawing/2014/main" id="{DB296208-436A-7041-9E08-C75B89ACC42D}"/>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71" name="Group 170">
                <a:extLst>
                  <a:ext uri="{FF2B5EF4-FFF2-40B4-BE49-F238E27FC236}">
                    <a16:creationId xmlns:a16="http://schemas.microsoft.com/office/drawing/2014/main" id="{B65B7750-3932-684A-A6F5-F560C36D3058}"/>
                  </a:ext>
                </a:extLst>
              </p:cNvPr>
              <p:cNvGrpSpPr/>
              <p:nvPr/>
            </p:nvGrpSpPr>
            <p:grpSpPr>
              <a:xfrm>
                <a:off x="1254780" y="1637224"/>
                <a:ext cx="577194" cy="114722"/>
                <a:chOff x="3000375" y="4672806"/>
                <a:chExt cx="766762" cy="152400"/>
              </a:xfrm>
              <a:solidFill>
                <a:srgbClr val="7030A0"/>
              </a:solidFill>
            </p:grpSpPr>
            <p:sp>
              <p:nvSpPr>
                <p:cNvPr id="172" name="Rectangle 171">
                  <a:extLst>
                    <a:ext uri="{FF2B5EF4-FFF2-40B4-BE49-F238E27FC236}">
                      <a16:creationId xmlns:a16="http://schemas.microsoft.com/office/drawing/2014/main" id="{C451BC3B-5686-AE43-95CF-AA8DA93A99BA}"/>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3" name="Rectangle 172">
                  <a:extLst>
                    <a:ext uri="{FF2B5EF4-FFF2-40B4-BE49-F238E27FC236}">
                      <a16:creationId xmlns:a16="http://schemas.microsoft.com/office/drawing/2014/main" id="{3AD02F09-20FB-9444-A9DE-BF69B8A8984C}"/>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4" name="Rectangle 173">
                  <a:extLst>
                    <a:ext uri="{FF2B5EF4-FFF2-40B4-BE49-F238E27FC236}">
                      <a16:creationId xmlns:a16="http://schemas.microsoft.com/office/drawing/2014/main" id="{FE07E004-104D-B14E-A1AA-241088F0C962}"/>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 name="Rectangle 174">
                  <a:extLst>
                    <a:ext uri="{FF2B5EF4-FFF2-40B4-BE49-F238E27FC236}">
                      <a16:creationId xmlns:a16="http://schemas.microsoft.com/office/drawing/2014/main" id="{B3380044-791E-0348-97AD-1A4C2E8EABD4}"/>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157" name="Group 156">
              <a:extLst>
                <a:ext uri="{FF2B5EF4-FFF2-40B4-BE49-F238E27FC236}">
                  <a16:creationId xmlns:a16="http://schemas.microsoft.com/office/drawing/2014/main" id="{734EE6A0-1EEE-5447-8F6A-B2F6962CBAE9}"/>
                </a:ext>
              </a:extLst>
            </p:cNvPr>
            <p:cNvGrpSpPr/>
            <p:nvPr/>
          </p:nvGrpSpPr>
          <p:grpSpPr>
            <a:xfrm>
              <a:off x="3594858" y="2525489"/>
              <a:ext cx="753270" cy="405512"/>
              <a:chOff x="9593262" y="4603844"/>
              <a:chExt cx="753270" cy="405512"/>
            </a:xfrm>
          </p:grpSpPr>
          <p:grpSp>
            <p:nvGrpSpPr>
              <p:cNvPr id="158" name="Group 8">
                <a:extLst>
                  <a:ext uri="{FF2B5EF4-FFF2-40B4-BE49-F238E27FC236}">
                    <a16:creationId xmlns:a16="http://schemas.microsoft.com/office/drawing/2014/main" id="{5A10F723-47EF-BF45-B27F-07EEB2CEAD19}"/>
                  </a:ext>
                </a:extLst>
              </p:cNvPr>
              <p:cNvGrpSpPr>
                <a:grpSpLocks noChangeAspect="1"/>
              </p:cNvGrpSpPr>
              <p:nvPr/>
            </p:nvGrpSpPr>
            <p:grpSpPr bwMode="auto">
              <a:xfrm>
                <a:off x="9776618" y="4622007"/>
                <a:ext cx="387490" cy="387349"/>
                <a:chOff x="2462" y="786"/>
                <a:chExt cx="2753" cy="2752"/>
              </a:xfrm>
            </p:grpSpPr>
            <p:sp>
              <p:nvSpPr>
                <p:cNvPr id="165" name="Freeform 9">
                  <a:extLst>
                    <a:ext uri="{FF2B5EF4-FFF2-40B4-BE49-F238E27FC236}">
                      <a16:creationId xmlns:a16="http://schemas.microsoft.com/office/drawing/2014/main" id="{9D89F687-09E7-8D42-AB0F-1BE773D480F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Oval 10">
                  <a:extLst>
                    <a:ext uri="{FF2B5EF4-FFF2-40B4-BE49-F238E27FC236}">
                      <a16:creationId xmlns:a16="http://schemas.microsoft.com/office/drawing/2014/main" id="{051AC92E-1F42-0B40-BC8D-35065A19A641}"/>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59" name="Group 8">
                <a:extLst>
                  <a:ext uri="{FF2B5EF4-FFF2-40B4-BE49-F238E27FC236}">
                    <a16:creationId xmlns:a16="http://schemas.microsoft.com/office/drawing/2014/main" id="{CD3DB0DD-29E5-E44A-9DA4-4BE58B3A22D4}"/>
                  </a:ext>
                </a:extLst>
              </p:cNvPr>
              <p:cNvGrpSpPr>
                <a:grpSpLocks noChangeAspect="1"/>
              </p:cNvGrpSpPr>
              <p:nvPr/>
            </p:nvGrpSpPr>
            <p:grpSpPr bwMode="auto">
              <a:xfrm>
                <a:off x="10083799" y="4603844"/>
                <a:ext cx="262733" cy="262637"/>
                <a:chOff x="2462" y="786"/>
                <a:chExt cx="2753" cy="2752"/>
              </a:xfrm>
            </p:grpSpPr>
            <p:sp>
              <p:nvSpPr>
                <p:cNvPr id="163" name="Freeform 9">
                  <a:extLst>
                    <a:ext uri="{FF2B5EF4-FFF2-40B4-BE49-F238E27FC236}">
                      <a16:creationId xmlns:a16="http://schemas.microsoft.com/office/drawing/2014/main" id="{5EA191BB-6C3D-1149-B51E-621F5BB05070}"/>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Oval 10">
                  <a:extLst>
                    <a:ext uri="{FF2B5EF4-FFF2-40B4-BE49-F238E27FC236}">
                      <a16:creationId xmlns:a16="http://schemas.microsoft.com/office/drawing/2014/main" id="{E96F9BB0-F198-104C-B4B7-11B08DBD596C}"/>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60" name="Group 8">
                <a:extLst>
                  <a:ext uri="{FF2B5EF4-FFF2-40B4-BE49-F238E27FC236}">
                    <a16:creationId xmlns:a16="http://schemas.microsoft.com/office/drawing/2014/main" id="{659012B3-5B18-9D40-B5F4-1E58E7F8886E}"/>
                  </a:ext>
                </a:extLst>
              </p:cNvPr>
              <p:cNvGrpSpPr>
                <a:grpSpLocks noChangeAspect="1"/>
              </p:cNvGrpSpPr>
              <p:nvPr/>
            </p:nvGrpSpPr>
            <p:grpSpPr bwMode="auto">
              <a:xfrm>
                <a:off x="9593262" y="4603844"/>
                <a:ext cx="262733" cy="262637"/>
                <a:chOff x="2462" y="786"/>
                <a:chExt cx="2753" cy="2752"/>
              </a:xfrm>
            </p:grpSpPr>
            <p:sp>
              <p:nvSpPr>
                <p:cNvPr id="161" name="Freeform 9">
                  <a:extLst>
                    <a:ext uri="{FF2B5EF4-FFF2-40B4-BE49-F238E27FC236}">
                      <a16:creationId xmlns:a16="http://schemas.microsoft.com/office/drawing/2014/main" id="{4E6331A3-5AFE-B243-A616-2E8CB4A0B02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Oval 10">
                  <a:extLst>
                    <a:ext uri="{FF2B5EF4-FFF2-40B4-BE49-F238E27FC236}">
                      <a16:creationId xmlns:a16="http://schemas.microsoft.com/office/drawing/2014/main" id="{7FE83D3C-10BC-7A4A-8291-85AD105C1E46}"/>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sp>
        <p:nvSpPr>
          <p:cNvPr id="188" name="TextBox 187">
            <a:extLst>
              <a:ext uri="{FF2B5EF4-FFF2-40B4-BE49-F238E27FC236}">
                <a16:creationId xmlns:a16="http://schemas.microsoft.com/office/drawing/2014/main" id="{4BB28D2C-1F92-9C4D-8793-1FC46475486C}"/>
              </a:ext>
            </a:extLst>
          </p:cNvPr>
          <p:cNvSpPr txBox="1"/>
          <p:nvPr/>
        </p:nvSpPr>
        <p:spPr>
          <a:xfrm>
            <a:off x="5240324" y="5703180"/>
            <a:ext cx="1711353" cy="7551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4 trillion rows</a:t>
            </a:r>
            <a:b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3+ petabyte raw a</a:t>
            </a:r>
            <a:r>
              <a:rPr kumimoji="0" lang="en-US" sz="1200" b="0" i="0" u="none" strike="noStrike" kern="1200" cap="none" spc="0" normalizeH="0" baseline="0" noProof="0" dirty="0" err="1">
                <a:ln>
                  <a:noFill/>
                </a:ln>
                <a:solidFill>
                  <a:srgbClr val="29B5E8">
                    <a:lumMod val="75000"/>
                  </a:srgbClr>
                </a:solidFill>
                <a:effectLst/>
                <a:uLnTx/>
                <a:uFillTx/>
                <a:latin typeface="Arial" panose="020B0604020202020204"/>
                <a:ea typeface="+mn-ea"/>
                <a:cs typeface="+mn-cs"/>
              </a:rPr>
              <a:t>ata</a:t>
            </a:r>
            <a:endPar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8x compression ratio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25M micro partitions</a:t>
            </a:r>
          </a:p>
        </p:txBody>
      </p:sp>
      <p:sp>
        <p:nvSpPr>
          <p:cNvPr id="189" name="Arrow: Down 110">
            <a:extLst>
              <a:ext uri="{FF2B5EF4-FFF2-40B4-BE49-F238E27FC236}">
                <a16:creationId xmlns:a16="http://schemas.microsoft.com/office/drawing/2014/main" id="{CC4B63E4-789F-2240-82E7-F5E7BA7B210D}"/>
              </a:ext>
            </a:extLst>
          </p:cNvPr>
          <p:cNvSpPr/>
          <p:nvPr/>
        </p:nvSpPr>
        <p:spPr>
          <a:xfrm rot="7057661">
            <a:off x="4519427" y="4614432"/>
            <a:ext cx="306443" cy="40357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85000"/>
                </a:srgbClr>
              </a:solidFill>
              <a:effectLst/>
              <a:uLnTx/>
              <a:uFillTx/>
              <a:latin typeface="Arial" panose="020B0604020202020204"/>
              <a:ea typeface="+mn-ea"/>
              <a:cs typeface="+mn-cs"/>
            </a:endParaRPr>
          </a:p>
        </p:txBody>
      </p:sp>
      <p:sp>
        <p:nvSpPr>
          <p:cNvPr id="190" name="Arrow: Down 112">
            <a:extLst>
              <a:ext uri="{FF2B5EF4-FFF2-40B4-BE49-F238E27FC236}">
                <a16:creationId xmlns:a16="http://schemas.microsoft.com/office/drawing/2014/main" id="{F39836A0-41A0-6A41-BB97-CC5F12616B09}"/>
              </a:ext>
            </a:extLst>
          </p:cNvPr>
          <p:cNvSpPr/>
          <p:nvPr/>
        </p:nvSpPr>
        <p:spPr>
          <a:xfrm rot="9359874">
            <a:off x="5324050" y="3853184"/>
            <a:ext cx="306443" cy="427965"/>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85000"/>
                </a:srgbClr>
              </a:solidFill>
              <a:effectLst/>
              <a:uLnTx/>
              <a:uFillTx/>
              <a:latin typeface="Arial" panose="020B0604020202020204"/>
              <a:ea typeface="+mn-ea"/>
              <a:cs typeface="+mn-cs"/>
            </a:endParaRPr>
          </a:p>
        </p:txBody>
      </p:sp>
      <p:sp>
        <p:nvSpPr>
          <p:cNvPr id="191" name="Arrow: Down 113">
            <a:extLst>
              <a:ext uri="{FF2B5EF4-FFF2-40B4-BE49-F238E27FC236}">
                <a16:creationId xmlns:a16="http://schemas.microsoft.com/office/drawing/2014/main" id="{F4563B5C-BB61-0744-B701-CD6D86A1BF9E}"/>
              </a:ext>
            </a:extLst>
          </p:cNvPr>
          <p:cNvSpPr/>
          <p:nvPr/>
        </p:nvSpPr>
        <p:spPr>
          <a:xfrm rot="12556653">
            <a:off x="6646137" y="3901841"/>
            <a:ext cx="306443" cy="424208"/>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85000"/>
                </a:srgbClr>
              </a:solidFill>
              <a:effectLst/>
              <a:uLnTx/>
              <a:uFillTx/>
              <a:latin typeface="Arial" panose="020B0604020202020204"/>
              <a:ea typeface="+mn-ea"/>
              <a:cs typeface="+mn-cs"/>
            </a:endParaRPr>
          </a:p>
        </p:txBody>
      </p:sp>
      <p:sp>
        <p:nvSpPr>
          <p:cNvPr id="192" name="Arrow: Up-Down 114">
            <a:extLst>
              <a:ext uri="{FF2B5EF4-FFF2-40B4-BE49-F238E27FC236}">
                <a16:creationId xmlns:a16="http://schemas.microsoft.com/office/drawing/2014/main" id="{8F969922-73C8-FA4F-8D62-9FB296DF63BF}"/>
              </a:ext>
            </a:extLst>
          </p:cNvPr>
          <p:cNvSpPr/>
          <p:nvPr/>
        </p:nvSpPr>
        <p:spPr>
          <a:xfrm rot="14542339" flipH="1">
            <a:off x="7298331" y="4574730"/>
            <a:ext cx="306443" cy="526555"/>
          </a:xfrm>
          <a:prstGeom prst="up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85000"/>
                </a:srgbClr>
              </a:solidFill>
              <a:effectLst/>
              <a:uLnTx/>
              <a:uFillTx/>
              <a:latin typeface="Arial" panose="020B0604020202020204"/>
              <a:ea typeface="+mn-ea"/>
              <a:cs typeface="+mn-cs"/>
            </a:endParaRPr>
          </a:p>
        </p:txBody>
      </p:sp>
      <p:sp>
        <p:nvSpPr>
          <p:cNvPr id="193" name="TextBox 192">
            <a:extLst>
              <a:ext uri="{FF2B5EF4-FFF2-40B4-BE49-F238E27FC236}">
                <a16:creationId xmlns:a16="http://schemas.microsoft.com/office/drawing/2014/main" id="{42AEA533-66A7-0A43-9E58-ACEDE97F33EA}"/>
              </a:ext>
            </a:extLst>
          </p:cNvPr>
          <p:cNvSpPr txBox="1"/>
          <p:nvPr/>
        </p:nvSpPr>
        <p:spPr>
          <a:xfrm>
            <a:off x="5689094" y="4447648"/>
            <a:ext cx="813813"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venir Heavy" panose="02000503020000020003" pitchFamily="2" charset="0"/>
                <a:ea typeface="+mn-ea"/>
                <a:cs typeface="+mn-cs"/>
              </a:rPr>
              <a:t>Prod DB</a:t>
            </a:r>
          </a:p>
        </p:txBody>
      </p:sp>
    </p:spTree>
    <p:extLst>
      <p:ext uri="{BB962C8B-B14F-4D97-AF65-F5344CB8AC3E}">
        <p14:creationId xmlns:p14="http://schemas.microsoft.com/office/powerpoint/2010/main" val="330788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500"/>
                                        <p:tgtEl>
                                          <p:spTgt spid="152"/>
                                        </p:tgtEl>
                                      </p:cBhvr>
                                    </p:animEffect>
                                  </p:childTnLst>
                                </p:cTn>
                              </p:par>
                              <p:par>
                                <p:cTn id="23" presetID="22" presetClass="entr" presetSubtype="4"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wipe(down)">
                                      <p:cBhvr>
                                        <p:cTn id="25" dur="500"/>
                                        <p:tgtEl>
                                          <p:spTgt spid="69"/>
                                        </p:tgtEl>
                                      </p:cBhvr>
                                    </p:animEffect>
                                  </p:childTnLst>
                                </p:cTn>
                              </p:par>
                              <p:par>
                                <p:cTn id="26" presetID="22" presetClass="entr" presetSubtype="4"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down)">
                                      <p:cBhvr>
                                        <p:cTn id="28" dur="500"/>
                                        <p:tgtEl>
                                          <p:spTgt spid="70"/>
                                        </p:tgtEl>
                                      </p:cBhvr>
                                    </p:animEffect>
                                  </p:childTnLst>
                                </p:cTn>
                              </p:par>
                              <p:par>
                                <p:cTn id="29" presetID="22" presetClass="entr" presetSubtype="4"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down)">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fade">
                                      <p:cBhvr>
                                        <p:cTn id="34" dur="500"/>
                                        <p:tgtEl>
                                          <p:spTgt spid="1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fade">
                                      <p:cBhvr>
                                        <p:cTn id="37" dur="500"/>
                                        <p:tgtEl>
                                          <p:spTgt spid="1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1"/>
                                        </p:tgtEl>
                                        <p:attrNameLst>
                                          <p:attrName>style.visibility</p:attrName>
                                        </p:attrNameLst>
                                      </p:cBhvr>
                                      <p:to>
                                        <p:strVal val="visible"/>
                                      </p:to>
                                    </p:set>
                                    <p:animEffect transition="in" filter="fade">
                                      <p:cBhvr>
                                        <p:cTn id="40" dur="500"/>
                                        <p:tgtEl>
                                          <p:spTgt spid="1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fade">
                                      <p:cBhvr>
                                        <p:cTn id="43"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0" grpId="0" animBg="1"/>
      <p:bldP spid="191" grpId="0" animBg="1"/>
      <p:bldP spid="19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a:xfrm>
            <a:off x="381000" y="512763"/>
            <a:ext cx="11430000" cy="723900"/>
          </a:xfrm>
        </p:spPr>
        <p:txBody>
          <a:bodyPr/>
          <a:lstStyle/>
          <a:p>
            <a:r>
              <a:rPr lang="en-US"/>
              <a:t>Adaptive caching</a:t>
            </a:r>
            <a:endParaRPr lang="en-US" dirty="0"/>
          </a:p>
        </p:txBody>
      </p:sp>
      <p:grpSp>
        <p:nvGrpSpPr>
          <p:cNvPr id="9" name="Group 4">
            <a:extLst>
              <a:ext uri="{FF2B5EF4-FFF2-40B4-BE49-F238E27FC236}">
                <a16:creationId xmlns:a16="http://schemas.microsoft.com/office/drawing/2014/main" id="{60CFE2C0-3B51-D147-A82B-F8148BE00E7B}"/>
              </a:ext>
            </a:extLst>
          </p:cNvPr>
          <p:cNvGrpSpPr>
            <a:grpSpLocks noChangeAspect="1"/>
          </p:cNvGrpSpPr>
          <p:nvPr/>
        </p:nvGrpSpPr>
        <p:grpSpPr bwMode="auto">
          <a:xfrm>
            <a:off x="5531946" y="1469318"/>
            <a:ext cx="3916681" cy="995046"/>
            <a:chOff x="1135" y="1527"/>
            <a:chExt cx="5408" cy="1015"/>
          </a:xfrm>
          <a:noFill/>
        </p:grpSpPr>
        <p:sp>
          <p:nvSpPr>
            <p:cNvPr id="10" name="Freeform 5">
              <a:extLst>
                <a:ext uri="{FF2B5EF4-FFF2-40B4-BE49-F238E27FC236}">
                  <a16:creationId xmlns:a16="http://schemas.microsoft.com/office/drawing/2014/main" id="{F821FC1F-16B9-A24E-AD43-514E1EC1C298}"/>
                </a:ext>
              </a:extLst>
            </p:cNvPr>
            <p:cNvSpPr>
              <a:spLocks/>
            </p:cNvSpPr>
            <p:nvPr/>
          </p:nvSpPr>
          <p:spPr bwMode="auto">
            <a:xfrm>
              <a:off x="1135" y="1527"/>
              <a:ext cx="5408" cy="1015"/>
            </a:xfrm>
            <a:custGeom>
              <a:avLst/>
              <a:gdLst>
                <a:gd name="T0" fmla="*/ 0 w 3065"/>
                <a:gd name="T1" fmla="*/ 565 h 571"/>
                <a:gd name="T2" fmla="*/ 162 w 3065"/>
                <a:gd name="T3" fmla="*/ 480 h 571"/>
                <a:gd name="T4" fmla="*/ 3065 w 3065"/>
                <a:gd name="T5" fmla="*/ 571 h 571"/>
                <a:gd name="T6" fmla="*/ 3065 w 3065"/>
                <a:gd name="T7" fmla="*/ 571 h 571"/>
              </a:gdLst>
              <a:ahLst/>
              <a:cxnLst>
                <a:cxn ang="0">
                  <a:pos x="T0" y="T1"/>
                </a:cxn>
                <a:cxn ang="0">
                  <a:pos x="T2" y="T3"/>
                </a:cxn>
                <a:cxn ang="0">
                  <a:pos x="T4" y="T5"/>
                </a:cxn>
                <a:cxn ang="0">
                  <a:pos x="T6" y="T7"/>
                </a:cxn>
              </a:cxnLst>
              <a:rect l="0" t="0" r="r" b="b"/>
              <a:pathLst>
                <a:path w="3065" h="571">
                  <a:moveTo>
                    <a:pt x="0" y="565"/>
                  </a:moveTo>
                  <a:cubicBezTo>
                    <a:pt x="162" y="480"/>
                    <a:pt x="162" y="480"/>
                    <a:pt x="162" y="480"/>
                  </a:cubicBezTo>
                  <a:cubicBezTo>
                    <a:pt x="1079" y="0"/>
                    <a:pt x="2180" y="34"/>
                    <a:pt x="3065" y="571"/>
                  </a:cubicBezTo>
                  <a:cubicBezTo>
                    <a:pt x="3065" y="571"/>
                    <a:pt x="3065" y="571"/>
                    <a:pt x="3065" y="571"/>
                  </a:cubicBezTo>
                </a:path>
              </a:pathLst>
            </a:custGeom>
            <a:ln w="31750" cap="sq">
              <a:solidFill>
                <a:schemeClr val="tx1">
                  <a:lumMod val="25000"/>
                  <a:lumOff val="75000"/>
                  <a:alpha val="50000"/>
                </a:schemeClr>
              </a:solidFill>
              <a:prstDash val="sysDash"/>
              <a:miter lim="800000"/>
              <a:headEnd type="triangl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 name="Freeform 6">
              <a:extLst>
                <a:ext uri="{FF2B5EF4-FFF2-40B4-BE49-F238E27FC236}">
                  <a16:creationId xmlns:a16="http://schemas.microsoft.com/office/drawing/2014/main" id="{19F2D98D-F427-1143-B09C-A2D26708F4F3}"/>
                </a:ext>
              </a:extLst>
            </p:cNvPr>
            <p:cNvSpPr>
              <a:spLocks/>
            </p:cNvSpPr>
            <p:nvPr/>
          </p:nvSpPr>
          <p:spPr bwMode="auto">
            <a:xfrm>
              <a:off x="1135" y="1527"/>
              <a:ext cx="5408" cy="1015"/>
            </a:xfrm>
            <a:custGeom>
              <a:avLst/>
              <a:gdLst>
                <a:gd name="T0" fmla="*/ 0 w 3065"/>
                <a:gd name="T1" fmla="*/ 565 h 571"/>
                <a:gd name="T2" fmla="*/ 162 w 3065"/>
                <a:gd name="T3" fmla="*/ 480 h 571"/>
                <a:gd name="T4" fmla="*/ 3065 w 3065"/>
                <a:gd name="T5" fmla="*/ 571 h 571"/>
                <a:gd name="T6" fmla="*/ 3065 w 3065"/>
                <a:gd name="T7" fmla="*/ 571 h 571"/>
              </a:gdLst>
              <a:ahLst/>
              <a:cxnLst>
                <a:cxn ang="0">
                  <a:pos x="T0" y="T1"/>
                </a:cxn>
                <a:cxn ang="0">
                  <a:pos x="T2" y="T3"/>
                </a:cxn>
                <a:cxn ang="0">
                  <a:pos x="T4" y="T5"/>
                </a:cxn>
                <a:cxn ang="0">
                  <a:pos x="T6" y="T7"/>
                </a:cxn>
              </a:cxnLst>
              <a:rect l="0" t="0" r="r" b="b"/>
              <a:pathLst>
                <a:path w="3065" h="571">
                  <a:moveTo>
                    <a:pt x="0" y="565"/>
                  </a:moveTo>
                  <a:cubicBezTo>
                    <a:pt x="162" y="480"/>
                    <a:pt x="162" y="480"/>
                    <a:pt x="162" y="480"/>
                  </a:cubicBezTo>
                  <a:cubicBezTo>
                    <a:pt x="1079" y="0"/>
                    <a:pt x="2180" y="34"/>
                    <a:pt x="3065" y="571"/>
                  </a:cubicBezTo>
                  <a:cubicBezTo>
                    <a:pt x="3065" y="571"/>
                    <a:pt x="3065" y="571"/>
                    <a:pt x="3065" y="571"/>
                  </a:cubicBezTo>
                </a:path>
              </a:pathLst>
            </a:custGeom>
            <a:ln w="31750" cap="sq">
              <a:solidFill>
                <a:schemeClr val="tx1">
                  <a:lumMod val="25000"/>
                  <a:lumOff val="75000"/>
                  <a:alpha val="50000"/>
                </a:schemeClr>
              </a:solidFill>
              <a:prstDash val="sysDash"/>
              <a:miter lim="800000"/>
              <a:headEnd type="triangl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4" name="Freeform 5">
            <a:extLst>
              <a:ext uri="{FF2B5EF4-FFF2-40B4-BE49-F238E27FC236}">
                <a16:creationId xmlns:a16="http://schemas.microsoft.com/office/drawing/2014/main" id="{9413B9E9-C223-9D44-B94B-1590ACEB9E23}"/>
              </a:ext>
            </a:extLst>
          </p:cNvPr>
          <p:cNvSpPr>
            <a:spLocks/>
          </p:cNvSpPr>
          <p:nvPr/>
        </p:nvSpPr>
        <p:spPr bwMode="auto">
          <a:xfrm>
            <a:off x="672289" y="835367"/>
            <a:ext cx="1376363" cy="842718"/>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2" name="Freeform: Shape 101">
            <a:extLst>
              <a:ext uri="{FF2B5EF4-FFF2-40B4-BE49-F238E27FC236}">
                <a16:creationId xmlns:a16="http://schemas.microsoft.com/office/drawing/2014/main" id="{43DB4CDF-D18B-460E-8A17-781501E919ED}"/>
              </a:ext>
            </a:extLst>
          </p:cNvPr>
          <p:cNvSpPr>
            <a:spLocks/>
          </p:cNvSpPr>
          <p:nvPr/>
        </p:nvSpPr>
        <p:spPr bwMode="auto">
          <a:xfrm>
            <a:off x="0" y="1919385"/>
            <a:ext cx="560827" cy="596900"/>
          </a:xfrm>
          <a:custGeom>
            <a:avLst/>
            <a:gdLst>
              <a:gd name="connsiteX0" fmla="*/ 150976 w 560827"/>
              <a:gd name="connsiteY0" fmla="*/ 0 h 596900"/>
              <a:gd name="connsiteX1" fmla="*/ 438967 w 560827"/>
              <a:gd name="connsiteY1" fmla="*/ 286054 h 596900"/>
              <a:gd name="connsiteX2" fmla="*/ 560827 w 560827"/>
              <a:gd name="connsiteY2" fmla="*/ 439570 h 596900"/>
              <a:gd name="connsiteX3" fmla="*/ 403741 w 560827"/>
              <a:gd name="connsiteY3" fmla="*/ 596900 h 596900"/>
              <a:gd name="connsiteX4" fmla="*/ 86417 w 560827"/>
              <a:gd name="connsiteY4" fmla="*/ 596900 h 596900"/>
              <a:gd name="connsiteX5" fmla="*/ 0 w 560827"/>
              <a:gd name="connsiteY5" fmla="*/ 596900 h 596900"/>
              <a:gd name="connsiteX6" fmla="*/ 0 w 560827"/>
              <a:gd name="connsiteY6" fmla="*/ 43192 h 596900"/>
              <a:gd name="connsiteX7" fmla="*/ 2518 w 560827"/>
              <a:gd name="connsiteY7" fmla="*/ 41180 h 596900"/>
              <a:gd name="connsiteX8" fmla="*/ 150976 w 560827"/>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27" h="59690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17" name="Freeform 5">
            <a:extLst>
              <a:ext uri="{FF2B5EF4-FFF2-40B4-BE49-F238E27FC236}">
                <a16:creationId xmlns:a16="http://schemas.microsoft.com/office/drawing/2014/main" id="{9B165D09-FDD6-DA48-8965-F313E782072C}"/>
              </a:ext>
            </a:extLst>
          </p:cNvPr>
          <p:cNvSpPr>
            <a:spLocks/>
          </p:cNvSpPr>
          <p:nvPr/>
        </p:nvSpPr>
        <p:spPr bwMode="auto">
          <a:xfrm>
            <a:off x="3352997" y="1535935"/>
            <a:ext cx="974883" cy="596900"/>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8" name="Freeform 5">
            <a:extLst>
              <a:ext uri="{FF2B5EF4-FFF2-40B4-BE49-F238E27FC236}">
                <a16:creationId xmlns:a16="http://schemas.microsoft.com/office/drawing/2014/main" id="{9C4DF545-CC67-204E-BC6F-AE46349EFAAF}"/>
              </a:ext>
            </a:extLst>
          </p:cNvPr>
          <p:cNvSpPr>
            <a:spLocks/>
          </p:cNvSpPr>
          <p:nvPr/>
        </p:nvSpPr>
        <p:spPr bwMode="auto">
          <a:xfrm>
            <a:off x="2781498" y="1369841"/>
            <a:ext cx="623888" cy="381993"/>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6AD7B703-3970-BD45-B592-05FB14BAE3CE}"/>
              </a:ext>
            </a:extLst>
          </p:cNvPr>
          <p:cNvSpPr/>
          <p:nvPr/>
        </p:nvSpPr>
        <p:spPr>
          <a:xfrm>
            <a:off x="752475" y="3220269"/>
            <a:ext cx="403860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Data</a:t>
            </a:r>
            <a:br>
              <a:rPr kumimoji="0" lang="en-US" sz="1800" b="0"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Active working set transparently cached on virtual warehouse SSD</a:t>
            </a:r>
          </a:p>
        </p:txBody>
      </p:sp>
      <p:sp>
        <p:nvSpPr>
          <p:cNvPr id="20" name="Rectangle 19">
            <a:extLst>
              <a:ext uri="{FF2B5EF4-FFF2-40B4-BE49-F238E27FC236}">
                <a16:creationId xmlns:a16="http://schemas.microsoft.com/office/drawing/2014/main" id="{71F0663F-4160-504D-97A8-3F8D61799D9D}"/>
              </a:ext>
            </a:extLst>
          </p:cNvPr>
          <p:cNvSpPr/>
          <p:nvPr/>
        </p:nvSpPr>
        <p:spPr>
          <a:xfrm>
            <a:off x="752475" y="2050018"/>
            <a:ext cx="405765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Metadata</a:t>
            </a:r>
            <a:br>
              <a:rPr kumimoji="0" lang="en-US" sz="18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Metadata cached for fast access </a:t>
            </a:r>
            <a:b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during query planning</a:t>
            </a:r>
          </a:p>
        </p:txBody>
      </p:sp>
      <p:sp>
        <p:nvSpPr>
          <p:cNvPr id="21" name="Rectangle 20">
            <a:extLst>
              <a:ext uri="{FF2B5EF4-FFF2-40B4-BE49-F238E27FC236}">
                <a16:creationId xmlns:a16="http://schemas.microsoft.com/office/drawing/2014/main" id="{D062646C-72AB-0649-AD54-1B7C375EF084}"/>
              </a:ext>
            </a:extLst>
          </p:cNvPr>
          <p:cNvSpPr/>
          <p:nvPr/>
        </p:nvSpPr>
        <p:spPr>
          <a:xfrm>
            <a:off x="752475" y="4390519"/>
            <a:ext cx="403860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Query results</a:t>
            </a:r>
            <a:br>
              <a:rPr kumimoji="0" lang="en-US" sz="1800" b="0"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Results sets cached for reuse </a:t>
            </a:r>
            <a:b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without requiring compute</a:t>
            </a:r>
            <a:b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rPr>
              <a:t>(e.g., static dashboard queries)</a:t>
            </a:r>
            <a:endParaRPr kumimoji="0" lang="en-US" sz="16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22" name="Group 21">
            <a:extLst>
              <a:ext uri="{FF2B5EF4-FFF2-40B4-BE49-F238E27FC236}">
                <a16:creationId xmlns:a16="http://schemas.microsoft.com/office/drawing/2014/main" id="{0D61FD95-7924-5F43-85C2-F3B43E0D11D9}"/>
              </a:ext>
            </a:extLst>
          </p:cNvPr>
          <p:cNvGrpSpPr/>
          <p:nvPr/>
        </p:nvGrpSpPr>
        <p:grpSpPr>
          <a:xfrm>
            <a:off x="5917175" y="1572673"/>
            <a:ext cx="793913" cy="793913"/>
            <a:chOff x="2914650" y="800100"/>
            <a:chExt cx="885825" cy="885825"/>
          </a:xfrm>
          <a:effectLst/>
        </p:grpSpPr>
        <p:sp>
          <p:nvSpPr>
            <p:cNvPr id="23" name="Oval 22">
              <a:extLst>
                <a:ext uri="{FF2B5EF4-FFF2-40B4-BE49-F238E27FC236}">
                  <a16:creationId xmlns:a16="http://schemas.microsoft.com/office/drawing/2014/main" id="{34D55B89-24B5-A14A-A79D-462A541F6B44}"/>
                </a:ext>
              </a:extLst>
            </p:cNvPr>
            <p:cNvSpPr/>
            <p:nvPr/>
          </p:nvSpPr>
          <p:spPr>
            <a:xfrm>
              <a:off x="2914650" y="800100"/>
              <a:ext cx="885825" cy="885825"/>
            </a:xfrm>
            <a:prstGeom prst="ellipse">
              <a:avLst/>
            </a:prstGeom>
            <a:solidFill>
              <a:srgbClr val="22CE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4" name="Group 23">
              <a:extLst>
                <a:ext uri="{FF2B5EF4-FFF2-40B4-BE49-F238E27FC236}">
                  <a16:creationId xmlns:a16="http://schemas.microsoft.com/office/drawing/2014/main" id="{DD97E15D-024D-7340-A286-47715EE8B232}"/>
                </a:ext>
              </a:extLst>
            </p:cNvPr>
            <p:cNvGrpSpPr/>
            <p:nvPr/>
          </p:nvGrpSpPr>
          <p:grpSpPr>
            <a:xfrm>
              <a:off x="3132968" y="1017746"/>
              <a:ext cx="449188" cy="450533"/>
              <a:chOff x="5276850" y="1254126"/>
              <a:chExt cx="530225" cy="531812"/>
            </a:xfrm>
          </p:grpSpPr>
          <p:sp>
            <p:nvSpPr>
              <p:cNvPr id="25" name="Oval 18">
                <a:extLst>
                  <a:ext uri="{FF2B5EF4-FFF2-40B4-BE49-F238E27FC236}">
                    <a16:creationId xmlns:a16="http://schemas.microsoft.com/office/drawing/2014/main" id="{4513A901-FDBE-E446-A94A-FD25B21CF174}"/>
                  </a:ext>
                </a:extLst>
              </p:cNvPr>
              <p:cNvSpPr>
                <a:spLocks noChangeArrowheads="1"/>
              </p:cNvSpPr>
              <p:nvPr/>
            </p:nvSpPr>
            <p:spPr bwMode="auto">
              <a:xfrm>
                <a:off x="5416550" y="1370013"/>
                <a:ext cx="252413" cy="115887"/>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6" name="Oval 19">
                <a:extLst>
                  <a:ext uri="{FF2B5EF4-FFF2-40B4-BE49-F238E27FC236}">
                    <a16:creationId xmlns:a16="http://schemas.microsoft.com/office/drawing/2014/main" id="{AEC40574-C3AE-B445-A5A8-4C101F718DC0}"/>
                  </a:ext>
                </a:extLst>
              </p:cNvPr>
              <p:cNvSpPr>
                <a:spLocks noChangeArrowheads="1"/>
              </p:cNvSpPr>
              <p:nvPr/>
            </p:nvSpPr>
            <p:spPr bwMode="auto">
              <a:xfrm>
                <a:off x="5692775" y="1254126"/>
                <a:ext cx="114300"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7" name="Freeform 20">
                <a:extLst>
                  <a:ext uri="{FF2B5EF4-FFF2-40B4-BE49-F238E27FC236}">
                    <a16:creationId xmlns:a16="http://schemas.microsoft.com/office/drawing/2014/main" id="{0B193002-026B-494C-B74C-7AE8A76DBCA4}"/>
                  </a:ext>
                </a:extLst>
              </p:cNvPr>
              <p:cNvSpPr>
                <a:spLocks/>
              </p:cNvSpPr>
              <p:nvPr/>
            </p:nvSpPr>
            <p:spPr bwMode="auto">
              <a:xfrm>
                <a:off x="5692775" y="1289051"/>
                <a:ext cx="114300" cy="104775"/>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8" name="Oval 21">
                <a:extLst>
                  <a:ext uri="{FF2B5EF4-FFF2-40B4-BE49-F238E27FC236}">
                    <a16:creationId xmlns:a16="http://schemas.microsoft.com/office/drawing/2014/main" id="{11921DF7-DA95-5C4C-8091-AB665B800F2F}"/>
                  </a:ext>
                </a:extLst>
              </p:cNvPr>
              <p:cNvSpPr>
                <a:spLocks noChangeArrowheads="1"/>
              </p:cNvSpPr>
              <p:nvPr/>
            </p:nvSpPr>
            <p:spPr bwMode="auto">
              <a:xfrm>
                <a:off x="5276850" y="1254126"/>
                <a:ext cx="115888"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9" name="Freeform 22">
                <a:extLst>
                  <a:ext uri="{FF2B5EF4-FFF2-40B4-BE49-F238E27FC236}">
                    <a16:creationId xmlns:a16="http://schemas.microsoft.com/office/drawing/2014/main" id="{9A59426D-6BCB-A94E-8B43-12125327CBFB}"/>
                  </a:ext>
                </a:extLst>
              </p:cNvPr>
              <p:cNvSpPr>
                <a:spLocks/>
              </p:cNvSpPr>
              <p:nvPr/>
            </p:nvSpPr>
            <p:spPr bwMode="auto">
              <a:xfrm>
                <a:off x="5276850" y="1289051"/>
                <a:ext cx="115888" cy="104775"/>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1" name="Oval 23">
                <a:extLst>
                  <a:ext uri="{FF2B5EF4-FFF2-40B4-BE49-F238E27FC236}">
                    <a16:creationId xmlns:a16="http://schemas.microsoft.com/office/drawing/2014/main" id="{4BAE6592-635D-7545-85D5-1AD1735BC6ED}"/>
                  </a:ext>
                </a:extLst>
              </p:cNvPr>
              <p:cNvSpPr>
                <a:spLocks noChangeArrowheads="1"/>
              </p:cNvSpPr>
              <p:nvPr/>
            </p:nvSpPr>
            <p:spPr bwMode="auto">
              <a:xfrm>
                <a:off x="5692775" y="1647826"/>
                <a:ext cx="114300"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2" name="Freeform 24">
                <a:extLst>
                  <a:ext uri="{FF2B5EF4-FFF2-40B4-BE49-F238E27FC236}">
                    <a16:creationId xmlns:a16="http://schemas.microsoft.com/office/drawing/2014/main" id="{3E7F5D69-40F2-A345-935D-FD24BE751442}"/>
                  </a:ext>
                </a:extLst>
              </p:cNvPr>
              <p:cNvSpPr>
                <a:spLocks/>
              </p:cNvSpPr>
              <p:nvPr/>
            </p:nvSpPr>
            <p:spPr bwMode="auto">
              <a:xfrm>
                <a:off x="5692775" y="168275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3" name="Oval 25">
                <a:extLst>
                  <a:ext uri="{FF2B5EF4-FFF2-40B4-BE49-F238E27FC236}">
                    <a16:creationId xmlns:a16="http://schemas.microsoft.com/office/drawing/2014/main" id="{B0077AD1-38BC-1B42-9108-5C62F65218C1}"/>
                  </a:ext>
                </a:extLst>
              </p:cNvPr>
              <p:cNvSpPr>
                <a:spLocks noChangeArrowheads="1"/>
              </p:cNvSpPr>
              <p:nvPr/>
            </p:nvSpPr>
            <p:spPr bwMode="auto">
              <a:xfrm>
                <a:off x="5276850" y="1647826"/>
                <a:ext cx="115888"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4" name="Freeform 26">
                <a:extLst>
                  <a:ext uri="{FF2B5EF4-FFF2-40B4-BE49-F238E27FC236}">
                    <a16:creationId xmlns:a16="http://schemas.microsoft.com/office/drawing/2014/main" id="{E91BCB37-3B83-0E42-9709-81AC82617ABC}"/>
                  </a:ext>
                </a:extLst>
              </p:cNvPr>
              <p:cNvSpPr>
                <a:spLocks/>
              </p:cNvSpPr>
              <p:nvPr/>
            </p:nvSpPr>
            <p:spPr bwMode="auto">
              <a:xfrm>
                <a:off x="5276850" y="1682751"/>
                <a:ext cx="115888"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 name="Freeform 27">
                <a:extLst>
                  <a:ext uri="{FF2B5EF4-FFF2-40B4-BE49-F238E27FC236}">
                    <a16:creationId xmlns:a16="http://schemas.microsoft.com/office/drawing/2014/main" id="{A894DDF5-334A-4245-B062-A18E7C722C5D}"/>
                  </a:ext>
                </a:extLst>
              </p:cNvPr>
              <p:cNvSpPr>
                <a:spLocks/>
              </p:cNvSpPr>
              <p:nvPr/>
            </p:nvSpPr>
            <p:spPr bwMode="auto">
              <a:xfrm>
                <a:off x="5416550" y="1520826"/>
                <a:ext cx="252413" cy="57150"/>
              </a:xfrm>
              <a:custGeom>
                <a:avLst/>
                <a:gdLst>
                  <a:gd name="T0" fmla="*/ 44 w 44"/>
                  <a:gd name="T1" fmla="*/ 0 h 10"/>
                  <a:gd name="T2" fmla="*/ 22 w 44"/>
                  <a:gd name="T3" fmla="*/ 10 h 10"/>
                  <a:gd name="T4" fmla="*/ 0 w 44"/>
                  <a:gd name="T5" fmla="*/ 0 h 10"/>
                </a:gdLst>
                <a:ahLst/>
                <a:cxnLst>
                  <a:cxn ang="0">
                    <a:pos x="T0" y="T1"/>
                  </a:cxn>
                  <a:cxn ang="0">
                    <a:pos x="T2" y="T3"/>
                  </a:cxn>
                  <a:cxn ang="0">
                    <a:pos x="T4" y="T5"/>
                  </a:cxn>
                </a:cxnLst>
                <a:rect l="0" t="0" r="r" b="b"/>
                <a:pathLst>
                  <a:path w="44" h="10">
                    <a:moveTo>
                      <a:pt x="44" y="0"/>
                    </a:moveTo>
                    <a:cubicBezTo>
                      <a:pt x="44" y="6"/>
                      <a:pt x="34" y="10"/>
                      <a:pt x="22" y="10"/>
                    </a:cubicBezTo>
                    <a:cubicBezTo>
                      <a:pt x="10" y="10"/>
                      <a:pt x="0" y="6"/>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6" name="Freeform 28">
                <a:extLst>
                  <a:ext uri="{FF2B5EF4-FFF2-40B4-BE49-F238E27FC236}">
                    <a16:creationId xmlns:a16="http://schemas.microsoft.com/office/drawing/2014/main" id="{9021AB50-770C-FC4D-989B-34156056BB36}"/>
                  </a:ext>
                </a:extLst>
              </p:cNvPr>
              <p:cNvSpPr>
                <a:spLocks/>
              </p:cNvSpPr>
              <p:nvPr/>
            </p:nvSpPr>
            <p:spPr bwMode="auto">
              <a:xfrm>
                <a:off x="5416550" y="1428751"/>
                <a:ext cx="252413" cy="241300"/>
              </a:xfrm>
              <a:custGeom>
                <a:avLst/>
                <a:gdLst>
                  <a:gd name="T0" fmla="*/ 0 w 44"/>
                  <a:gd name="T1" fmla="*/ 0 h 42"/>
                  <a:gd name="T2" fmla="*/ 0 w 44"/>
                  <a:gd name="T3" fmla="*/ 32 h 42"/>
                  <a:gd name="T4" fmla="*/ 22 w 44"/>
                  <a:gd name="T5" fmla="*/ 42 h 42"/>
                  <a:gd name="T6" fmla="*/ 44 w 44"/>
                  <a:gd name="T7" fmla="*/ 32 h 42"/>
                  <a:gd name="T8" fmla="*/ 44 w 44"/>
                  <a:gd name="T9" fmla="*/ 0 h 42"/>
                </a:gdLst>
                <a:ahLst/>
                <a:cxnLst>
                  <a:cxn ang="0">
                    <a:pos x="T0" y="T1"/>
                  </a:cxn>
                  <a:cxn ang="0">
                    <a:pos x="T2" y="T3"/>
                  </a:cxn>
                  <a:cxn ang="0">
                    <a:pos x="T4" y="T5"/>
                  </a:cxn>
                  <a:cxn ang="0">
                    <a:pos x="T6" y="T7"/>
                  </a:cxn>
                  <a:cxn ang="0">
                    <a:pos x="T8" y="T9"/>
                  </a:cxn>
                </a:cxnLst>
                <a:rect l="0" t="0" r="r" b="b"/>
                <a:pathLst>
                  <a:path w="44" h="42">
                    <a:moveTo>
                      <a:pt x="0" y="0"/>
                    </a:moveTo>
                    <a:cubicBezTo>
                      <a:pt x="0" y="32"/>
                      <a:pt x="0" y="32"/>
                      <a:pt x="0" y="32"/>
                    </a:cubicBezTo>
                    <a:cubicBezTo>
                      <a:pt x="0" y="38"/>
                      <a:pt x="10" y="42"/>
                      <a:pt x="22" y="42"/>
                    </a:cubicBezTo>
                    <a:cubicBezTo>
                      <a:pt x="34" y="42"/>
                      <a:pt x="44" y="38"/>
                      <a:pt x="44" y="32"/>
                    </a:cubicBezTo>
                    <a:cubicBezTo>
                      <a:pt x="44" y="0"/>
                      <a:pt x="44" y="0"/>
                      <a:pt x="44"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7" name="Line 29">
                <a:extLst>
                  <a:ext uri="{FF2B5EF4-FFF2-40B4-BE49-F238E27FC236}">
                    <a16:creationId xmlns:a16="http://schemas.microsoft.com/office/drawing/2014/main" id="{1F3058D8-4554-5949-BDDB-50483DAD6F4E}"/>
                  </a:ext>
                </a:extLst>
              </p:cNvPr>
              <p:cNvSpPr>
                <a:spLocks noChangeShapeType="1"/>
              </p:cNvSpPr>
              <p:nvPr/>
            </p:nvSpPr>
            <p:spPr bwMode="auto">
              <a:xfrm>
                <a:off x="5335587" y="1393826"/>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 name="Line 30">
                <a:extLst>
                  <a:ext uri="{FF2B5EF4-FFF2-40B4-BE49-F238E27FC236}">
                    <a16:creationId xmlns:a16="http://schemas.microsoft.com/office/drawing/2014/main" id="{E0A735B4-8ADB-0542-AC77-EBC5D1351DCE}"/>
                  </a:ext>
                </a:extLst>
              </p:cNvPr>
              <p:cNvSpPr>
                <a:spLocks noChangeShapeType="1"/>
              </p:cNvSpPr>
              <p:nvPr/>
            </p:nvSpPr>
            <p:spPr bwMode="auto">
              <a:xfrm flipV="1">
                <a:off x="5335587" y="1566863"/>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9" name="Line 31">
                <a:extLst>
                  <a:ext uri="{FF2B5EF4-FFF2-40B4-BE49-F238E27FC236}">
                    <a16:creationId xmlns:a16="http://schemas.microsoft.com/office/drawing/2014/main" id="{D6800C4C-8471-794A-862F-82FF0BBE591C}"/>
                  </a:ext>
                </a:extLst>
              </p:cNvPr>
              <p:cNvSpPr>
                <a:spLocks noChangeShapeType="1"/>
              </p:cNvSpPr>
              <p:nvPr/>
            </p:nvSpPr>
            <p:spPr bwMode="auto">
              <a:xfrm flipH="1">
                <a:off x="5668962" y="1393826"/>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0" name="Line 32">
                <a:extLst>
                  <a:ext uri="{FF2B5EF4-FFF2-40B4-BE49-F238E27FC236}">
                    <a16:creationId xmlns:a16="http://schemas.microsoft.com/office/drawing/2014/main" id="{35F87444-51EC-A04B-9D24-A4C5B9D7298F}"/>
                  </a:ext>
                </a:extLst>
              </p:cNvPr>
              <p:cNvSpPr>
                <a:spLocks noChangeShapeType="1"/>
              </p:cNvSpPr>
              <p:nvPr/>
            </p:nvSpPr>
            <p:spPr bwMode="auto">
              <a:xfrm flipH="1" flipV="1">
                <a:off x="5668962" y="1566863"/>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grpSp>
        <p:nvGrpSpPr>
          <p:cNvPr id="41" name="Group 40">
            <a:extLst>
              <a:ext uri="{FF2B5EF4-FFF2-40B4-BE49-F238E27FC236}">
                <a16:creationId xmlns:a16="http://schemas.microsoft.com/office/drawing/2014/main" id="{0EAAF93D-BB5A-CA45-996D-634577A2D1C1}"/>
              </a:ext>
            </a:extLst>
          </p:cNvPr>
          <p:cNvGrpSpPr/>
          <p:nvPr/>
        </p:nvGrpSpPr>
        <p:grpSpPr>
          <a:xfrm>
            <a:off x="8275551" y="1572673"/>
            <a:ext cx="793913" cy="793913"/>
            <a:chOff x="8334375" y="381000"/>
            <a:chExt cx="885825" cy="885825"/>
          </a:xfrm>
          <a:effectLst/>
        </p:grpSpPr>
        <p:sp>
          <p:nvSpPr>
            <p:cNvPr id="42" name="Oval 41">
              <a:extLst>
                <a:ext uri="{FF2B5EF4-FFF2-40B4-BE49-F238E27FC236}">
                  <a16:creationId xmlns:a16="http://schemas.microsoft.com/office/drawing/2014/main" id="{087DFF4A-4654-B946-AB90-8B12A90E9DE9}"/>
                </a:ext>
              </a:extLst>
            </p:cNvPr>
            <p:cNvSpPr/>
            <p:nvPr/>
          </p:nvSpPr>
          <p:spPr>
            <a:xfrm>
              <a:off x="8334375" y="381000"/>
              <a:ext cx="885825" cy="885825"/>
            </a:xfrm>
            <a:prstGeom prst="ellipse">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3" name="Group 42">
              <a:extLst>
                <a:ext uri="{FF2B5EF4-FFF2-40B4-BE49-F238E27FC236}">
                  <a16:creationId xmlns:a16="http://schemas.microsoft.com/office/drawing/2014/main" id="{8A541620-B887-4341-8B3F-409BFF4ACE98}"/>
                </a:ext>
              </a:extLst>
            </p:cNvPr>
            <p:cNvGrpSpPr/>
            <p:nvPr/>
          </p:nvGrpSpPr>
          <p:grpSpPr>
            <a:xfrm>
              <a:off x="8554338" y="639063"/>
              <a:ext cx="445898" cy="445898"/>
              <a:chOff x="1957387" y="4729162"/>
              <a:chExt cx="530226" cy="530226"/>
            </a:xfrm>
            <a:noFill/>
          </p:grpSpPr>
          <p:sp>
            <p:nvSpPr>
              <p:cNvPr id="44" name="Freeform 642">
                <a:extLst>
                  <a:ext uri="{FF2B5EF4-FFF2-40B4-BE49-F238E27FC236}">
                    <a16:creationId xmlns:a16="http://schemas.microsoft.com/office/drawing/2014/main" id="{B5809F74-BE57-634B-9E5D-0352504B2DFD}"/>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5" name="Line 643">
                <a:extLst>
                  <a:ext uri="{FF2B5EF4-FFF2-40B4-BE49-F238E27FC236}">
                    <a16:creationId xmlns:a16="http://schemas.microsoft.com/office/drawing/2014/main" id="{81A6BF83-1AF3-6D4F-9FAE-7A5ED72F7246}"/>
                  </a:ext>
                </a:extLst>
              </p:cNvPr>
              <p:cNvSpPr>
                <a:spLocks noChangeShapeType="1"/>
              </p:cNvSpPr>
              <p:nvPr/>
            </p:nvSpPr>
            <p:spPr bwMode="auto">
              <a:xfrm>
                <a:off x="1957387" y="4845050"/>
                <a:ext cx="53022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Oval 644">
                <a:extLst>
                  <a:ext uri="{FF2B5EF4-FFF2-40B4-BE49-F238E27FC236}">
                    <a16:creationId xmlns:a16="http://schemas.microsoft.com/office/drawing/2014/main" id="{8F1AD3B2-6009-9347-995B-0C464E8A80B6}"/>
                  </a:ext>
                </a:extLst>
              </p:cNvPr>
              <p:cNvSpPr>
                <a:spLocks noChangeArrowheads="1"/>
              </p:cNvSpPr>
              <p:nvPr/>
            </p:nvSpPr>
            <p:spPr bwMode="auto">
              <a:xfrm>
                <a:off x="2025650" y="4775200"/>
                <a:ext cx="23813" cy="23813"/>
              </a:xfrm>
              <a:prstGeom prst="ellips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7" name="Oval 645">
                <a:extLst>
                  <a:ext uri="{FF2B5EF4-FFF2-40B4-BE49-F238E27FC236}">
                    <a16:creationId xmlns:a16="http://schemas.microsoft.com/office/drawing/2014/main" id="{861353EC-14CE-554E-BABC-32D056CC13F3}"/>
                  </a:ext>
                </a:extLst>
              </p:cNvPr>
              <p:cNvSpPr>
                <a:spLocks noChangeArrowheads="1"/>
              </p:cNvSpPr>
              <p:nvPr/>
            </p:nvSpPr>
            <p:spPr bwMode="auto">
              <a:xfrm>
                <a:off x="2095500" y="4775200"/>
                <a:ext cx="22225" cy="23813"/>
              </a:xfrm>
              <a:prstGeom prst="ellips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Oval 646">
                <a:extLst>
                  <a:ext uri="{FF2B5EF4-FFF2-40B4-BE49-F238E27FC236}">
                    <a16:creationId xmlns:a16="http://schemas.microsoft.com/office/drawing/2014/main" id="{FDD652C0-3DD6-9348-9DE7-F954594B8079}"/>
                  </a:ext>
                </a:extLst>
              </p:cNvPr>
              <p:cNvSpPr>
                <a:spLocks noChangeArrowheads="1"/>
              </p:cNvSpPr>
              <p:nvPr/>
            </p:nvSpPr>
            <p:spPr bwMode="auto">
              <a:xfrm>
                <a:off x="2163762" y="4775200"/>
                <a:ext cx="23813" cy="23813"/>
              </a:xfrm>
              <a:prstGeom prst="ellips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Oval 647">
                <a:extLst>
                  <a:ext uri="{FF2B5EF4-FFF2-40B4-BE49-F238E27FC236}">
                    <a16:creationId xmlns:a16="http://schemas.microsoft.com/office/drawing/2014/main" id="{598A4718-B13E-A149-840B-4EC3F38B34A9}"/>
                  </a:ext>
                </a:extLst>
              </p:cNvPr>
              <p:cNvSpPr>
                <a:spLocks noChangeArrowheads="1"/>
              </p:cNvSpPr>
              <p:nvPr/>
            </p:nvSpPr>
            <p:spPr bwMode="auto">
              <a:xfrm>
                <a:off x="2255837" y="5029200"/>
                <a:ext cx="173038" cy="173038"/>
              </a:xfrm>
              <a:prstGeom prst="ellips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Line 648">
                <a:extLst>
                  <a:ext uri="{FF2B5EF4-FFF2-40B4-BE49-F238E27FC236}">
                    <a16:creationId xmlns:a16="http://schemas.microsoft.com/office/drawing/2014/main" id="{E815AED1-6623-544D-8527-00B4CB0F3038}"/>
                  </a:ext>
                </a:extLst>
              </p:cNvPr>
              <p:cNvSpPr>
                <a:spLocks noChangeShapeType="1"/>
              </p:cNvSpPr>
              <p:nvPr/>
            </p:nvSpPr>
            <p:spPr bwMode="auto">
              <a:xfrm>
                <a:off x="2406650" y="5178425"/>
                <a:ext cx="80963" cy="80963"/>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Line 649">
                <a:extLst>
                  <a:ext uri="{FF2B5EF4-FFF2-40B4-BE49-F238E27FC236}">
                    <a16:creationId xmlns:a16="http://schemas.microsoft.com/office/drawing/2014/main" id="{BD7E3BEC-625A-DE4A-974B-B81B9D7F032C}"/>
                  </a:ext>
                </a:extLst>
              </p:cNvPr>
              <p:cNvSpPr>
                <a:spLocks noChangeShapeType="1"/>
              </p:cNvSpPr>
              <p:nvPr/>
            </p:nvSpPr>
            <p:spPr bwMode="auto">
              <a:xfrm>
                <a:off x="2025650" y="4913312"/>
                <a:ext cx="9207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Line 650">
                <a:extLst>
                  <a:ext uri="{FF2B5EF4-FFF2-40B4-BE49-F238E27FC236}">
                    <a16:creationId xmlns:a16="http://schemas.microsoft.com/office/drawing/2014/main" id="{40614196-AA87-4F49-A6C0-9352AD9F2535}"/>
                  </a:ext>
                </a:extLst>
              </p:cNvPr>
              <p:cNvSpPr>
                <a:spLocks noChangeShapeType="1"/>
              </p:cNvSpPr>
              <p:nvPr/>
            </p:nvSpPr>
            <p:spPr bwMode="auto">
              <a:xfrm>
                <a:off x="2025650" y="5051425"/>
                <a:ext cx="46038"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Line 651">
                <a:extLst>
                  <a:ext uri="{FF2B5EF4-FFF2-40B4-BE49-F238E27FC236}">
                    <a16:creationId xmlns:a16="http://schemas.microsoft.com/office/drawing/2014/main" id="{3D7CB59A-AF99-324E-9F9C-09280C9B1925}"/>
                  </a:ext>
                </a:extLst>
              </p:cNvPr>
              <p:cNvSpPr>
                <a:spLocks noChangeShapeType="1"/>
              </p:cNvSpPr>
              <p:nvPr/>
            </p:nvSpPr>
            <p:spPr bwMode="auto">
              <a:xfrm>
                <a:off x="2025650" y="4983162"/>
                <a:ext cx="115888"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Line 652">
                <a:extLst>
                  <a:ext uri="{FF2B5EF4-FFF2-40B4-BE49-F238E27FC236}">
                    <a16:creationId xmlns:a16="http://schemas.microsoft.com/office/drawing/2014/main" id="{672CBB03-6B0C-1D40-8FCA-D1027E468974}"/>
                  </a:ext>
                </a:extLst>
              </p:cNvPr>
              <p:cNvSpPr>
                <a:spLocks noChangeShapeType="1"/>
              </p:cNvSpPr>
              <p:nvPr/>
            </p:nvSpPr>
            <p:spPr bwMode="auto">
              <a:xfrm>
                <a:off x="2117725" y="5051425"/>
                <a:ext cx="9207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Line 653">
                <a:extLst>
                  <a:ext uri="{FF2B5EF4-FFF2-40B4-BE49-F238E27FC236}">
                    <a16:creationId xmlns:a16="http://schemas.microsoft.com/office/drawing/2014/main" id="{DACC9D29-3168-364C-BF24-8DEC56F12C89}"/>
                  </a:ext>
                </a:extLst>
              </p:cNvPr>
              <p:cNvSpPr>
                <a:spLocks noChangeShapeType="1"/>
              </p:cNvSpPr>
              <p:nvPr/>
            </p:nvSpPr>
            <p:spPr bwMode="auto">
              <a:xfrm>
                <a:off x="2187575" y="4983162"/>
                <a:ext cx="114300"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Line 654">
                <a:extLst>
                  <a:ext uri="{FF2B5EF4-FFF2-40B4-BE49-F238E27FC236}">
                    <a16:creationId xmlns:a16="http://schemas.microsoft.com/office/drawing/2014/main" id="{B20FE1ED-9B85-4949-90F4-A1171099E7BE}"/>
                  </a:ext>
                </a:extLst>
              </p:cNvPr>
              <p:cNvSpPr>
                <a:spLocks noChangeShapeType="1"/>
              </p:cNvSpPr>
              <p:nvPr/>
            </p:nvSpPr>
            <p:spPr bwMode="auto">
              <a:xfrm>
                <a:off x="2163762" y="4913312"/>
                <a:ext cx="115888"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Line 655">
                <a:extLst>
                  <a:ext uri="{FF2B5EF4-FFF2-40B4-BE49-F238E27FC236}">
                    <a16:creationId xmlns:a16="http://schemas.microsoft.com/office/drawing/2014/main" id="{94581D74-0B87-F343-900B-F4317A18299E}"/>
                  </a:ext>
                </a:extLst>
              </p:cNvPr>
              <p:cNvSpPr>
                <a:spLocks noChangeShapeType="1"/>
              </p:cNvSpPr>
              <p:nvPr/>
            </p:nvSpPr>
            <p:spPr bwMode="auto">
              <a:xfrm>
                <a:off x="2325687" y="4913312"/>
                <a:ext cx="9207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Line 656">
                <a:extLst>
                  <a:ext uri="{FF2B5EF4-FFF2-40B4-BE49-F238E27FC236}">
                    <a16:creationId xmlns:a16="http://schemas.microsoft.com/office/drawing/2014/main" id="{C839403C-7A59-7D42-918B-50C87417C71B}"/>
                  </a:ext>
                </a:extLst>
              </p:cNvPr>
              <p:cNvSpPr>
                <a:spLocks noChangeShapeType="1"/>
              </p:cNvSpPr>
              <p:nvPr/>
            </p:nvSpPr>
            <p:spPr bwMode="auto">
              <a:xfrm>
                <a:off x="2349500" y="4983162"/>
                <a:ext cx="68263"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59" name="Group 58">
            <a:extLst>
              <a:ext uri="{FF2B5EF4-FFF2-40B4-BE49-F238E27FC236}">
                <a16:creationId xmlns:a16="http://schemas.microsoft.com/office/drawing/2014/main" id="{76CA13CD-FEE2-814A-890F-1810ABA51F60}"/>
              </a:ext>
            </a:extLst>
          </p:cNvPr>
          <p:cNvGrpSpPr/>
          <p:nvPr/>
        </p:nvGrpSpPr>
        <p:grpSpPr>
          <a:xfrm>
            <a:off x="7085891" y="1400110"/>
            <a:ext cx="793913" cy="793913"/>
            <a:chOff x="6715125" y="1000125"/>
            <a:chExt cx="885825" cy="885825"/>
          </a:xfrm>
          <a:effectLst/>
        </p:grpSpPr>
        <p:sp>
          <p:nvSpPr>
            <p:cNvPr id="60" name="Oval 59">
              <a:extLst>
                <a:ext uri="{FF2B5EF4-FFF2-40B4-BE49-F238E27FC236}">
                  <a16:creationId xmlns:a16="http://schemas.microsoft.com/office/drawing/2014/main" id="{6A03352B-EA08-C049-8A2A-3885AB55AA50}"/>
                </a:ext>
              </a:extLst>
            </p:cNvPr>
            <p:cNvSpPr/>
            <p:nvPr/>
          </p:nvSpPr>
          <p:spPr>
            <a:xfrm>
              <a:off x="6715125" y="1000125"/>
              <a:ext cx="885825" cy="885825"/>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1" name="Group 60">
              <a:extLst>
                <a:ext uri="{FF2B5EF4-FFF2-40B4-BE49-F238E27FC236}">
                  <a16:creationId xmlns:a16="http://schemas.microsoft.com/office/drawing/2014/main" id="{9A39CE0A-C47F-954D-91C7-D6118109C9DA}"/>
                </a:ext>
              </a:extLst>
            </p:cNvPr>
            <p:cNvGrpSpPr/>
            <p:nvPr/>
          </p:nvGrpSpPr>
          <p:grpSpPr>
            <a:xfrm>
              <a:off x="6948402" y="1254940"/>
              <a:ext cx="419270" cy="376194"/>
              <a:chOff x="8736012" y="1465262"/>
              <a:chExt cx="231776" cy="207963"/>
            </a:xfrm>
            <a:noFill/>
          </p:grpSpPr>
          <p:sp>
            <p:nvSpPr>
              <p:cNvPr id="62" name="Rectangle 356">
                <a:extLst>
                  <a:ext uri="{FF2B5EF4-FFF2-40B4-BE49-F238E27FC236}">
                    <a16:creationId xmlns:a16="http://schemas.microsoft.com/office/drawing/2014/main" id="{BC97E1AC-3748-ED46-84F2-5344AE548AE4}"/>
                  </a:ext>
                </a:extLst>
              </p:cNvPr>
              <p:cNvSpPr>
                <a:spLocks noChangeArrowheads="1"/>
              </p:cNvSpPr>
              <p:nvPr/>
            </p:nvSpPr>
            <p:spPr bwMode="auto">
              <a:xfrm>
                <a:off x="8736012" y="1476375"/>
                <a:ext cx="46038" cy="69850"/>
              </a:xfrm>
              <a:prstGeom prst="rect">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Rectangle 357">
                <a:extLst>
                  <a:ext uri="{FF2B5EF4-FFF2-40B4-BE49-F238E27FC236}">
                    <a16:creationId xmlns:a16="http://schemas.microsoft.com/office/drawing/2014/main" id="{D3618FC0-7181-A245-A47B-958A5A8C917A}"/>
                  </a:ext>
                </a:extLst>
              </p:cNvPr>
              <p:cNvSpPr>
                <a:spLocks noChangeArrowheads="1"/>
              </p:cNvSpPr>
              <p:nvPr/>
            </p:nvSpPr>
            <p:spPr bwMode="auto">
              <a:xfrm>
                <a:off x="8782050" y="1592262"/>
                <a:ext cx="46038" cy="69850"/>
              </a:xfrm>
              <a:prstGeom prst="rect">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Rectangle 358">
                <a:extLst>
                  <a:ext uri="{FF2B5EF4-FFF2-40B4-BE49-F238E27FC236}">
                    <a16:creationId xmlns:a16="http://schemas.microsoft.com/office/drawing/2014/main" id="{384777F5-0303-6848-B04D-8A3EAF77B002}"/>
                  </a:ext>
                </a:extLst>
              </p:cNvPr>
              <p:cNvSpPr>
                <a:spLocks noChangeArrowheads="1"/>
              </p:cNvSpPr>
              <p:nvPr/>
            </p:nvSpPr>
            <p:spPr bwMode="auto">
              <a:xfrm>
                <a:off x="8921750" y="1476375"/>
                <a:ext cx="46038" cy="69850"/>
              </a:xfrm>
              <a:prstGeom prst="rect">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5" name="Line 359">
                <a:extLst>
                  <a:ext uri="{FF2B5EF4-FFF2-40B4-BE49-F238E27FC236}">
                    <a16:creationId xmlns:a16="http://schemas.microsoft.com/office/drawing/2014/main" id="{C889E433-2EF1-894C-830E-90115334A90D}"/>
                  </a:ext>
                </a:extLst>
              </p:cNvPr>
              <p:cNvSpPr>
                <a:spLocks noChangeShapeType="1"/>
              </p:cNvSpPr>
              <p:nvPr/>
            </p:nvSpPr>
            <p:spPr bwMode="auto">
              <a:xfrm>
                <a:off x="8828087" y="1465262"/>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6" name="Line 360">
                <a:extLst>
                  <a:ext uri="{FF2B5EF4-FFF2-40B4-BE49-F238E27FC236}">
                    <a16:creationId xmlns:a16="http://schemas.microsoft.com/office/drawing/2014/main" id="{D49B5757-AB14-524F-9077-6E8CBCA4EF85}"/>
                  </a:ext>
                </a:extLst>
              </p:cNvPr>
              <p:cNvSpPr>
                <a:spLocks noChangeShapeType="1"/>
              </p:cNvSpPr>
              <p:nvPr/>
            </p:nvSpPr>
            <p:spPr bwMode="auto">
              <a:xfrm>
                <a:off x="8874125" y="1465262"/>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7" name="Line 361">
                <a:extLst>
                  <a:ext uri="{FF2B5EF4-FFF2-40B4-BE49-F238E27FC236}">
                    <a16:creationId xmlns:a16="http://schemas.microsoft.com/office/drawing/2014/main" id="{54B94816-FD06-A944-AA63-8F37212D3207}"/>
                  </a:ext>
                </a:extLst>
              </p:cNvPr>
              <p:cNvSpPr>
                <a:spLocks noChangeShapeType="1"/>
              </p:cNvSpPr>
              <p:nvPr/>
            </p:nvSpPr>
            <p:spPr bwMode="auto">
              <a:xfrm>
                <a:off x="8736012"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8" name="Line 362">
                <a:extLst>
                  <a:ext uri="{FF2B5EF4-FFF2-40B4-BE49-F238E27FC236}">
                    <a16:creationId xmlns:a16="http://schemas.microsoft.com/office/drawing/2014/main" id="{9B1DC7E3-2EC8-EF4C-80FE-072267DFCD72}"/>
                  </a:ext>
                </a:extLst>
              </p:cNvPr>
              <p:cNvSpPr>
                <a:spLocks noChangeShapeType="1"/>
              </p:cNvSpPr>
              <p:nvPr/>
            </p:nvSpPr>
            <p:spPr bwMode="auto">
              <a:xfrm>
                <a:off x="8874125"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9" name="Line 363">
                <a:extLst>
                  <a:ext uri="{FF2B5EF4-FFF2-40B4-BE49-F238E27FC236}">
                    <a16:creationId xmlns:a16="http://schemas.microsoft.com/office/drawing/2014/main" id="{D255135C-DF7C-794E-87EA-31E8F7900F70}"/>
                  </a:ext>
                </a:extLst>
              </p:cNvPr>
              <p:cNvSpPr>
                <a:spLocks noChangeShapeType="1"/>
              </p:cNvSpPr>
              <p:nvPr/>
            </p:nvSpPr>
            <p:spPr bwMode="auto">
              <a:xfrm>
                <a:off x="8921750"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0" name="Line 364">
                <a:extLst>
                  <a:ext uri="{FF2B5EF4-FFF2-40B4-BE49-F238E27FC236}">
                    <a16:creationId xmlns:a16="http://schemas.microsoft.com/office/drawing/2014/main" id="{95A6BD03-1555-544A-B1F0-A7DAFE825FD7}"/>
                  </a:ext>
                </a:extLst>
              </p:cNvPr>
              <p:cNvSpPr>
                <a:spLocks noChangeShapeType="1"/>
              </p:cNvSpPr>
              <p:nvPr/>
            </p:nvSpPr>
            <p:spPr bwMode="auto">
              <a:xfrm>
                <a:off x="8967787"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71" name="Freeform 5">
            <a:extLst>
              <a:ext uri="{FF2B5EF4-FFF2-40B4-BE49-F238E27FC236}">
                <a16:creationId xmlns:a16="http://schemas.microsoft.com/office/drawing/2014/main" id="{F4C9F78C-6F69-7E4A-A68C-DC8860915613}"/>
              </a:ext>
            </a:extLst>
          </p:cNvPr>
          <p:cNvSpPr>
            <a:spLocks/>
          </p:cNvSpPr>
          <p:nvPr/>
        </p:nvSpPr>
        <p:spPr bwMode="auto">
          <a:xfrm>
            <a:off x="6355496" y="3304751"/>
            <a:ext cx="2193742" cy="2740724"/>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chemeClr val="accent1">
              <a:alpha val="10000"/>
            </a:schemeClr>
          </a:solidFill>
          <a:ln w="25400">
            <a:solidFill>
              <a:schemeClr val="accent2">
                <a:alpha val="44000"/>
              </a:schemeClr>
            </a:solidFill>
            <a:tailEnd type="oval"/>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72" name="Freeform 5">
            <a:extLst>
              <a:ext uri="{FF2B5EF4-FFF2-40B4-BE49-F238E27FC236}">
                <a16:creationId xmlns:a16="http://schemas.microsoft.com/office/drawing/2014/main" id="{EF0E7CA3-809A-544D-BA6B-7184BC87BCB0}"/>
              </a:ext>
            </a:extLst>
          </p:cNvPr>
          <p:cNvSpPr>
            <a:spLocks/>
          </p:cNvSpPr>
          <p:nvPr/>
        </p:nvSpPr>
        <p:spPr bwMode="auto">
          <a:xfrm>
            <a:off x="6036408" y="2882793"/>
            <a:ext cx="2831918" cy="3457724"/>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chemeClr val="accent1">
              <a:alpha val="10000"/>
            </a:schemeClr>
          </a:solidFill>
          <a:ln w="25400">
            <a:solidFill>
              <a:schemeClr val="accent2">
                <a:alpha val="44000"/>
              </a:schemeClr>
            </a:solidFill>
            <a:tailEnd type="oval"/>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73" name="Freeform 5">
            <a:extLst>
              <a:ext uri="{FF2B5EF4-FFF2-40B4-BE49-F238E27FC236}">
                <a16:creationId xmlns:a16="http://schemas.microsoft.com/office/drawing/2014/main" id="{1DF1C295-DCEE-CB44-8D1C-99E345732322}"/>
              </a:ext>
            </a:extLst>
          </p:cNvPr>
          <p:cNvSpPr>
            <a:spLocks/>
          </p:cNvSpPr>
          <p:nvPr/>
        </p:nvSpPr>
        <p:spPr bwMode="auto">
          <a:xfrm>
            <a:off x="6616110" y="3451294"/>
            <a:ext cx="1672515" cy="2356341"/>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chemeClr val="accent1">
              <a:alpha val="10000"/>
            </a:schemeClr>
          </a:solidFill>
          <a:ln w="25400">
            <a:solidFill>
              <a:schemeClr val="accent2">
                <a:alpha val="44000"/>
              </a:schemeClr>
            </a:solidFill>
            <a:tailEnd type="oval"/>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grpSp>
        <p:nvGrpSpPr>
          <p:cNvPr id="74" name="Group 73">
            <a:extLst>
              <a:ext uri="{FF2B5EF4-FFF2-40B4-BE49-F238E27FC236}">
                <a16:creationId xmlns:a16="http://schemas.microsoft.com/office/drawing/2014/main" id="{9164B0C8-1A15-E046-8A9D-45AF0C434457}"/>
              </a:ext>
            </a:extLst>
          </p:cNvPr>
          <p:cNvGrpSpPr/>
          <p:nvPr/>
        </p:nvGrpSpPr>
        <p:grpSpPr>
          <a:xfrm>
            <a:off x="5647445" y="2396554"/>
            <a:ext cx="3681908" cy="4082112"/>
            <a:chOff x="8597900" y="1254126"/>
            <a:chExt cx="438150" cy="485774"/>
          </a:xfrm>
          <a:noFill/>
        </p:grpSpPr>
        <p:sp>
          <p:nvSpPr>
            <p:cNvPr id="75" name="Freeform 374">
              <a:extLst>
                <a:ext uri="{FF2B5EF4-FFF2-40B4-BE49-F238E27FC236}">
                  <a16:creationId xmlns:a16="http://schemas.microsoft.com/office/drawing/2014/main" id="{15ED9D8A-B544-8649-9189-574E807657B6}"/>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372">
              <a:extLst>
                <a:ext uri="{FF2B5EF4-FFF2-40B4-BE49-F238E27FC236}">
                  <a16:creationId xmlns:a16="http://schemas.microsoft.com/office/drawing/2014/main" id="{AF656BE1-F382-B043-9431-75F75D6B2693}"/>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373">
              <a:extLst>
                <a:ext uri="{FF2B5EF4-FFF2-40B4-BE49-F238E27FC236}">
                  <a16:creationId xmlns:a16="http://schemas.microsoft.com/office/drawing/2014/main" id="{026A7A16-09D1-FE4E-B75D-E14588528763}"/>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Oval 371">
              <a:extLst>
                <a:ext uri="{FF2B5EF4-FFF2-40B4-BE49-F238E27FC236}">
                  <a16:creationId xmlns:a16="http://schemas.microsoft.com/office/drawing/2014/main" id="{55DF6378-35C7-9843-86AA-9E0B89571BBD}"/>
                </a:ext>
              </a:extLst>
            </p:cNvPr>
            <p:cNvSpPr>
              <a:spLocks noChangeArrowheads="1"/>
            </p:cNvSpPr>
            <p:nvPr/>
          </p:nvSpPr>
          <p:spPr bwMode="auto">
            <a:xfrm>
              <a:off x="8597900" y="1254126"/>
              <a:ext cx="438150" cy="185737"/>
            </a:xfrm>
            <a:prstGeom prst="ellipse">
              <a:avLst/>
            </a:prstGeom>
            <a:solidFill>
              <a:schemeClr val="bg1"/>
            </a:solid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79" name="Group 78">
            <a:extLst>
              <a:ext uri="{FF2B5EF4-FFF2-40B4-BE49-F238E27FC236}">
                <a16:creationId xmlns:a16="http://schemas.microsoft.com/office/drawing/2014/main" id="{A1BD1E50-CD38-C840-8EA8-878EBFC579E1}"/>
              </a:ext>
            </a:extLst>
          </p:cNvPr>
          <p:cNvGrpSpPr/>
          <p:nvPr/>
        </p:nvGrpSpPr>
        <p:grpSpPr>
          <a:xfrm>
            <a:off x="6526059" y="2626380"/>
            <a:ext cx="1928082" cy="952586"/>
            <a:chOff x="5729775" y="4117411"/>
            <a:chExt cx="866713" cy="855391"/>
          </a:xfrm>
          <a:solidFill>
            <a:schemeClr val="accent1"/>
          </a:solidFill>
        </p:grpSpPr>
        <p:sp>
          <p:nvSpPr>
            <p:cNvPr id="80" name="Freeform 88">
              <a:extLst>
                <a:ext uri="{FF2B5EF4-FFF2-40B4-BE49-F238E27FC236}">
                  <a16:creationId xmlns:a16="http://schemas.microsoft.com/office/drawing/2014/main" id="{0EF7CB92-21DE-1C4F-ACBC-13243259922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1" name="Freeform 89">
              <a:extLst>
                <a:ext uri="{FF2B5EF4-FFF2-40B4-BE49-F238E27FC236}">
                  <a16:creationId xmlns:a16="http://schemas.microsoft.com/office/drawing/2014/main" id="{034CBA63-E25D-7642-B47D-F3BB3B689CC6}"/>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2" name="Freeform 90">
              <a:extLst>
                <a:ext uri="{FF2B5EF4-FFF2-40B4-BE49-F238E27FC236}">
                  <a16:creationId xmlns:a16="http://schemas.microsoft.com/office/drawing/2014/main" id="{C1CBC0FF-DBF1-1E43-B363-89A331C07D34}"/>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3" name="Freeform 91">
              <a:extLst>
                <a:ext uri="{FF2B5EF4-FFF2-40B4-BE49-F238E27FC236}">
                  <a16:creationId xmlns:a16="http://schemas.microsoft.com/office/drawing/2014/main" id="{19BCB500-A204-0E44-91BF-BFDD2067E5A8}"/>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4" name="Freeform 92">
              <a:extLst>
                <a:ext uri="{FF2B5EF4-FFF2-40B4-BE49-F238E27FC236}">
                  <a16:creationId xmlns:a16="http://schemas.microsoft.com/office/drawing/2014/main" id="{FF7D6892-4094-2C42-A173-ED4EB1DAE345}"/>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5" name="Freeform 93">
              <a:extLst>
                <a:ext uri="{FF2B5EF4-FFF2-40B4-BE49-F238E27FC236}">
                  <a16:creationId xmlns:a16="http://schemas.microsoft.com/office/drawing/2014/main" id="{576686E0-77E8-A94D-8180-C8B987445BD1}"/>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6" name="Freeform 94">
              <a:extLst>
                <a:ext uri="{FF2B5EF4-FFF2-40B4-BE49-F238E27FC236}">
                  <a16:creationId xmlns:a16="http://schemas.microsoft.com/office/drawing/2014/main" id="{81317D8C-6957-9F4F-AEEA-D655F9BFD191}"/>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7" name="Freeform 95">
              <a:extLst>
                <a:ext uri="{FF2B5EF4-FFF2-40B4-BE49-F238E27FC236}">
                  <a16:creationId xmlns:a16="http://schemas.microsoft.com/office/drawing/2014/main" id="{A418A094-BDF1-0940-846A-E8DA8D49D06D}"/>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8" name="Freeform 96">
              <a:extLst>
                <a:ext uri="{FF2B5EF4-FFF2-40B4-BE49-F238E27FC236}">
                  <a16:creationId xmlns:a16="http://schemas.microsoft.com/office/drawing/2014/main" id="{D5E169F1-12F3-E143-938C-1C842B6BF8E8}"/>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9" name="Freeform 97">
              <a:extLst>
                <a:ext uri="{FF2B5EF4-FFF2-40B4-BE49-F238E27FC236}">
                  <a16:creationId xmlns:a16="http://schemas.microsoft.com/office/drawing/2014/main" id="{03BFF716-781F-5747-AB5B-5D6CC35FB506}"/>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0" name="Freeform 98">
              <a:extLst>
                <a:ext uri="{FF2B5EF4-FFF2-40B4-BE49-F238E27FC236}">
                  <a16:creationId xmlns:a16="http://schemas.microsoft.com/office/drawing/2014/main" id="{72F623A3-88A1-B347-B503-C0B114FA2AE3}"/>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1" name="Freeform 99">
              <a:extLst>
                <a:ext uri="{FF2B5EF4-FFF2-40B4-BE49-F238E27FC236}">
                  <a16:creationId xmlns:a16="http://schemas.microsoft.com/office/drawing/2014/main" id="{9DA19605-9842-CD43-98C5-B47EA463691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2" name="Freeform 100">
              <a:extLst>
                <a:ext uri="{FF2B5EF4-FFF2-40B4-BE49-F238E27FC236}">
                  <a16:creationId xmlns:a16="http://schemas.microsoft.com/office/drawing/2014/main" id="{25D594AB-E949-E64E-A8F4-9415700631D7}"/>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93" name="Group 92">
            <a:extLst>
              <a:ext uri="{FF2B5EF4-FFF2-40B4-BE49-F238E27FC236}">
                <a16:creationId xmlns:a16="http://schemas.microsoft.com/office/drawing/2014/main" id="{DB23B63B-D021-7144-92C0-792A77410CC5}"/>
              </a:ext>
            </a:extLst>
          </p:cNvPr>
          <p:cNvGrpSpPr/>
          <p:nvPr/>
        </p:nvGrpSpPr>
        <p:grpSpPr>
          <a:xfrm>
            <a:off x="8449906" y="4181786"/>
            <a:ext cx="3129700" cy="290592"/>
            <a:chOff x="8051598" y="3135173"/>
            <a:chExt cx="3129700" cy="290592"/>
          </a:xfrm>
        </p:grpSpPr>
        <p:sp>
          <p:nvSpPr>
            <p:cNvPr id="94" name="TextBox 93">
              <a:extLst>
                <a:ext uri="{FF2B5EF4-FFF2-40B4-BE49-F238E27FC236}">
                  <a16:creationId xmlns:a16="http://schemas.microsoft.com/office/drawing/2014/main" id="{A4A59244-EA85-B042-8F3B-C73E2DC1FE97}"/>
                </a:ext>
              </a:extLst>
            </p:cNvPr>
            <p:cNvSpPr txBox="1"/>
            <p:nvPr/>
          </p:nvSpPr>
          <p:spPr>
            <a:xfrm>
              <a:off x="9341179" y="3135173"/>
              <a:ext cx="1840119" cy="29059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rPr>
                <a:t>Virtual Warehouse(s)</a:t>
              </a:r>
            </a:p>
          </p:txBody>
        </p:sp>
        <p:grpSp>
          <p:nvGrpSpPr>
            <p:cNvPr id="95" name="Group 94">
              <a:extLst>
                <a:ext uri="{FF2B5EF4-FFF2-40B4-BE49-F238E27FC236}">
                  <a16:creationId xmlns:a16="http://schemas.microsoft.com/office/drawing/2014/main" id="{E07391BD-D4FD-994A-BCEF-F9F1CBD9BAEA}"/>
                </a:ext>
              </a:extLst>
            </p:cNvPr>
            <p:cNvGrpSpPr/>
            <p:nvPr/>
          </p:nvGrpSpPr>
          <p:grpSpPr>
            <a:xfrm>
              <a:off x="8051598" y="3167061"/>
              <a:ext cx="1282903" cy="209551"/>
              <a:chOff x="7187998" y="3167061"/>
              <a:chExt cx="1282903" cy="209551"/>
            </a:xfrm>
          </p:grpSpPr>
          <p:sp>
            <p:nvSpPr>
              <p:cNvPr id="97" name="Oval 96">
                <a:extLst>
                  <a:ext uri="{FF2B5EF4-FFF2-40B4-BE49-F238E27FC236}">
                    <a16:creationId xmlns:a16="http://schemas.microsoft.com/office/drawing/2014/main" id="{AFFA30B3-B615-B349-980B-25C91DFB6746}"/>
                  </a:ext>
                </a:extLst>
              </p:cNvPr>
              <p:cNvSpPr/>
              <p:nvPr/>
            </p:nvSpPr>
            <p:spPr>
              <a:xfrm>
                <a:off x="7187998" y="3167061"/>
                <a:ext cx="209551" cy="20955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lumMod val="50000"/>
                      <a:lumOff val="50000"/>
                    </a:srgbClr>
                  </a:solidFill>
                  <a:effectLst/>
                  <a:uLnTx/>
                  <a:uFillTx/>
                  <a:latin typeface="Arial" panose="020B0604020202020204"/>
                  <a:ea typeface="+mn-ea"/>
                  <a:cs typeface="+mn-cs"/>
                </a:endParaRPr>
              </a:p>
            </p:txBody>
          </p:sp>
          <p:cxnSp>
            <p:nvCxnSpPr>
              <p:cNvPr id="98" name="Straight Connector 97">
                <a:extLst>
                  <a:ext uri="{FF2B5EF4-FFF2-40B4-BE49-F238E27FC236}">
                    <a16:creationId xmlns:a16="http://schemas.microsoft.com/office/drawing/2014/main" id="{4758EAA2-FF5A-0045-9F78-0A6DA86A6C92}"/>
                  </a:ext>
                </a:extLst>
              </p:cNvPr>
              <p:cNvCxnSpPr>
                <a:cxnSpLocks/>
              </p:cNvCxnSpPr>
              <p:nvPr/>
            </p:nvCxnSpPr>
            <p:spPr>
              <a:xfrm flipH="1">
                <a:off x="7292774" y="3271836"/>
                <a:ext cx="1178127" cy="0"/>
              </a:xfrm>
              <a:prstGeom prst="line">
                <a:avLst/>
              </a:prstGeom>
              <a:ln w="19050" cap="rnd">
                <a:solidFill>
                  <a:schemeClr val="accent4">
                    <a:alpha val="77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D8496869-D320-3640-9EAC-891374F78916}"/>
              </a:ext>
            </a:extLst>
          </p:cNvPr>
          <p:cNvGrpSpPr/>
          <p:nvPr/>
        </p:nvGrpSpPr>
        <p:grpSpPr>
          <a:xfrm>
            <a:off x="8178922" y="4636122"/>
            <a:ext cx="3188690" cy="290592"/>
            <a:chOff x="8053029" y="3128499"/>
            <a:chExt cx="3188690" cy="290592"/>
          </a:xfrm>
        </p:grpSpPr>
        <p:sp>
          <p:nvSpPr>
            <p:cNvPr id="100" name="TextBox 99">
              <a:extLst>
                <a:ext uri="{FF2B5EF4-FFF2-40B4-BE49-F238E27FC236}">
                  <a16:creationId xmlns:a16="http://schemas.microsoft.com/office/drawing/2014/main" id="{E03C3EB5-96D7-DA49-AF09-B173662EA45A}"/>
                </a:ext>
              </a:extLst>
            </p:cNvPr>
            <p:cNvSpPr txBox="1"/>
            <p:nvPr/>
          </p:nvSpPr>
          <p:spPr>
            <a:xfrm>
              <a:off x="9601526" y="3128499"/>
              <a:ext cx="1640193" cy="29059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rPr>
                <a:t>Database Storage</a:t>
              </a:r>
            </a:p>
          </p:txBody>
        </p:sp>
        <p:grpSp>
          <p:nvGrpSpPr>
            <p:cNvPr id="101" name="Group 100">
              <a:extLst>
                <a:ext uri="{FF2B5EF4-FFF2-40B4-BE49-F238E27FC236}">
                  <a16:creationId xmlns:a16="http://schemas.microsoft.com/office/drawing/2014/main" id="{53F26633-29C3-834C-82EA-35BEA8E58158}"/>
                </a:ext>
              </a:extLst>
            </p:cNvPr>
            <p:cNvGrpSpPr/>
            <p:nvPr/>
          </p:nvGrpSpPr>
          <p:grpSpPr>
            <a:xfrm>
              <a:off x="8053029" y="3158330"/>
              <a:ext cx="1536266" cy="209551"/>
              <a:chOff x="7189429" y="3158330"/>
              <a:chExt cx="1536266" cy="209551"/>
            </a:xfrm>
          </p:grpSpPr>
          <p:sp>
            <p:nvSpPr>
              <p:cNvPr id="103" name="Oval 102">
                <a:extLst>
                  <a:ext uri="{FF2B5EF4-FFF2-40B4-BE49-F238E27FC236}">
                    <a16:creationId xmlns:a16="http://schemas.microsoft.com/office/drawing/2014/main" id="{B3D7F5D0-F1D5-4C48-8CAE-D9EE36D3A621}"/>
                  </a:ext>
                </a:extLst>
              </p:cNvPr>
              <p:cNvSpPr/>
              <p:nvPr/>
            </p:nvSpPr>
            <p:spPr>
              <a:xfrm>
                <a:off x="7189429" y="3158330"/>
                <a:ext cx="209551" cy="20955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lumMod val="50000"/>
                      <a:lumOff val="50000"/>
                    </a:srgbClr>
                  </a:solidFill>
                  <a:effectLst/>
                  <a:uLnTx/>
                  <a:uFillTx/>
                  <a:latin typeface="Arial" panose="020B0604020202020204"/>
                  <a:ea typeface="+mn-ea"/>
                  <a:cs typeface="+mn-cs"/>
                </a:endParaRPr>
              </a:p>
            </p:txBody>
          </p:sp>
          <p:cxnSp>
            <p:nvCxnSpPr>
              <p:cNvPr id="104" name="Straight Connector 103">
                <a:extLst>
                  <a:ext uri="{FF2B5EF4-FFF2-40B4-BE49-F238E27FC236}">
                    <a16:creationId xmlns:a16="http://schemas.microsoft.com/office/drawing/2014/main" id="{6761BBD7-1101-B343-A7D9-0B750FB57362}"/>
                  </a:ext>
                </a:extLst>
              </p:cNvPr>
              <p:cNvCxnSpPr>
                <a:cxnSpLocks/>
              </p:cNvCxnSpPr>
              <p:nvPr/>
            </p:nvCxnSpPr>
            <p:spPr>
              <a:xfrm flipH="1">
                <a:off x="7299132" y="3263106"/>
                <a:ext cx="1426563" cy="0"/>
              </a:xfrm>
              <a:prstGeom prst="line">
                <a:avLst/>
              </a:prstGeom>
              <a:ln w="19050" cap="rnd">
                <a:solidFill>
                  <a:schemeClr val="accent4">
                    <a:alpha val="77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1C025E8-EBAC-7F46-8BD1-8DF0EB139F07}"/>
              </a:ext>
            </a:extLst>
          </p:cNvPr>
          <p:cNvGrpSpPr/>
          <p:nvPr/>
        </p:nvGrpSpPr>
        <p:grpSpPr>
          <a:xfrm>
            <a:off x="8763550" y="3706009"/>
            <a:ext cx="2352970" cy="290592"/>
            <a:chOff x="8365242" y="2758456"/>
            <a:chExt cx="2352970" cy="290592"/>
          </a:xfrm>
        </p:grpSpPr>
        <p:grpSp>
          <p:nvGrpSpPr>
            <p:cNvPr id="106" name="Group 105">
              <a:extLst>
                <a:ext uri="{FF2B5EF4-FFF2-40B4-BE49-F238E27FC236}">
                  <a16:creationId xmlns:a16="http://schemas.microsoft.com/office/drawing/2014/main" id="{A36983ED-4D46-5242-AED7-6868F44EEC41}"/>
                </a:ext>
              </a:extLst>
            </p:cNvPr>
            <p:cNvGrpSpPr/>
            <p:nvPr/>
          </p:nvGrpSpPr>
          <p:grpSpPr>
            <a:xfrm>
              <a:off x="8365242" y="2795586"/>
              <a:ext cx="969258" cy="209551"/>
              <a:chOff x="7177792" y="3167061"/>
              <a:chExt cx="969258" cy="209551"/>
            </a:xfrm>
          </p:grpSpPr>
          <p:sp>
            <p:nvSpPr>
              <p:cNvPr id="109" name="Oval 108">
                <a:extLst>
                  <a:ext uri="{FF2B5EF4-FFF2-40B4-BE49-F238E27FC236}">
                    <a16:creationId xmlns:a16="http://schemas.microsoft.com/office/drawing/2014/main" id="{F19439BE-52CE-9A4A-BB98-A0609FCA625A}"/>
                  </a:ext>
                </a:extLst>
              </p:cNvPr>
              <p:cNvSpPr/>
              <p:nvPr/>
            </p:nvSpPr>
            <p:spPr>
              <a:xfrm>
                <a:off x="7177792" y="3167061"/>
                <a:ext cx="209551" cy="20955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lumMod val="50000"/>
                      <a:lumOff val="50000"/>
                    </a:srgbClr>
                  </a:solidFill>
                  <a:effectLst/>
                  <a:uLnTx/>
                  <a:uFillTx/>
                  <a:latin typeface="Arial" panose="020B0604020202020204"/>
                  <a:ea typeface="+mn-ea"/>
                  <a:cs typeface="+mn-cs"/>
                </a:endParaRPr>
              </a:p>
            </p:txBody>
          </p:sp>
          <p:cxnSp>
            <p:nvCxnSpPr>
              <p:cNvPr id="110" name="Straight Connector 109">
                <a:extLst>
                  <a:ext uri="{FF2B5EF4-FFF2-40B4-BE49-F238E27FC236}">
                    <a16:creationId xmlns:a16="http://schemas.microsoft.com/office/drawing/2014/main" id="{B1BA66F9-FD7A-CC46-960E-F9C085170726}"/>
                  </a:ext>
                </a:extLst>
              </p:cNvPr>
              <p:cNvCxnSpPr>
                <a:cxnSpLocks/>
              </p:cNvCxnSpPr>
              <p:nvPr/>
            </p:nvCxnSpPr>
            <p:spPr>
              <a:xfrm flipH="1">
                <a:off x="7282568" y="3276601"/>
                <a:ext cx="864482" cy="0"/>
              </a:xfrm>
              <a:prstGeom prst="line">
                <a:avLst/>
              </a:prstGeom>
              <a:ln w="19050" cap="rnd">
                <a:solidFill>
                  <a:schemeClr val="accent4">
                    <a:alpha val="77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5FF1C547-531A-8742-ACCF-1FA60F036E6F}"/>
                </a:ext>
              </a:extLst>
            </p:cNvPr>
            <p:cNvSpPr txBox="1"/>
            <p:nvPr/>
          </p:nvSpPr>
          <p:spPr>
            <a:xfrm>
              <a:off x="9334500" y="2758456"/>
              <a:ext cx="1383712" cy="29059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rPr>
                <a:t>Cloud Services</a:t>
              </a:r>
            </a:p>
          </p:txBody>
        </p:sp>
      </p:grpSp>
      <p:sp>
        <p:nvSpPr>
          <p:cNvPr id="119" name="Slide Number Placeholder 5">
            <a:extLst>
              <a:ext uri="{FF2B5EF4-FFF2-40B4-BE49-F238E27FC236}">
                <a16:creationId xmlns:a16="http://schemas.microsoft.com/office/drawing/2014/main" id="{D09FE372-FBBF-CC4B-A895-5294A3E28F55}"/>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4329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edge">
                                      <p:cBhvr>
                                        <p:cTn id="16" dur="9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edge">
                                      <p:cBhvr>
                                        <p:cTn id="24" dur="900"/>
                                        <p:tgtEl>
                                          <p:spTgt spid="71"/>
                                        </p:tgtEl>
                                      </p:cBhvr>
                                    </p:animEffect>
                                  </p:childTnLst>
                                </p:cTn>
                              </p:par>
                              <p:par>
                                <p:cTn id="25" presetID="10"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edge">
                                      <p:cBhvr>
                                        <p:cTn id="38" dur="900"/>
                                        <p:tgtEl>
                                          <p:spTgt spid="72"/>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fade">
                                      <p:cBhvr>
                                        <p:cTn id="44" dur="500"/>
                                        <p:tgtEl>
                                          <p:spTgt spid="105"/>
                                        </p:tgtEl>
                                      </p:cBhvr>
                                    </p:animEffect>
                                  </p:childTnLst>
                                </p:cTn>
                              </p:par>
                              <p:par>
                                <p:cTn id="45" presetID="16" presetClass="entr" presetSubtype="37"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outVertical)">
                                      <p:cBhvr>
                                        <p:cTn id="47" dur="9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71" grpId="0" animBg="1"/>
      <p:bldP spid="72" grpId="0" animBg="1"/>
      <p:bldP spid="7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p:txBody>
          <a:bodyPr/>
          <a:lstStyle/>
          <a:p>
            <a:r>
              <a:rPr lang="en-US" dirty="0"/>
              <a:t>Virtual Private Snowflake</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176" name="Rounded Rectangle 175">
            <a:extLst>
              <a:ext uri="{FF2B5EF4-FFF2-40B4-BE49-F238E27FC236}">
                <a16:creationId xmlns:a16="http://schemas.microsoft.com/office/drawing/2014/main" id="{5FC26A23-815B-624A-8D7F-F0B0FC6C83C1}"/>
              </a:ext>
            </a:extLst>
          </p:cNvPr>
          <p:cNvSpPr/>
          <p:nvPr/>
        </p:nvSpPr>
        <p:spPr>
          <a:xfrm>
            <a:off x="809742" y="1916831"/>
            <a:ext cx="1397012" cy="4009360"/>
          </a:xfrm>
          <a:prstGeom prst="roundRect">
            <a:avLst>
              <a:gd name="adj" fmla="val 50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D44F5EAC-B8B3-3A4C-B93F-861856EB0B17}"/>
              </a:ext>
            </a:extLst>
          </p:cNvPr>
          <p:cNvGrpSpPr/>
          <p:nvPr/>
        </p:nvGrpSpPr>
        <p:grpSpPr>
          <a:xfrm>
            <a:off x="1054607" y="5408216"/>
            <a:ext cx="907281" cy="306005"/>
            <a:chOff x="5600726" y="1524610"/>
            <a:chExt cx="625908" cy="211104"/>
          </a:xfrm>
        </p:grpSpPr>
        <p:sp>
          <p:nvSpPr>
            <p:cNvPr id="13" name="Rounded Rectangle 96">
              <a:extLst>
                <a:ext uri="{FF2B5EF4-FFF2-40B4-BE49-F238E27FC236}">
                  <a16:creationId xmlns:a16="http://schemas.microsoft.com/office/drawing/2014/main" id="{61798D6D-D709-0A4F-9769-A46FF20CAA48}"/>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 name="Oval 13">
              <a:extLst>
                <a:ext uri="{FF2B5EF4-FFF2-40B4-BE49-F238E27FC236}">
                  <a16:creationId xmlns:a16="http://schemas.microsoft.com/office/drawing/2014/main" id="{65A8A016-3AC2-4542-9712-46D722231F22}"/>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13AD8B31-324A-B148-B16F-CED81DFE58E6}"/>
                </a:ext>
              </a:extLst>
            </p:cNvPr>
            <p:cNvGrpSpPr/>
            <p:nvPr/>
          </p:nvGrpSpPr>
          <p:grpSpPr>
            <a:xfrm>
              <a:off x="5895975" y="1600201"/>
              <a:ext cx="242888" cy="64294"/>
              <a:chOff x="5895975" y="1585913"/>
              <a:chExt cx="242888" cy="64294"/>
            </a:xfrm>
          </p:grpSpPr>
          <p:cxnSp>
            <p:nvCxnSpPr>
              <p:cNvPr id="16" name="Straight Connector 15">
                <a:extLst>
                  <a:ext uri="{FF2B5EF4-FFF2-40B4-BE49-F238E27FC236}">
                    <a16:creationId xmlns:a16="http://schemas.microsoft.com/office/drawing/2014/main" id="{EB33964A-ABC0-F642-9B5B-6ADFDD55130F}"/>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4AAB33-832A-684E-A5A5-5F5FFB2ED637}"/>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0C35C03E-2653-1242-B4CA-03C5153F5001}"/>
              </a:ext>
            </a:extLst>
          </p:cNvPr>
          <p:cNvGrpSpPr/>
          <p:nvPr/>
        </p:nvGrpSpPr>
        <p:grpSpPr>
          <a:xfrm>
            <a:off x="1054607" y="4998285"/>
            <a:ext cx="907281" cy="306005"/>
            <a:chOff x="5600726" y="1524610"/>
            <a:chExt cx="625908" cy="211104"/>
          </a:xfrm>
        </p:grpSpPr>
        <p:sp>
          <p:nvSpPr>
            <p:cNvPr id="48" name="Rounded Rectangle 96">
              <a:extLst>
                <a:ext uri="{FF2B5EF4-FFF2-40B4-BE49-F238E27FC236}">
                  <a16:creationId xmlns:a16="http://schemas.microsoft.com/office/drawing/2014/main" id="{E1297A4C-85E4-AE4F-AE89-D9E02ED402B9}"/>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9" name="Oval 48">
              <a:extLst>
                <a:ext uri="{FF2B5EF4-FFF2-40B4-BE49-F238E27FC236}">
                  <a16:creationId xmlns:a16="http://schemas.microsoft.com/office/drawing/2014/main" id="{B14C67D5-1B7F-984D-B177-B4C0F106827D}"/>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0" name="Group 49">
              <a:extLst>
                <a:ext uri="{FF2B5EF4-FFF2-40B4-BE49-F238E27FC236}">
                  <a16:creationId xmlns:a16="http://schemas.microsoft.com/office/drawing/2014/main" id="{D68C812E-C278-014F-86A0-878C780084D3}"/>
                </a:ext>
              </a:extLst>
            </p:cNvPr>
            <p:cNvGrpSpPr/>
            <p:nvPr/>
          </p:nvGrpSpPr>
          <p:grpSpPr>
            <a:xfrm>
              <a:off x="5895975" y="1600201"/>
              <a:ext cx="242888" cy="64294"/>
              <a:chOff x="5895975" y="1585913"/>
              <a:chExt cx="242888" cy="64294"/>
            </a:xfrm>
          </p:grpSpPr>
          <p:cxnSp>
            <p:nvCxnSpPr>
              <p:cNvPr id="51" name="Straight Connector 50">
                <a:extLst>
                  <a:ext uri="{FF2B5EF4-FFF2-40B4-BE49-F238E27FC236}">
                    <a16:creationId xmlns:a16="http://schemas.microsoft.com/office/drawing/2014/main" id="{401BD6DD-9A6C-E445-A4C9-5494BB9B5012}"/>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0D04ED9-D7DB-6442-9357-AEF2BC6D52B0}"/>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1ACC515-6CD5-5F46-8BD8-D8FC684D789D}"/>
              </a:ext>
            </a:extLst>
          </p:cNvPr>
          <p:cNvGrpSpPr/>
          <p:nvPr/>
        </p:nvGrpSpPr>
        <p:grpSpPr>
          <a:xfrm>
            <a:off x="1054607" y="4588359"/>
            <a:ext cx="907281" cy="306005"/>
            <a:chOff x="5600726" y="1524610"/>
            <a:chExt cx="625908" cy="211104"/>
          </a:xfrm>
        </p:grpSpPr>
        <p:sp>
          <p:nvSpPr>
            <p:cNvPr id="54" name="Rounded Rectangle 96">
              <a:extLst>
                <a:ext uri="{FF2B5EF4-FFF2-40B4-BE49-F238E27FC236}">
                  <a16:creationId xmlns:a16="http://schemas.microsoft.com/office/drawing/2014/main" id="{34AC0254-1703-3141-9E92-5F8ECAD8830A}"/>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5" name="Oval 54">
              <a:extLst>
                <a:ext uri="{FF2B5EF4-FFF2-40B4-BE49-F238E27FC236}">
                  <a16:creationId xmlns:a16="http://schemas.microsoft.com/office/drawing/2014/main" id="{3535244D-4DA9-9141-9CAE-19FE8A1C1E3A}"/>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6" name="Group 55">
              <a:extLst>
                <a:ext uri="{FF2B5EF4-FFF2-40B4-BE49-F238E27FC236}">
                  <a16:creationId xmlns:a16="http://schemas.microsoft.com/office/drawing/2014/main" id="{CD393DD4-B1B9-1744-98E9-170BD7CA5583}"/>
                </a:ext>
              </a:extLst>
            </p:cNvPr>
            <p:cNvGrpSpPr/>
            <p:nvPr/>
          </p:nvGrpSpPr>
          <p:grpSpPr>
            <a:xfrm>
              <a:off x="5895975" y="1600201"/>
              <a:ext cx="242888" cy="64294"/>
              <a:chOff x="5895975" y="1585913"/>
              <a:chExt cx="242888" cy="64294"/>
            </a:xfrm>
          </p:grpSpPr>
          <p:cxnSp>
            <p:nvCxnSpPr>
              <p:cNvPr id="57" name="Straight Connector 56">
                <a:extLst>
                  <a:ext uri="{FF2B5EF4-FFF2-40B4-BE49-F238E27FC236}">
                    <a16:creationId xmlns:a16="http://schemas.microsoft.com/office/drawing/2014/main" id="{EFD6CF29-033F-E540-9F83-916F51B4FABD}"/>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6DC9E10-B64F-F848-962E-79C986B12705}"/>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36494529-04B4-FB41-8571-6A68CB202CF1}"/>
              </a:ext>
            </a:extLst>
          </p:cNvPr>
          <p:cNvGrpSpPr/>
          <p:nvPr/>
        </p:nvGrpSpPr>
        <p:grpSpPr>
          <a:xfrm>
            <a:off x="1054607" y="4178431"/>
            <a:ext cx="907281" cy="306005"/>
            <a:chOff x="5600726" y="1524610"/>
            <a:chExt cx="625908" cy="211104"/>
          </a:xfrm>
        </p:grpSpPr>
        <p:sp>
          <p:nvSpPr>
            <p:cNvPr id="60" name="Rounded Rectangle 96">
              <a:extLst>
                <a:ext uri="{FF2B5EF4-FFF2-40B4-BE49-F238E27FC236}">
                  <a16:creationId xmlns:a16="http://schemas.microsoft.com/office/drawing/2014/main" id="{9ACEA005-46C3-C647-9069-FB2624E848F3}"/>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61" name="Oval 60">
              <a:extLst>
                <a:ext uri="{FF2B5EF4-FFF2-40B4-BE49-F238E27FC236}">
                  <a16:creationId xmlns:a16="http://schemas.microsoft.com/office/drawing/2014/main" id="{AC99F660-45D7-6449-91FF-7CB5983276FC}"/>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2" name="Group 61">
              <a:extLst>
                <a:ext uri="{FF2B5EF4-FFF2-40B4-BE49-F238E27FC236}">
                  <a16:creationId xmlns:a16="http://schemas.microsoft.com/office/drawing/2014/main" id="{D134EF0F-7FD9-2740-83CA-CF63FBD3C14D}"/>
                </a:ext>
              </a:extLst>
            </p:cNvPr>
            <p:cNvGrpSpPr/>
            <p:nvPr/>
          </p:nvGrpSpPr>
          <p:grpSpPr>
            <a:xfrm>
              <a:off x="5895975" y="1600201"/>
              <a:ext cx="242888" cy="64294"/>
              <a:chOff x="5895975" y="1585913"/>
              <a:chExt cx="242888" cy="64294"/>
            </a:xfrm>
          </p:grpSpPr>
          <p:cxnSp>
            <p:nvCxnSpPr>
              <p:cNvPr id="63" name="Straight Connector 62">
                <a:extLst>
                  <a:ext uri="{FF2B5EF4-FFF2-40B4-BE49-F238E27FC236}">
                    <a16:creationId xmlns:a16="http://schemas.microsoft.com/office/drawing/2014/main" id="{65853134-6D84-FD47-B0F1-19C2B10E457C}"/>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C6ECD0-861F-684B-9CE1-D9D00B380A23}"/>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B89D6037-3D9A-404F-933F-A383D79537FE}"/>
              </a:ext>
            </a:extLst>
          </p:cNvPr>
          <p:cNvGrpSpPr/>
          <p:nvPr/>
        </p:nvGrpSpPr>
        <p:grpSpPr>
          <a:xfrm>
            <a:off x="1054607" y="3768506"/>
            <a:ext cx="907281" cy="306005"/>
            <a:chOff x="5600726" y="1524610"/>
            <a:chExt cx="625908" cy="211104"/>
          </a:xfrm>
        </p:grpSpPr>
        <p:sp>
          <p:nvSpPr>
            <p:cNvPr id="66" name="Rounded Rectangle 96">
              <a:extLst>
                <a:ext uri="{FF2B5EF4-FFF2-40B4-BE49-F238E27FC236}">
                  <a16:creationId xmlns:a16="http://schemas.microsoft.com/office/drawing/2014/main" id="{FF8B3ABD-0FE8-AB46-8FD6-F82532982A3B}"/>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67" name="Oval 66">
              <a:extLst>
                <a:ext uri="{FF2B5EF4-FFF2-40B4-BE49-F238E27FC236}">
                  <a16:creationId xmlns:a16="http://schemas.microsoft.com/office/drawing/2014/main" id="{29F2AC14-10EE-C140-90F9-07ADD1D48BC1}"/>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8" name="Group 67">
              <a:extLst>
                <a:ext uri="{FF2B5EF4-FFF2-40B4-BE49-F238E27FC236}">
                  <a16:creationId xmlns:a16="http://schemas.microsoft.com/office/drawing/2014/main" id="{848DC05C-A99D-584E-A831-45769433A3FC}"/>
                </a:ext>
              </a:extLst>
            </p:cNvPr>
            <p:cNvGrpSpPr/>
            <p:nvPr/>
          </p:nvGrpSpPr>
          <p:grpSpPr>
            <a:xfrm>
              <a:off x="5895975" y="1600201"/>
              <a:ext cx="242888" cy="64294"/>
              <a:chOff x="5895975" y="1585913"/>
              <a:chExt cx="242888" cy="64294"/>
            </a:xfrm>
          </p:grpSpPr>
          <p:cxnSp>
            <p:nvCxnSpPr>
              <p:cNvPr id="69" name="Straight Connector 68">
                <a:extLst>
                  <a:ext uri="{FF2B5EF4-FFF2-40B4-BE49-F238E27FC236}">
                    <a16:creationId xmlns:a16="http://schemas.microsoft.com/office/drawing/2014/main" id="{26946181-2296-F64C-B48B-C1BD04A3581B}"/>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44F85C5-C63A-9B4E-A212-0AECEEEEAE48}"/>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3B20BC23-9566-2244-8254-D2B555C2FADD}"/>
              </a:ext>
            </a:extLst>
          </p:cNvPr>
          <p:cNvGrpSpPr/>
          <p:nvPr/>
        </p:nvGrpSpPr>
        <p:grpSpPr>
          <a:xfrm>
            <a:off x="1054607" y="3358579"/>
            <a:ext cx="907281" cy="306005"/>
            <a:chOff x="5600726" y="1524610"/>
            <a:chExt cx="625908" cy="211104"/>
          </a:xfrm>
        </p:grpSpPr>
        <p:sp>
          <p:nvSpPr>
            <p:cNvPr id="72" name="Rounded Rectangle 96">
              <a:extLst>
                <a:ext uri="{FF2B5EF4-FFF2-40B4-BE49-F238E27FC236}">
                  <a16:creationId xmlns:a16="http://schemas.microsoft.com/office/drawing/2014/main" id="{94C32819-9317-9348-B66C-B060C2E390DC}"/>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3" name="Oval 72">
              <a:extLst>
                <a:ext uri="{FF2B5EF4-FFF2-40B4-BE49-F238E27FC236}">
                  <a16:creationId xmlns:a16="http://schemas.microsoft.com/office/drawing/2014/main" id="{B36ED958-B524-514A-8518-93D17EF8CD86}"/>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4" name="Group 73">
              <a:extLst>
                <a:ext uri="{FF2B5EF4-FFF2-40B4-BE49-F238E27FC236}">
                  <a16:creationId xmlns:a16="http://schemas.microsoft.com/office/drawing/2014/main" id="{5AC90728-1371-004E-8E5C-EFF04F050D82}"/>
                </a:ext>
              </a:extLst>
            </p:cNvPr>
            <p:cNvGrpSpPr/>
            <p:nvPr/>
          </p:nvGrpSpPr>
          <p:grpSpPr>
            <a:xfrm>
              <a:off x="5895975" y="1600201"/>
              <a:ext cx="242888" cy="64294"/>
              <a:chOff x="5895975" y="1585913"/>
              <a:chExt cx="242888" cy="64294"/>
            </a:xfrm>
          </p:grpSpPr>
          <p:cxnSp>
            <p:nvCxnSpPr>
              <p:cNvPr id="75" name="Straight Connector 74">
                <a:extLst>
                  <a:ext uri="{FF2B5EF4-FFF2-40B4-BE49-F238E27FC236}">
                    <a16:creationId xmlns:a16="http://schemas.microsoft.com/office/drawing/2014/main" id="{57793897-CA90-6043-8C29-AD77734964B0}"/>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555ED50-F40B-1141-9DF9-C6D1B5620724}"/>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77" name="Group 76">
            <a:extLst>
              <a:ext uri="{FF2B5EF4-FFF2-40B4-BE49-F238E27FC236}">
                <a16:creationId xmlns:a16="http://schemas.microsoft.com/office/drawing/2014/main" id="{363093F8-45A0-9E4A-92D1-B30DAEC83A8B}"/>
              </a:ext>
            </a:extLst>
          </p:cNvPr>
          <p:cNvGrpSpPr/>
          <p:nvPr/>
        </p:nvGrpSpPr>
        <p:grpSpPr>
          <a:xfrm>
            <a:off x="1054607" y="2948653"/>
            <a:ext cx="907281" cy="306005"/>
            <a:chOff x="5600726" y="1524610"/>
            <a:chExt cx="625908" cy="211104"/>
          </a:xfrm>
        </p:grpSpPr>
        <p:sp>
          <p:nvSpPr>
            <p:cNvPr id="78" name="Rounded Rectangle 96">
              <a:extLst>
                <a:ext uri="{FF2B5EF4-FFF2-40B4-BE49-F238E27FC236}">
                  <a16:creationId xmlns:a16="http://schemas.microsoft.com/office/drawing/2014/main" id="{A73B944A-DE9B-DC49-8E6A-AF872F8FB001}"/>
                </a:ext>
              </a:extLst>
            </p:cNvPr>
            <p:cNvSpPr/>
            <p:nvPr/>
          </p:nvSpPr>
          <p:spPr>
            <a:xfrm>
              <a:off x="5600726" y="1524610"/>
              <a:ext cx="625908" cy="211104"/>
            </a:xfrm>
            <a:prstGeom prst="roundRect">
              <a:avLst/>
            </a:prstGeom>
            <a:ln w="31750">
              <a:solidFill>
                <a:schemeClr val="bg1">
                  <a:alpha val="5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9" name="Oval 78">
              <a:extLst>
                <a:ext uri="{FF2B5EF4-FFF2-40B4-BE49-F238E27FC236}">
                  <a16:creationId xmlns:a16="http://schemas.microsoft.com/office/drawing/2014/main" id="{C7647121-D395-8A43-B5E3-9A34BFD688DC}"/>
                </a:ext>
              </a:extLst>
            </p:cNvPr>
            <p:cNvSpPr/>
            <p:nvPr/>
          </p:nvSpPr>
          <p:spPr>
            <a:xfrm>
              <a:off x="5665602" y="1591075"/>
              <a:ext cx="75733" cy="75731"/>
            </a:xfrm>
            <a:prstGeom prst="ellipse">
              <a:avLst/>
            </a:prstGeom>
            <a:noFill/>
            <a:ln w="31750">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0" name="Group 79">
              <a:extLst>
                <a:ext uri="{FF2B5EF4-FFF2-40B4-BE49-F238E27FC236}">
                  <a16:creationId xmlns:a16="http://schemas.microsoft.com/office/drawing/2014/main" id="{4D167873-084C-7745-9404-CED82DAB3271}"/>
                </a:ext>
              </a:extLst>
            </p:cNvPr>
            <p:cNvGrpSpPr/>
            <p:nvPr/>
          </p:nvGrpSpPr>
          <p:grpSpPr>
            <a:xfrm>
              <a:off x="5895975" y="1600201"/>
              <a:ext cx="242888" cy="64294"/>
              <a:chOff x="5895975" y="1585913"/>
              <a:chExt cx="242888" cy="64294"/>
            </a:xfrm>
          </p:grpSpPr>
          <p:cxnSp>
            <p:nvCxnSpPr>
              <p:cNvPr id="81" name="Straight Connector 80">
                <a:extLst>
                  <a:ext uri="{FF2B5EF4-FFF2-40B4-BE49-F238E27FC236}">
                    <a16:creationId xmlns:a16="http://schemas.microsoft.com/office/drawing/2014/main" id="{C4D96474-9792-FB41-B10B-A99751687D62}"/>
                  </a:ext>
                </a:extLst>
              </p:cNvPr>
              <p:cNvCxnSpPr/>
              <p:nvPr/>
            </p:nvCxnSpPr>
            <p:spPr>
              <a:xfrm>
                <a:off x="5895975" y="1585913"/>
                <a:ext cx="242888" cy="0"/>
              </a:xfrm>
              <a:prstGeom prst="line">
                <a:avLst/>
              </a:prstGeom>
              <a:ln w="31750"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179170-F768-5243-9EBF-9487F34DBD6A}"/>
                  </a:ext>
                </a:extLst>
              </p:cNvPr>
              <p:cNvCxnSpPr/>
              <p:nvPr/>
            </p:nvCxnSpPr>
            <p:spPr>
              <a:xfrm>
                <a:off x="5895975" y="1650207"/>
                <a:ext cx="242888" cy="0"/>
              </a:xfrm>
              <a:prstGeom prst="line">
                <a:avLst/>
              </a:prstGeom>
              <a:ln w="31750"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AB49314F-62F3-2C4D-AB55-D0D9F246576B}"/>
              </a:ext>
            </a:extLst>
          </p:cNvPr>
          <p:cNvGrpSpPr/>
          <p:nvPr/>
        </p:nvGrpSpPr>
        <p:grpSpPr>
          <a:xfrm>
            <a:off x="1054607" y="2538727"/>
            <a:ext cx="907281" cy="306005"/>
            <a:chOff x="5600726" y="1524610"/>
            <a:chExt cx="625908" cy="211104"/>
          </a:xfrm>
        </p:grpSpPr>
        <p:sp>
          <p:nvSpPr>
            <p:cNvPr id="84" name="Rounded Rectangle 96">
              <a:extLst>
                <a:ext uri="{FF2B5EF4-FFF2-40B4-BE49-F238E27FC236}">
                  <a16:creationId xmlns:a16="http://schemas.microsoft.com/office/drawing/2014/main" id="{7C836FF7-0D91-6647-B93F-DA1E80DFCEB3}"/>
                </a:ext>
              </a:extLst>
            </p:cNvPr>
            <p:cNvSpPr/>
            <p:nvPr/>
          </p:nvSpPr>
          <p:spPr>
            <a:xfrm>
              <a:off x="5600726" y="1524610"/>
              <a:ext cx="625908" cy="211104"/>
            </a:xfrm>
            <a:prstGeom prst="roundRect">
              <a:avLst/>
            </a:prstGeom>
            <a:ln w="31750">
              <a:solidFill>
                <a:schemeClr val="bg1">
                  <a:alpha val="4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85" name="Oval 84">
              <a:extLst>
                <a:ext uri="{FF2B5EF4-FFF2-40B4-BE49-F238E27FC236}">
                  <a16:creationId xmlns:a16="http://schemas.microsoft.com/office/drawing/2014/main" id="{950D7AFA-6366-AC46-A932-E34C17128FA7}"/>
                </a:ext>
              </a:extLst>
            </p:cNvPr>
            <p:cNvSpPr/>
            <p:nvPr/>
          </p:nvSpPr>
          <p:spPr>
            <a:xfrm>
              <a:off x="5665602" y="1591075"/>
              <a:ext cx="75733" cy="75731"/>
            </a:xfrm>
            <a:prstGeom prst="ellipse">
              <a:avLst/>
            </a:prstGeom>
            <a:noFill/>
            <a:ln w="3175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6" name="Group 85">
              <a:extLst>
                <a:ext uri="{FF2B5EF4-FFF2-40B4-BE49-F238E27FC236}">
                  <a16:creationId xmlns:a16="http://schemas.microsoft.com/office/drawing/2014/main" id="{3866BFA8-C584-E146-92D3-9640B2100495}"/>
                </a:ext>
              </a:extLst>
            </p:cNvPr>
            <p:cNvGrpSpPr/>
            <p:nvPr/>
          </p:nvGrpSpPr>
          <p:grpSpPr>
            <a:xfrm>
              <a:off x="5895975" y="1600201"/>
              <a:ext cx="242888" cy="64294"/>
              <a:chOff x="5895975" y="1585913"/>
              <a:chExt cx="242888" cy="64294"/>
            </a:xfrm>
          </p:grpSpPr>
          <p:cxnSp>
            <p:nvCxnSpPr>
              <p:cNvPr id="87" name="Straight Connector 86">
                <a:extLst>
                  <a:ext uri="{FF2B5EF4-FFF2-40B4-BE49-F238E27FC236}">
                    <a16:creationId xmlns:a16="http://schemas.microsoft.com/office/drawing/2014/main" id="{DC9D79A1-3486-6643-B6E9-9B96936A93D8}"/>
                  </a:ext>
                </a:extLst>
              </p:cNvPr>
              <p:cNvCxnSpPr/>
              <p:nvPr/>
            </p:nvCxnSpPr>
            <p:spPr>
              <a:xfrm>
                <a:off x="5895975" y="1585913"/>
                <a:ext cx="242888" cy="0"/>
              </a:xfrm>
              <a:prstGeom prst="line">
                <a:avLst/>
              </a:prstGeom>
              <a:ln w="31750" cap="rnd">
                <a:solidFill>
                  <a:schemeClr val="bg1">
                    <a:alpha val="45000"/>
                  </a:schemeClr>
                </a:solidFill>
                <a:roun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D168FC-FEA6-AA48-B0ED-2448BA2A3C89}"/>
                  </a:ext>
                </a:extLst>
              </p:cNvPr>
              <p:cNvCxnSpPr/>
              <p:nvPr/>
            </p:nvCxnSpPr>
            <p:spPr>
              <a:xfrm>
                <a:off x="5895975" y="1650207"/>
                <a:ext cx="242888" cy="0"/>
              </a:xfrm>
              <a:prstGeom prst="line">
                <a:avLst/>
              </a:prstGeom>
              <a:ln w="31750" cap="rnd">
                <a:solidFill>
                  <a:schemeClr val="bg1">
                    <a:alpha val="4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948AA745-D286-404D-A1D8-3011ABF9B348}"/>
              </a:ext>
            </a:extLst>
          </p:cNvPr>
          <p:cNvGrpSpPr/>
          <p:nvPr/>
        </p:nvGrpSpPr>
        <p:grpSpPr>
          <a:xfrm>
            <a:off x="1054607" y="2128801"/>
            <a:ext cx="907281" cy="306005"/>
            <a:chOff x="5600726" y="1524610"/>
            <a:chExt cx="625908" cy="211104"/>
          </a:xfrm>
        </p:grpSpPr>
        <p:sp>
          <p:nvSpPr>
            <p:cNvPr id="90" name="Rounded Rectangle 96">
              <a:extLst>
                <a:ext uri="{FF2B5EF4-FFF2-40B4-BE49-F238E27FC236}">
                  <a16:creationId xmlns:a16="http://schemas.microsoft.com/office/drawing/2014/main" id="{1B503C70-3132-AA40-9EFA-8913EE722264}"/>
                </a:ext>
              </a:extLst>
            </p:cNvPr>
            <p:cNvSpPr/>
            <p:nvPr/>
          </p:nvSpPr>
          <p:spPr>
            <a:xfrm>
              <a:off x="5600726" y="1524610"/>
              <a:ext cx="625908" cy="211104"/>
            </a:xfrm>
            <a:prstGeom prst="roundRect">
              <a:avLst/>
            </a:prstGeom>
            <a:ln w="31750">
              <a:solidFill>
                <a:schemeClr val="bg1">
                  <a:alpha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1" name="Oval 90">
              <a:extLst>
                <a:ext uri="{FF2B5EF4-FFF2-40B4-BE49-F238E27FC236}">
                  <a16:creationId xmlns:a16="http://schemas.microsoft.com/office/drawing/2014/main" id="{2730B983-38C6-1440-AE2F-2BD517010519}"/>
                </a:ext>
              </a:extLst>
            </p:cNvPr>
            <p:cNvSpPr/>
            <p:nvPr/>
          </p:nvSpPr>
          <p:spPr>
            <a:xfrm>
              <a:off x="5665602" y="1591075"/>
              <a:ext cx="75733" cy="75731"/>
            </a:xfrm>
            <a:prstGeom prst="ellipse">
              <a:avLst/>
            </a:prstGeom>
            <a:noFill/>
            <a:ln w="31750">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2" name="Group 91">
              <a:extLst>
                <a:ext uri="{FF2B5EF4-FFF2-40B4-BE49-F238E27FC236}">
                  <a16:creationId xmlns:a16="http://schemas.microsoft.com/office/drawing/2014/main" id="{66650276-D832-2847-AEB0-0BCD53AB920B}"/>
                </a:ext>
              </a:extLst>
            </p:cNvPr>
            <p:cNvGrpSpPr/>
            <p:nvPr/>
          </p:nvGrpSpPr>
          <p:grpSpPr>
            <a:xfrm>
              <a:off x="5895975" y="1600201"/>
              <a:ext cx="242888" cy="64294"/>
              <a:chOff x="5895975" y="1585913"/>
              <a:chExt cx="242888" cy="64294"/>
            </a:xfrm>
          </p:grpSpPr>
          <p:cxnSp>
            <p:nvCxnSpPr>
              <p:cNvPr id="93" name="Straight Connector 92">
                <a:extLst>
                  <a:ext uri="{FF2B5EF4-FFF2-40B4-BE49-F238E27FC236}">
                    <a16:creationId xmlns:a16="http://schemas.microsoft.com/office/drawing/2014/main" id="{28859753-569F-CB43-A2A5-0B0CA6F2F0E7}"/>
                  </a:ext>
                </a:extLst>
              </p:cNvPr>
              <p:cNvCxnSpPr/>
              <p:nvPr/>
            </p:nvCxnSpPr>
            <p:spPr>
              <a:xfrm>
                <a:off x="5895975" y="1585913"/>
                <a:ext cx="242888" cy="0"/>
              </a:xfrm>
              <a:prstGeom prst="line">
                <a:avLst/>
              </a:prstGeom>
              <a:ln w="31750" cap="rnd">
                <a:solidFill>
                  <a:schemeClr val="bg1">
                    <a:alpha val="25000"/>
                  </a:schemeClr>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EBE8076-3099-E443-A50D-26A8940BB48C}"/>
                  </a:ext>
                </a:extLst>
              </p:cNvPr>
              <p:cNvCxnSpPr/>
              <p:nvPr/>
            </p:nvCxnSpPr>
            <p:spPr>
              <a:xfrm>
                <a:off x="5895975" y="1650207"/>
                <a:ext cx="242888" cy="0"/>
              </a:xfrm>
              <a:prstGeom prst="line">
                <a:avLst/>
              </a:prstGeom>
              <a:ln w="31750" cap="rnd">
                <a:solidFill>
                  <a:schemeClr val="bg1">
                    <a:alpha val="2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179" name="TextBox 178">
            <a:extLst>
              <a:ext uri="{FF2B5EF4-FFF2-40B4-BE49-F238E27FC236}">
                <a16:creationId xmlns:a16="http://schemas.microsoft.com/office/drawing/2014/main" id="{92DD1C9F-BD3A-2E43-9B13-5E6774E70575}"/>
              </a:ext>
            </a:extLst>
          </p:cNvPr>
          <p:cNvSpPr txBox="1"/>
          <p:nvPr/>
        </p:nvSpPr>
        <p:spPr>
          <a:xfrm>
            <a:off x="639489" y="1570501"/>
            <a:ext cx="1737516" cy="307777"/>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B5E8"/>
                </a:solidFill>
                <a:effectLst/>
                <a:uLnTx/>
                <a:uFillTx/>
                <a:latin typeface="Arial" panose="020B0604020202020204" pitchFamily="34" charset="0"/>
                <a:ea typeface="+mn-ea"/>
                <a:cs typeface="Arial" panose="020B0604020202020204" pitchFamily="34" charset="0"/>
              </a:rPr>
              <a:t>Blob Storage</a:t>
            </a:r>
          </a:p>
        </p:txBody>
      </p:sp>
      <p:sp>
        <p:nvSpPr>
          <p:cNvPr id="177" name="Rounded Rectangle 176">
            <a:extLst>
              <a:ext uri="{FF2B5EF4-FFF2-40B4-BE49-F238E27FC236}">
                <a16:creationId xmlns:a16="http://schemas.microsoft.com/office/drawing/2014/main" id="{FC139785-4A2F-8D40-82DF-297AFB9594FF}"/>
              </a:ext>
            </a:extLst>
          </p:cNvPr>
          <p:cNvSpPr/>
          <p:nvPr/>
        </p:nvSpPr>
        <p:spPr>
          <a:xfrm>
            <a:off x="9985248" y="1916831"/>
            <a:ext cx="1397012" cy="4009360"/>
          </a:xfrm>
          <a:prstGeom prst="roundRect">
            <a:avLst>
              <a:gd name="adj" fmla="val 50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44A8F941-922D-5746-915E-5DBD297FA7B5}"/>
              </a:ext>
            </a:extLst>
          </p:cNvPr>
          <p:cNvGrpSpPr>
            <a:grpSpLocks noChangeAspect="1"/>
          </p:cNvGrpSpPr>
          <p:nvPr/>
        </p:nvGrpSpPr>
        <p:grpSpPr bwMode="auto">
          <a:xfrm>
            <a:off x="10230113" y="5184425"/>
            <a:ext cx="438641" cy="438479"/>
            <a:chOff x="2462" y="786"/>
            <a:chExt cx="2753" cy="2752"/>
          </a:xfrm>
        </p:grpSpPr>
        <p:sp>
          <p:nvSpPr>
            <p:cNvPr id="10" name="Freeform 9">
              <a:extLst>
                <a:ext uri="{FF2B5EF4-FFF2-40B4-BE49-F238E27FC236}">
                  <a16:creationId xmlns:a16="http://schemas.microsoft.com/office/drawing/2014/main" id="{939B0543-4C48-9843-8966-00622F9372AB}"/>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 name="Oval 10">
              <a:extLst>
                <a:ext uri="{FF2B5EF4-FFF2-40B4-BE49-F238E27FC236}">
                  <a16:creationId xmlns:a16="http://schemas.microsoft.com/office/drawing/2014/main" id="{0DB0FFDA-B565-0C41-97CE-86C694C41B3D}"/>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04" name="Group 103">
            <a:extLst>
              <a:ext uri="{FF2B5EF4-FFF2-40B4-BE49-F238E27FC236}">
                <a16:creationId xmlns:a16="http://schemas.microsoft.com/office/drawing/2014/main" id="{29471892-D06F-1946-8EB3-B4C11BCBE6DC}"/>
              </a:ext>
            </a:extLst>
          </p:cNvPr>
          <p:cNvGrpSpPr>
            <a:grpSpLocks noChangeAspect="1"/>
          </p:cNvGrpSpPr>
          <p:nvPr/>
        </p:nvGrpSpPr>
        <p:grpSpPr bwMode="auto">
          <a:xfrm>
            <a:off x="10692058" y="4992066"/>
            <a:ext cx="438641" cy="438479"/>
            <a:chOff x="2462" y="786"/>
            <a:chExt cx="2753" cy="2752"/>
          </a:xfrm>
        </p:grpSpPr>
        <p:sp>
          <p:nvSpPr>
            <p:cNvPr id="105" name="Freeform 104">
              <a:extLst>
                <a:ext uri="{FF2B5EF4-FFF2-40B4-BE49-F238E27FC236}">
                  <a16:creationId xmlns:a16="http://schemas.microsoft.com/office/drawing/2014/main" id="{61F41358-B644-F346-A288-7984D4FF39B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6" name="Oval 105">
              <a:extLst>
                <a:ext uri="{FF2B5EF4-FFF2-40B4-BE49-F238E27FC236}">
                  <a16:creationId xmlns:a16="http://schemas.microsoft.com/office/drawing/2014/main" id="{C954EFE8-004E-6C44-9E9C-955A09170B53}"/>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09" name="Group 108">
            <a:extLst>
              <a:ext uri="{FF2B5EF4-FFF2-40B4-BE49-F238E27FC236}">
                <a16:creationId xmlns:a16="http://schemas.microsoft.com/office/drawing/2014/main" id="{46BB217A-197A-0E4F-8572-25821E9E35B4}"/>
              </a:ext>
            </a:extLst>
          </p:cNvPr>
          <p:cNvGrpSpPr>
            <a:grpSpLocks noChangeAspect="1"/>
          </p:cNvGrpSpPr>
          <p:nvPr/>
        </p:nvGrpSpPr>
        <p:grpSpPr bwMode="auto">
          <a:xfrm>
            <a:off x="10230113" y="4708394"/>
            <a:ext cx="438641" cy="438479"/>
            <a:chOff x="2462" y="786"/>
            <a:chExt cx="2753" cy="2752"/>
          </a:xfrm>
        </p:grpSpPr>
        <p:sp>
          <p:nvSpPr>
            <p:cNvPr id="116" name="Freeform 115">
              <a:extLst>
                <a:ext uri="{FF2B5EF4-FFF2-40B4-BE49-F238E27FC236}">
                  <a16:creationId xmlns:a16="http://schemas.microsoft.com/office/drawing/2014/main" id="{2F925DA6-478D-DA49-88E5-C4448C3DD73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7" name="Oval 116">
              <a:extLst>
                <a:ext uri="{FF2B5EF4-FFF2-40B4-BE49-F238E27FC236}">
                  <a16:creationId xmlns:a16="http://schemas.microsoft.com/office/drawing/2014/main" id="{D6B1C4E9-40E6-BF4C-820E-E07DF889236C}"/>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1" name="Group 110">
            <a:extLst>
              <a:ext uri="{FF2B5EF4-FFF2-40B4-BE49-F238E27FC236}">
                <a16:creationId xmlns:a16="http://schemas.microsoft.com/office/drawing/2014/main" id="{644BD966-C308-6846-8E87-5AB28A24E2DB}"/>
              </a:ext>
            </a:extLst>
          </p:cNvPr>
          <p:cNvGrpSpPr>
            <a:grpSpLocks noChangeAspect="1"/>
          </p:cNvGrpSpPr>
          <p:nvPr/>
        </p:nvGrpSpPr>
        <p:grpSpPr bwMode="auto">
          <a:xfrm>
            <a:off x="10692058" y="4424723"/>
            <a:ext cx="438641" cy="438479"/>
            <a:chOff x="2462" y="786"/>
            <a:chExt cx="2753" cy="2752"/>
          </a:xfrm>
        </p:grpSpPr>
        <p:sp>
          <p:nvSpPr>
            <p:cNvPr id="112" name="Freeform 111">
              <a:extLst>
                <a:ext uri="{FF2B5EF4-FFF2-40B4-BE49-F238E27FC236}">
                  <a16:creationId xmlns:a16="http://schemas.microsoft.com/office/drawing/2014/main" id="{B5F10186-F945-6543-B69C-FF748EE6618C}"/>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3" name="Oval 112">
              <a:extLst>
                <a:ext uri="{FF2B5EF4-FFF2-40B4-BE49-F238E27FC236}">
                  <a16:creationId xmlns:a16="http://schemas.microsoft.com/office/drawing/2014/main" id="{EE8B418F-D888-3C40-BE04-774DB40322FB}"/>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85203A18-9D24-2646-8945-B89B5B1940D2}"/>
              </a:ext>
            </a:extLst>
          </p:cNvPr>
          <p:cNvGrpSpPr>
            <a:grpSpLocks noChangeAspect="1"/>
          </p:cNvGrpSpPr>
          <p:nvPr/>
        </p:nvGrpSpPr>
        <p:grpSpPr bwMode="auto">
          <a:xfrm>
            <a:off x="10230113" y="4141052"/>
            <a:ext cx="438641" cy="438479"/>
            <a:chOff x="2462" y="786"/>
            <a:chExt cx="2753" cy="2752"/>
          </a:xfrm>
        </p:grpSpPr>
        <p:sp>
          <p:nvSpPr>
            <p:cNvPr id="126" name="Freeform 125">
              <a:extLst>
                <a:ext uri="{FF2B5EF4-FFF2-40B4-BE49-F238E27FC236}">
                  <a16:creationId xmlns:a16="http://schemas.microsoft.com/office/drawing/2014/main" id="{2A9657BE-2C13-9646-B2B7-0EFC400B4C5E}"/>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7" name="Oval 126">
              <a:extLst>
                <a:ext uri="{FF2B5EF4-FFF2-40B4-BE49-F238E27FC236}">
                  <a16:creationId xmlns:a16="http://schemas.microsoft.com/office/drawing/2014/main" id="{D9A79313-6C9F-E14F-8304-2A6D6B23C47D}"/>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79B8DD90-3022-B34B-81CA-233C52F839D8}"/>
              </a:ext>
            </a:extLst>
          </p:cNvPr>
          <p:cNvGrpSpPr>
            <a:grpSpLocks noChangeAspect="1"/>
          </p:cNvGrpSpPr>
          <p:nvPr/>
        </p:nvGrpSpPr>
        <p:grpSpPr bwMode="auto">
          <a:xfrm>
            <a:off x="10692058" y="3857380"/>
            <a:ext cx="438641" cy="438479"/>
            <a:chOff x="2462" y="786"/>
            <a:chExt cx="2753" cy="2752"/>
          </a:xfrm>
        </p:grpSpPr>
        <p:sp>
          <p:nvSpPr>
            <p:cNvPr id="122" name="Freeform 121">
              <a:extLst>
                <a:ext uri="{FF2B5EF4-FFF2-40B4-BE49-F238E27FC236}">
                  <a16:creationId xmlns:a16="http://schemas.microsoft.com/office/drawing/2014/main" id="{B1E912A8-6C37-7F4F-9AE9-7D26423801B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3" name="Oval 122">
              <a:extLst>
                <a:ext uri="{FF2B5EF4-FFF2-40B4-BE49-F238E27FC236}">
                  <a16:creationId xmlns:a16="http://schemas.microsoft.com/office/drawing/2014/main" id="{B6CD41E2-9C3C-CC45-9C80-31319386AD72}"/>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29" name="Group 128">
            <a:extLst>
              <a:ext uri="{FF2B5EF4-FFF2-40B4-BE49-F238E27FC236}">
                <a16:creationId xmlns:a16="http://schemas.microsoft.com/office/drawing/2014/main" id="{22E84532-40A0-A74D-BDA1-090B0A72CC45}"/>
              </a:ext>
            </a:extLst>
          </p:cNvPr>
          <p:cNvGrpSpPr>
            <a:grpSpLocks noChangeAspect="1"/>
          </p:cNvGrpSpPr>
          <p:nvPr/>
        </p:nvGrpSpPr>
        <p:grpSpPr bwMode="auto">
          <a:xfrm>
            <a:off x="10230113" y="3573709"/>
            <a:ext cx="438641" cy="438479"/>
            <a:chOff x="2462" y="786"/>
            <a:chExt cx="2753" cy="2752"/>
          </a:xfrm>
        </p:grpSpPr>
        <p:sp>
          <p:nvSpPr>
            <p:cNvPr id="136" name="Freeform 135">
              <a:extLst>
                <a:ext uri="{FF2B5EF4-FFF2-40B4-BE49-F238E27FC236}">
                  <a16:creationId xmlns:a16="http://schemas.microsoft.com/office/drawing/2014/main" id="{435503AC-ADD0-9A49-8186-8B6533A22D1B}"/>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Oval 136">
              <a:extLst>
                <a:ext uri="{FF2B5EF4-FFF2-40B4-BE49-F238E27FC236}">
                  <a16:creationId xmlns:a16="http://schemas.microsoft.com/office/drawing/2014/main" id="{8DFD0582-750C-D845-B18B-EEA5D927A870}"/>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D54F4CA2-9C23-FA4F-9E30-546F3246D88A}"/>
              </a:ext>
            </a:extLst>
          </p:cNvPr>
          <p:cNvGrpSpPr>
            <a:grpSpLocks noChangeAspect="1"/>
          </p:cNvGrpSpPr>
          <p:nvPr/>
        </p:nvGrpSpPr>
        <p:grpSpPr bwMode="auto">
          <a:xfrm>
            <a:off x="10692058" y="3290038"/>
            <a:ext cx="438641" cy="438479"/>
            <a:chOff x="2462" y="786"/>
            <a:chExt cx="2753" cy="2752"/>
          </a:xfrm>
        </p:grpSpPr>
        <p:sp>
          <p:nvSpPr>
            <p:cNvPr id="132" name="Freeform 131">
              <a:extLst>
                <a:ext uri="{FF2B5EF4-FFF2-40B4-BE49-F238E27FC236}">
                  <a16:creationId xmlns:a16="http://schemas.microsoft.com/office/drawing/2014/main" id="{BC39E49B-68E6-154F-A0C5-59ADFE717D1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3" name="Oval 132">
              <a:extLst>
                <a:ext uri="{FF2B5EF4-FFF2-40B4-BE49-F238E27FC236}">
                  <a16:creationId xmlns:a16="http://schemas.microsoft.com/office/drawing/2014/main" id="{131AD7DB-042D-814B-B28E-AD92DFCA16E0}"/>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39" name="Group 138">
            <a:extLst>
              <a:ext uri="{FF2B5EF4-FFF2-40B4-BE49-F238E27FC236}">
                <a16:creationId xmlns:a16="http://schemas.microsoft.com/office/drawing/2014/main" id="{3602DD19-DF62-AA49-98FB-7B5A5308B7BD}"/>
              </a:ext>
            </a:extLst>
          </p:cNvPr>
          <p:cNvGrpSpPr>
            <a:grpSpLocks noChangeAspect="1"/>
          </p:cNvGrpSpPr>
          <p:nvPr/>
        </p:nvGrpSpPr>
        <p:grpSpPr bwMode="auto">
          <a:xfrm>
            <a:off x="10230113" y="3006367"/>
            <a:ext cx="438641" cy="438479"/>
            <a:chOff x="2462" y="786"/>
            <a:chExt cx="2753" cy="2752"/>
          </a:xfrm>
        </p:grpSpPr>
        <p:sp>
          <p:nvSpPr>
            <p:cNvPr id="146" name="Freeform 145">
              <a:extLst>
                <a:ext uri="{FF2B5EF4-FFF2-40B4-BE49-F238E27FC236}">
                  <a16:creationId xmlns:a16="http://schemas.microsoft.com/office/drawing/2014/main" id="{7C35529E-3E14-7248-9517-B5BE6A5469B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7" name="Oval 146">
              <a:extLst>
                <a:ext uri="{FF2B5EF4-FFF2-40B4-BE49-F238E27FC236}">
                  <a16:creationId xmlns:a16="http://schemas.microsoft.com/office/drawing/2014/main" id="{519E1682-FCA4-124B-931A-243A19170AE8}"/>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41" name="Group 140">
            <a:extLst>
              <a:ext uri="{FF2B5EF4-FFF2-40B4-BE49-F238E27FC236}">
                <a16:creationId xmlns:a16="http://schemas.microsoft.com/office/drawing/2014/main" id="{4B6442A1-8EBE-E241-B7D8-E900A7F87BE3}"/>
              </a:ext>
            </a:extLst>
          </p:cNvPr>
          <p:cNvGrpSpPr>
            <a:grpSpLocks noChangeAspect="1"/>
          </p:cNvGrpSpPr>
          <p:nvPr/>
        </p:nvGrpSpPr>
        <p:grpSpPr bwMode="auto">
          <a:xfrm>
            <a:off x="10692058" y="2716800"/>
            <a:ext cx="438641" cy="444374"/>
            <a:chOff x="2462" y="749"/>
            <a:chExt cx="2753" cy="2789"/>
          </a:xfrm>
        </p:grpSpPr>
        <p:sp>
          <p:nvSpPr>
            <p:cNvPr id="142" name="Freeform 141">
              <a:extLst>
                <a:ext uri="{FF2B5EF4-FFF2-40B4-BE49-F238E27FC236}">
                  <a16:creationId xmlns:a16="http://schemas.microsoft.com/office/drawing/2014/main" id="{F8804B45-5027-0241-BC01-690AE4BAA5DA}"/>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ln w="31750" cap="rnd">
              <a:solidFill>
                <a:schemeClr val="bg1">
                  <a:alpha val="5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3" name="Oval 142">
              <a:extLst>
                <a:ext uri="{FF2B5EF4-FFF2-40B4-BE49-F238E27FC236}">
                  <a16:creationId xmlns:a16="http://schemas.microsoft.com/office/drawing/2014/main" id="{46C309B5-D037-DD46-9D95-AAABE33B355A}"/>
                </a:ext>
              </a:extLst>
            </p:cNvPr>
            <p:cNvSpPr>
              <a:spLocks noChangeArrowheads="1"/>
            </p:cNvSpPr>
            <p:nvPr/>
          </p:nvSpPr>
          <p:spPr bwMode="auto">
            <a:xfrm>
              <a:off x="3083" y="749"/>
              <a:ext cx="1510" cy="1511"/>
            </a:xfrm>
            <a:prstGeom prst="ellipse">
              <a:avLst/>
            </a:prstGeom>
            <a:ln w="31750" cap="rnd">
              <a:solidFill>
                <a:schemeClr val="bg1">
                  <a:alpha val="5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49" name="Group 148">
            <a:extLst>
              <a:ext uri="{FF2B5EF4-FFF2-40B4-BE49-F238E27FC236}">
                <a16:creationId xmlns:a16="http://schemas.microsoft.com/office/drawing/2014/main" id="{C1E428A4-24EC-6945-9D6E-389F0F2FB419}"/>
              </a:ext>
            </a:extLst>
          </p:cNvPr>
          <p:cNvGrpSpPr>
            <a:grpSpLocks noChangeAspect="1"/>
          </p:cNvGrpSpPr>
          <p:nvPr/>
        </p:nvGrpSpPr>
        <p:grpSpPr bwMode="auto">
          <a:xfrm>
            <a:off x="10230113" y="2433129"/>
            <a:ext cx="438641" cy="444374"/>
            <a:chOff x="2462" y="749"/>
            <a:chExt cx="2753" cy="2789"/>
          </a:xfrm>
        </p:grpSpPr>
        <p:sp>
          <p:nvSpPr>
            <p:cNvPr id="156" name="Freeform 155">
              <a:extLst>
                <a:ext uri="{FF2B5EF4-FFF2-40B4-BE49-F238E27FC236}">
                  <a16:creationId xmlns:a16="http://schemas.microsoft.com/office/drawing/2014/main" id="{955140D9-EAF8-854D-99BA-0260377320C8}"/>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ln w="31750" cap="rnd">
              <a:solidFill>
                <a:schemeClr val="bg1">
                  <a:alpha val="4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7" name="Oval 156">
              <a:extLst>
                <a:ext uri="{FF2B5EF4-FFF2-40B4-BE49-F238E27FC236}">
                  <a16:creationId xmlns:a16="http://schemas.microsoft.com/office/drawing/2014/main" id="{3470C6E6-6532-F343-BD0C-68241DDDA499}"/>
                </a:ext>
              </a:extLst>
            </p:cNvPr>
            <p:cNvSpPr>
              <a:spLocks noChangeArrowheads="1"/>
            </p:cNvSpPr>
            <p:nvPr/>
          </p:nvSpPr>
          <p:spPr bwMode="auto">
            <a:xfrm>
              <a:off x="3083" y="749"/>
              <a:ext cx="1510" cy="1511"/>
            </a:xfrm>
            <a:prstGeom prst="ellipse">
              <a:avLst/>
            </a:prstGeom>
            <a:ln w="31750" cap="rnd">
              <a:solidFill>
                <a:schemeClr val="bg1">
                  <a:alpha val="4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51" name="Group 150">
            <a:extLst>
              <a:ext uri="{FF2B5EF4-FFF2-40B4-BE49-F238E27FC236}">
                <a16:creationId xmlns:a16="http://schemas.microsoft.com/office/drawing/2014/main" id="{94F07495-2DF2-C642-9171-90467FD0C4B7}"/>
              </a:ext>
            </a:extLst>
          </p:cNvPr>
          <p:cNvGrpSpPr>
            <a:grpSpLocks noChangeAspect="1"/>
          </p:cNvGrpSpPr>
          <p:nvPr/>
        </p:nvGrpSpPr>
        <p:grpSpPr bwMode="auto">
          <a:xfrm>
            <a:off x="10672192" y="2116973"/>
            <a:ext cx="465202" cy="476859"/>
            <a:chOff x="2462" y="716"/>
            <a:chExt cx="2753" cy="2822"/>
          </a:xfrm>
        </p:grpSpPr>
        <p:sp>
          <p:nvSpPr>
            <p:cNvPr id="152" name="Freeform 151">
              <a:extLst>
                <a:ext uri="{FF2B5EF4-FFF2-40B4-BE49-F238E27FC236}">
                  <a16:creationId xmlns:a16="http://schemas.microsoft.com/office/drawing/2014/main" id="{B7A7FEFE-FEF9-EF4C-A87D-260864645968}"/>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ln w="31750" cap="rnd">
              <a:solidFill>
                <a:schemeClr val="bg1">
                  <a:alpha val="2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3" name="Oval 152">
              <a:extLst>
                <a:ext uri="{FF2B5EF4-FFF2-40B4-BE49-F238E27FC236}">
                  <a16:creationId xmlns:a16="http://schemas.microsoft.com/office/drawing/2014/main" id="{51DD36AC-1CB0-9442-A876-89F6F2980BF9}"/>
                </a:ext>
              </a:extLst>
            </p:cNvPr>
            <p:cNvSpPr>
              <a:spLocks noChangeArrowheads="1"/>
            </p:cNvSpPr>
            <p:nvPr/>
          </p:nvSpPr>
          <p:spPr bwMode="auto">
            <a:xfrm>
              <a:off x="3083" y="716"/>
              <a:ext cx="1510" cy="1511"/>
            </a:xfrm>
            <a:prstGeom prst="ellipse">
              <a:avLst/>
            </a:prstGeom>
            <a:ln w="31750" cap="rnd">
              <a:solidFill>
                <a:schemeClr val="bg1">
                  <a:alpha val="2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82" name="TextBox 181">
            <a:extLst>
              <a:ext uri="{FF2B5EF4-FFF2-40B4-BE49-F238E27FC236}">
                <a16:creationId xmlns:a16="http://schemas.microsoft.com/office/drawing/2014/main" id="{9B07A2E0-BF7A-6747-BFBE-9C068DE4BFCA}"/>
              </a:ext>
            </a:extLst>
          </p:cNvPr>
          <p:cNvSpPr txBox="1"/>
          <p:nvPr/>
        </p:nvSpPr>
        <p:spPr>
          <a:xfrm>
            <a:off x="9814996" y="1570501"/>
            <a:ext cx="1737516" cy="307777"/>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B5E8"/>
                </a:solidFill>
                <a:effectLst/>
                <a:uLnTx/>
                <a:uFillTx/>
                <a:latin typeface="Arial" panose="020B0604020202020204" pitchFamily="34" charset="0"/>
                <a:ea typeface="+mn-ea"/>
                <a:cs typeface="Arial" panose="020B0604020202020204" pitchFamily="34" charset="0"/>
              </a:rPr>
              <a:t>Customer VPC</a:t>
            </a:r>
          </a:p>
        </p:txBody>
      </p:sp>
      <p:sp>
        <p:nvSpPr>
          <p:cNvPr id="187" name="TextBox 186">
            <a:extLst>
              <a:ext uri="{FF2B5EF4-FFF2-40B4-BE49-F238E27FC236}">
                <a16:creationId xmlns:a16="http://schemas.microsoft.com/office/drawing/2014/main" id="{A09FF520-CDF2-1644-AD2B-3A2684F9CDAD}"/>
              </a:ext>
            </a:extLst>
          </p:cNvPr>
          <p:cNvSpPr txBox="1"/>
          <p:nvPr/>
        </p:nvSpPr>
        <p:spPr>
          <a:xfrm>
            <a:off x="3603316" y="2137602"/>
            <a:ext cx="4985368" cy="307777"/>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n-ea"/>
                <a:cs typeface="Arial" panose="020B0604020202020204" pitchFamily="34" charset="0"/>
              </a:rPr>
              <a:t>Customer Dedicated Snowflake VPC</a:t>
            </a:r>
          </a:p>
        </p:txBody>
      </p:sp>
      <p:sp>
        <p:nvSpPr>
          <p:cNvPr id="195" name="TextBox 194">
            <a:extLst>
              <a:ext uri="{FF2B5EF4-FFF2-40B4-BE49-F238E27FC236}">
                <a16:creationId xmlns:a16="http://schemas.microsoft.com/office/drawing/2014/main" id="{AF7FEE96-8AB2-A54D-9012-75DFFAF77A6F}"/>
              </a:ext>
            </a:extLst>
          </p:cNvPr>
          <p:cNvSpPr txBox="1"/>
          <p:nvPr/>
        </p:nvSpPr>
        <p:spPr>
          <a:xfrm>
            <a:off x="2489207" y="5446060"/>
            <a:ext cx="1737516" cy="480131"/>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5CDD7"/>
                </a:solidFill>
                <a:effectLst/>
                <a:uLnTx/>
                <a:uFillTx/>
                <a:latin typeface="Arial" panose="020B0604020202020204" pitchFamily="34" charset="0"/>
                <a:ea typeface="+mn-ea"/>
                <a:cs typeface="Arial" panose="020B0604020202020204" pitchFamily="34" charset="0"/>
              </a:rPr>
              <a:t>Snowflake</a:t>
            </a:r>
            <a:br>
              <a:rPr kumimoji="0" lang="en-US" sz="1400" b="0" i="0" u="none" strike="noStrike" kern="1200" cap="none" spc="0" normalizeH="0" baseline="0" noProof="0" dirty="0">
                <a:ln>
                  <a:noFill/>
                </a:ln>
                <a:solidFill>
                  <a:srgbClr val="75CDD7"/>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rgbClr val="75CDD7"/>
                </a:solidFill>
                <a:effectLst/>
                <a:uLnTx/>
                <a:uFillTx/>
                <a:latin typeface="Arial" panose="020B0604020202020204" pitchFamily="34" charset="0"/>
                <a:ea typeface="+mn-ea"/>
                <a:cs typeface="Arial" panose="020B0604020202020204" pitchFamily="34" charset="0"/>
              </a:rPr>
              <a:t>Load Balancer</a:t>
            </a:r>
          </a:p>
        </p:txBody>
      </p:sp>
      <p:sp>
        <p:nvSpPr>
          <p:cNvPr id="196" name="TextBox 195">
            <a:extLst>
              <a:ext uri="{FF2B5EF4-FFF2-40B4-BE49-F238E27FC236}">
                <a16:creationId xmlns:a16="http://schemas.microsoft.com/office/drawing/2014/main" id="{5E812AE5-D331-F845-8B5E-E49E8EC3EB0E}"/>
              </a:ext>
            </a:extLst>
          </p:cNvPr>
          <p:cNvSpPr txBox="1"/>
          <p:nvPr/>
        </p:nvSpPr>
        <p:spPr>
          <a:xfrm>
            <a:off x="4314564" y="5446060"/>
            <a:ext cx="1737516" cy="480131"/>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9F36"/>
                </a:solidFill>
                <a:effectLst/>
                <a:uLnTx/>
                <a:uFillTx/>
                <a:latin typeface="Arial" panose="020B0604020202020204" pitchFamily="34" charset="0"/>
                <a:ea typeface="+mn-ea"/>
                <a:cs typeface="Arial" panose="020B0604020202020204" pitchFamily="34" charset="0"/>
              </a:rPr>
              <a:t>Cloud</a:t>
            </a:r>
            <a:br>
              <a:rPr kumimoji="0" lang="en-US" sz="1400" b="0" i="0" u="none" strike="noStrike" kern="1200" cap="none" spc="0" normalizeH="0" baseline="0" noProof="0" dirty="0">
                <a:ln>
                  <a:noFill/>
                </a:ln>
                <a:solidFill>
                  <a:srgbClr val="FF9F36"/>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rgbClr val="FF9F36"/>
                </a:solidFill>
                <a:effectLst/>
                <a:uLnTx/>
                <a:uFillTx/>
                <a:latin typeface="Arial" panose="020B0604020202020204" pitchFamily="34" charset="0"/>
                <a:ea typeface="+mn-ea"/>
                <a:cs typeface="Arial" panose="020B0604020202020204" pitchFamily="34" charset="0"/>
              </a:rPr>
              <a:t>Services</a:t>
            </a:r>
          </a:p>
        </p:txBody>
      </p:sp>
      <p:sp>
        <p:nvSpPr>
          <p:cNvPr id="197" name="TextBox 196">
            <a:extLst>
              <a:ext uri="{FF2B5EF4-FFF2-40B4-BE49-F238E27FC236}">
                <a16:creationId xmlns:a16="http://schemas.microsoft.com/office/drawing/2014/main" id="{C646727D-C32E-7643-9F8A-229BD75EFB2F}"/>
              </a:ext>
            </a:extLst>
          </p:cNvPr>
          <p:cNvSpPr txBox="1"/>
          <p:nvPr/>
        </p:nvSpPr>
        <p:spPr>
          <a:xfrm>
            <a:off x="6139921" y="5446060"/>
            <a:ext cx="1737516" cy="480131"/>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254A3"/>
                </a:solidFill>
                <a:effectLst/>
                <a:uLnTx/>
                <a:uFillTx/>
                <a:latin typeface="Arial" panose="020B0604020202020204" pitchFamily="34" charset="0"/>
                <a:ea typeface="+mn-ea"/>
                <a:cs typeface="Arial" panose="020B0604020202020204" pitchFamily="34" charset="0"/>
              </a:rPr>
              <a:t>Virtual</a:t>
            </a:r>
            <a:br>
              <a:rPr kumimoji="0" lang="en-US" sz="1400" b="0" i="0" u="none" strike="noStrike" kern="1200" cap="none" spc="0" normalizeH="0" baseline="0" noProof="0" dirty="0">
                <a:ln>
                  <a:noFill/>
                </a:ln>
                <a:solidFill>
                  <a:srgbClr val="7254A3"/>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rgbClr val="7254A3"/>
                </a:solidFill>
                <a:effectLst/>
                <a:uLnTx/>
                <a:uFillTx/>
                <a:latin typeface="Arial" panose="020B0604020202020204" pitchFamily="34" charset="0"/>
                <a:ea typeface="+mn-ea"/>
                <a:cs typeface="Arial" panose="020B0604020202020204" pitchFamily="34" charset="0"/>
              </a:rPr>
              <a:t>Warehouses</a:t>
            </a:r>
          </a:p>
        </p:txBody>
      </p:sp>
      <p:grpSp>
        <p:nvGrpSpPr>
          <p:cNvPr id="193" name="Group 192">
            <a:extLst>
              <a:ext uri="{FF2B5EF4-FFF2-40B4-BE49-F238E27FC236}">
                <a16:creationId xmlns:a16="http://schemas.microsoft.com/office/drawing/2014/main" id="{A7723497-9683-9F46-B65A-B8BAB291D80A}"/>
              </a:ext>
            </a:extLst>
          </p:cNvPr>
          <p:cNvGrpSpPr/>
          <p:nvPr/>
        </p:nvGrpSpPr>
        <p:grpSpPr>
          <a:xfrm>
            <a:off x="3016315" y="4684723"/>
            <a:ext cx="683301" cy="685540"/>
            <a:chOff x="2875485" y="4034812"/>
            <a:chExt cx="725636" cy="728014"/>
          </a:xfrm>
        </p:grpSpPr>
        <p:sp>
          <p:nvSpPr>
            <p:cNvPr id="35" name="Freeform 292">
              <a:extLst>
                <a:ext uri="{FF2B5EF4-FFF2-40B4-BE49-F238E27FC236}">
                  <a16:creationId xmlns:a16="http://schemas.microsoft.com/office/drawing/2014/main" id="{4B88B8B7-5D54-924F-8FC6-ACA6AF975D28}"/>
                </a:ext>
              </a:extLst>
            </p:cNvPr>
            <p:cNvSpPr>
              <a:spLocks/>
            </p:cNvSpPr>
            <p:nvPr/>
          </p:nvSpPr>
          <p:spPr bwMode="auto">
            <a:xfrm>
              <a:off x="2875485" y="4034812"/>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Line 293">
              <a:extLst>
                <a:ext uri="{FF2B5EF4-FFF2-40B4-BE49-F238E27FC236}">
                  <a16:creationId xmlns:a16="http://schemas.microsoft.com/office/drawing/2014/main" id="{AFBC7F14-7A75-F640-A761-293D86E13B73}"/>
                </a:ext>
              </a:extLst>
            </p:cNvPr>
            <p:cNvSpPr>
              <a:spLocks noChangeShapeType="1"/>
            </p:cNvSpPr>
            <p:nvPr/>
          </p:nvSpPr>
          <p:spPr bwMode="auto">
            <a:xfrm>
              <a:off x="3134810" y="4190644"/>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Line 294">
              <a:extLst>
                <a:ext uri="{FF2B5EF4-FFF2-40B4-BE49-F238E27FC236}">
                  <a16:creationId xmlns:a16="http://schemas.microsoft.com/office/drawing/2014/main" id="{A392AD99-A27A-5E4E-9C69-758BC7F4D957}"/>
                </a:ext>
              </a:extLst>
            </p:cNvPr>
            <p:cNvSpPr>
              <a:spLocks noChangeShapeType="1"/>
            </p:cNvSpPr>
            <p:nvPr/>
          </p:nvSpPr>
          <p:spPr bwMode="auto">
            <a:xfrm>
              <a:off x="3134810" y="4121650"/>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Oval 295">
              <a:extLst>
                <a:ext uri="{FF2B5EF4-FFF2-40B4-BE49-F238E27FC236}">
                  <a16:creationId xmlns:a16="http://schemas.microsoft.com/office/drawing/2014/main" id="{8D1DB164-E791-134A-A020-3F075546C58D}"/>
                </a:ext>
              </a:extLst>
            </p:cNvPr>
            <p:cNvSpPr>
              <a:spLocks noChangeArrowheads="1"/>
            </p:cNvSpPr>
            <p:nvPr/>
          </p:nvSpPr>
          <p:spPr bwMode="auto">
            <a:xfrm>
              <a:off x="2961134" y="4121650"/>
              <a:ext cx="68996" cy="68994"/>
            </a:xfrm>
            <a:prstGeom prst="ellipse">
              <a:avLst/>
            </a:pr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296">
              <a:extLst>
                <a:ext uri="{FF2B5EF4-FFF2-40B4-BE49-F238E27FC236}">
                  <a16:creationId xmlns:a16="http://schemas.microsoft.com/office/drawing/2014/main" id="{6BB20574-BC43-9D4B-9B05-E26F0DD8C8EA}"/>
                </a:ext>
              </a:extLst>
            </p:cNvPr>
            <p:cNvSpPr>
              <a:spLocks/>
            </p:cNvSpPr>
            <p:nvPr/>
          </p:nvSpPr>
          <p:spPr bwMode="auto">
            <a:xfrm>
              <a:off x="2875485" y="4277483"/>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Line 297">
              <a:extLst>
                <a:ext uri="{FF2B5EF4-FFF2-40B4-BE49-F238E27FC236}">
                  <a16:creationId xmlns:a16="http://schemas.microsoft.com/office/drawing/2014/main" id="{5252907F-FAC5-9644-B4E9-2C2BBA8673C3}"/>
                </a:ext>
              </a:extLst>
            </p:cNvPr>
            <p:cNvSpPr>
              <a:spLocks noChangeShapeType="1"/>
            </p:cNvSpPr>
            <p:nvPr/>
          </p:nvSpPr>
          <p:spPr bwMode="auto">
            <a:xfrm>
              <a:off x="3134810" y="4433315"/>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Line 298">
              <a:extLst>
                <a:ext uri="{FF2B5EF4-FFF2-40B4-BE49-F238E27FC236}">
                  <a16:creationId xmlns:a16="http://schemas.microsoft.com/office/drawing/2014/main" id="{45521969-6CA2-FE4B-AAC7-5F25FEB68610}"/>
                </a:ext>
              </a:extLst>
            </p:cNvPr>
            <p:cNvSpPr>
              <a:spLocks noChangeShapeType="1"/>
            </p:cNvSpPr>
            <p:nvPr/>
          </p:nvSpPr>
          <p:spPr bwMode="auto">
            <a:xfrm>
              <a:off x="3134810" y="4364321"/>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Oval 299">
              <a:extLst>
                <a:ext uri="{FF2B5EF4-FFF2-40B4-BE49-F238E27FC236}">
                  <a16:creationId xmlns:a16="http://schemas.microsoft.com/office/drawing/2014/main" id="{663144CB-0E8B-5947-98F5-282A4FE2863F}"/>
                </a:ext>
              </a:extLst>
            </p:cNvPr>
            <p:cNvSpPr>
              <a:spLocks noChangeArrowheads="1"/>
            </p:cNvSpPr>
            <p:nvPr/>
          </p:nvSpPr>
          <p:spPr bwMode="auto">
            <a:xfrm>
              <a:off x="2961134" y="4364321"/>
              <a:ext cx="68996" cy="68994"/>
            </a:xfrm>
            <a:prstGeom prst="ellipse">
              <a:avLst/>
            </a:pr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300">
              <a:extLst>
                <a:ext uri="{FF2B5EF4-FFF2-40B4-BE49-F238E27FC236}">
                  <a16:creationId xmlns:a16="http://schemas.microsoft.com/office/drawing/2014/main" id="{F3A081B0-3A00-4842-B234-200109667532}"/>
                </a:ext>
              </a:extLst>
            </p:cNvPr>
            <p:cNvSpPr>
              <a:spLocks/>
            </p:cNvSpPr>
            <p:nvPr/>
          </p:nvSpPr>
          <p:spPr bwMode="auto">
            <a:xfrm>
              <a:off x="2875485" y="4520155"/>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Line 301">
              <a:extLst>
                <a:ext uri="{FF2B5EF4-FFF2-40B4-BE49-F238E27FC236}">
                  <a16:creationId xmlns:a16="http://schemas.microsoft.com/office/drawing/2014/main" id="{4776ABB1-1383-5B46-A4EB-A4CBA0882B8D}"/>
                </a:ext>
              </a:extLst>
            </p:cNvPr>
            <p:cNvSpPr>
              <a:spLocks noChangeShapeType="1"/>
            </p:cNvSpPr>
            <p:nvPr/>
          </p:nvSpPr>
          <p:spPr bwMode="auto">
            <a:xfrm>
              <a:off x="3134810" y="4675987"/>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Line 302">
              <a:extLst>
                <a:ext uri="{FF2B5EF4-FFF2-40B4-BE49-F238E27FC236}">
                  <a16:creationId xmlns:a16="http://schemas.microsoft.com/office/drawing/2014/main" id="{7CAE7D43-B89F-4B4D-8C17-BAD6CEA50CA3}"/>
                </a:ext>
              </a:extLst>
            </p:cNvPr>
            <p:cNvSpPr>
              <a:spLocks noChangeShapeType="1"/>
            </p:cNvSpPr>
            <p:nvPr/>
          </p:nvSpPr>
          <p:spPr bwMode="auto">
            <a:xfrm>
              <a:off x="3134810" y="4606993"/>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Oval 303">
              <a:extLst>
                <a:ext uri="{FF2B5EF4-FFF2-40B4-BE49-F238E27FC236}">
                  <a16:creationId xmlns:a16="http://schemas.microsoft.com/office/drawing/2014/main" id="{14B5774B-3305-5A40-9E57-3310EBD77F79}"/>
                </a:ext>
              </a:extLst>
            </p:cNvPr>
            <p:cNvSpPr>
              <a:spLocks noChangeArrowheads="1"/>
            </p:cNvSpPr>
            <p:nvPr/>
          </p:nvSpPr>
          <p:spPr bwMode="auto">
            <a:xfrm>
              <a:off x="2961134" y="4606993"/>
              <a:ext cx="68996" cy="68994"/>
            </a:xfrm>
            <a:prstGeom prst="ellipse">
              <a:avLst/>
            </a:pr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8" name="Freeform 5">
            <a:extLst>
              <a:ext uri="{FF2B5EF4-FFF2-40B4-BE49-F238E27FC236}">
                <a16:creationId xmlns:a16="http://schemas.microsoft.com/office/drawing/2014/main" id="{10CE3A84-6DC7-554F-8518-B8A828C1E1D2}"/>
              </a:ext>
            </a:extLst>
          </p:cNvPr>
          <p:cNvSpPr>
            <a:spLocks/>
          </p:cNvSpPr>
          <p:nvPr/>
        </p:nvSpPr>
        <p:spPr bwMode="auto">
          <a:xfrm>
            <a:off x="4663674" y="4701431"/>
            <a:ext cx="1039297" cy="636677"/>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31750" cap="flat">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19" name="Group 18">
            <a:extLst>
              <a:ext uri="{FF2B5EF4-FFF2-40B4-BE49-F238E27FC236}">
                <a16:creationId xmlns:a16="http://schemas.microsoft.com/office/drawing/2014/main" id="{431F3E5B-7E79-F741-8F39-E7014D7821CC}"/>
              </a:ext>
            </a:extLst>
          </p:cNvPr>
          <p:cNvGrpSpPr/>
          <p:nvPr/>
        </p:nvGrpSpPr>
        <p:grpSpPr>
          <a:xfrm>
            <a:off x="6645160" y="4638138"/>
            <a:ext cx="727039" cy="732125"/>
            <a:chOff x="8685039" y="1348115"/>
            <a:chExt cx="515181" cy="518785"/>
          </a:xfrm>
        </p:grpSpPr>
        <p:grpSp>
          <p:nvGrpSpPr>
            <p:cNvPr id="20" name="Group 19">
              <a:extLst>
                <a:ext uri="{FF2B5EF4-FFF2-40B4-BE49-F238E27FC236}">
                  <a16:creationId xmlns:a16="http://schemas.microsoft.com/office/drawing/2014/main" id="{3E1FAA29-F14C-1B4B-978A-5A283D003B55}"/>
                </a:ext>
              </a:extLst>
            </p:cNvPr>
            <p:cNvGrpSpPr/>
            <p:nvPr/>
          </p:nvGrpSpPr>
          <p:grpSpPr>
            <a:xfrm>
              <a:off x="8768178" y="1435784"/>
              <a:ext cx="348902" cy="343446"/>
              <a:chOff x="8737948" y="1438718"/>
              <a:chExt cx="377477" cy="371574"/>
            </a:xfrm>
          </p:grpSpPr>
          <p:grpSp>
            <p:nvGrpSpPr>
              <p:cNvPr id="22" name="Group 21">
                <a:extLst>
                  <a:ext uri="{FF2B5EF4-FFF2-40B4-BE49-F238E27FC236}">
                    <a16:creationId xmlns:a16="http://schemas.microsoft.com/office/drawing/2014/main" id="{26218F1E-4F3F-9A44-9AA2-727A698C358E}"/>
                  </a:ext>
                </a:extLst>
              </p:cNvPr>
              <p:cNvGrpSpPr/>
              <p:nvPr/>
            </p:nvGrpSpPr>
            <p:grpSpPr>
              <a:xfrm>
                <a:off x="8737948" y="1438718"/>
                <a:ext cx="377477" cy="92174"/>
                <a:chOff x="8737948" y="1423187"/>
                <a:chExt cx="441080" cy="107705"/>
              </a:xfrm>
            </p:grpSpPr>
            <p:sp>
              <p:nvSpPr>
                <p:cNvPr id="31" name="Rectangle: Rounded Corners 82">
                  <a:extLst>
                    <a:ext uri="{FF2B5EF4-FFF2-40B4-BE49-F238E27FC236}">
                      <a16:creationId xmlns:a16="http://schemas.microsoft.com/office/drawing/2014/main" id="{92CECBF5-EA27-784A-83EE-531E5BD270D1}"/>
                    </a:ext>
                  </a:extLst>
                </p:cNvPr>
                <p:cNvSpPr/>
                <p:nvPr/>
              </p:nvSpPr>
              <p:spPr>
                <a:xfrm>
                  <a:off x="8737948"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Rounded Corners 82">
                  <a:extLst>
                    <a:ext uri="{FF2B5EF4-FFF2-40B4-BE49-F238E27FC236}">
                      <a16:creationId xmlns:a16="http://schemas.microsoft.com/office/drawing/2014/main" id="{85F94542-6801-3F41-AAED-FFD3687DA270}"/>
                    </a:ext>
                  </a:extLst>
                </p:cNvPr>
                <p:cNvSpPr/>
                <p:nvPr/>
              </p:nvSpPr>
              <p:spPr>
                <a:xfrm>
                  <a:off x="8904636"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Rounded Corners 82">
                  <a:extLst>
                    <a:ext uri="{FF2B5EF4-FFF2-40B4-BE49-F238E27FC236}">
                      <a16:creationId xmlns:a16="http://schemas.microsoft.com/office/drawing/2014/main" id="{29931D7C-A193-B149-B413-45730CEEDEAE}"/>
                    </a:ext>
                  </a:extLst>
                </p:cNvPr>
                <p:cNvSpPr/>
                <p:nvPr/>
              </p:nvSpPr>
              <p:spPr>
                <a:xfrm>
                  <a:off x="9071323"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3" name="Group 22">
                <a:extLst>
                  <a:ext uri="{FF2B5EF4-FFF2-40B4-BE49-F238E27FC236}">
                    <a16:creationId xmlns:a16="http://schemas.microsoft.com/office/drawing/2014/main" id="{55185A92-3C0E-4D4E-BA09-22E01F19A361}"/>
                  </a:ext>
                </a:extLst>
              </p:cNvPr>
              <p:cNvGrpSpPr/>
              <p:nvPr/>
            </p:nvGrpSpPr>
            <p:grpSpPr>
              <a:xfrm>
                <a:off x="8737948" y="1578418"/>
                <a:ext cx="377477" cy="92174"/>
                <a:chOff x="8737948" y="1423187"/>
                <a:chExt cx="441080" cy="107705"/>
              </a:xfrm>
            </p:grpSpPr>
            <p:sp>
              <p:nvSpPr>
                <p:cNvPr id="28" name="Rectangle: Rounded Corners 82">
                  <a:extLst>
                    <a:ext uri="{FF2B5EF4-FFF2-40B4-BE49-F238E27FC236}">
                      <a16:creationId xmlns:a16="http://schemas.microsoft.com/office/drawing/2014/main" id="{1707CB43-DC98-CC4E-8175-DF828F43B33C}"/>
                    </a:ext>
                  </a:extLst>
                </p:cNvPr>
                <p:cNvSpPr/>
                <p:nvPr/>
              </p:nvSpPr>
              <p:spPr>
                <a:xfrm>
                  <a:off x="8737948"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ectangle: Rounded Corners 82">
                  <a:extLst>
                    <a:ext uri="{FF2B5EF4-FFF2-40B4-BE49-F238E27FC236}">
                      <a16:creationId xmlns:a16="http://schemas.microsoft.com/office/drawing/2014/main" id="{28BBA3C3-80A5-FB4F-B7D2-B9CA92CF18EE}"/>
                    </a:ext>
                  </a:extLst>
                </p:cNvPr>
                <p:cNvSpPr/>
                <p:nvPr/>
              </p:nvSpPr>
              <p:spPr>
                <a:xfrm>
                  <a:off x="8904636"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Rounded Corners 82">
                  <a:extLst>
                    <a:ext uri="{FF2B5EF4-FFF2-40B4-BE49-F238E27FC236}">
                      <a16:creationId xmlns:a16="http://schemas.microsoft.com/office/drawing/2014/main" id="{9CA383C6-198C-C84A-B369-3B1BDF7DAEEF}"/>
                    </a:ext>
                  </a:extLst>
                </p:cNvPr>
                <p:cNvSpPr/>
                <p:nvPr/>
              </p:nvSpPr>
              <p:spPr>
                <a:xfrm>
                  <a:off x="9071323"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4" name="Group 23">
                <a:extLst>
                  <a:ext uri="{FF2B5EF4-FFF2-40B4-BE49-F238E27FC236}">
                    <a16:creationId xmlns:a16="http://schemas.microsoft.com/office/drawing/2014/main" id="{9FF76682-84F0-F047-8D45-974307DA0089}"/>
                  </a:ext>
                </a:extLst>
              </p:cNvPr>
              <p:cNvGrpSpPr/>
              <p:nvPr/>
            </p:nvGrpSpPr>
            <p:grpSpPr>
              <a:xfrm>
                <a:off x="8737948" y="1718118"/>
                <a:ext cx="234826" cy="92174"/>
                <a:chOff x="8737948" y="1423187"/>
                <a:chExt cx="274393" cy="107705"/>
              </a:xfrm>
            </p:grpSpPr>
            <p:sp>
              <p:nvSpPr>
                <p:cNvPr id="25" name="Rectangle: Rounded Corners 82">
                  <a:extLst>
                    <a:ext uri="{FF2B5EF4-FFF2-40B4-BE49-F238E27FC236}">
                      <a16:creationId xmlns:a16="http://schemas.microsoft.com/office/drawing/2014/main" id="{FEA0EA4A-75D1-0645-B6D0-1CEA55666358}"/>
                    </a:ext>
                  </a:extLst>
                </p:cNvPr>
                <p:cNvSpPr/>
                <p:nvPr/>
              </p:nvSpPr>
              <p:spPr>
                <a:xfrm>
                  <a:off x="8737948"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Rounded Corners 82">
                  <a:extLst>
                    <a:ext uri="{FF2B5EF4-FFF2-40B4-BE49-F238E27FC236}">
                      <a16:creationId xmlns:a16="http://schemas.microsoft.com/office/drawing/2014/main" id="{C26E20F8-1D1D-6E4B-ADB3-CB2EF648D9C5}"/>
                    </a:ext>
                  </a:extLst>
                </p:cNvPr>
                <p:cNvSpPr/>
                <p:nvPr/>
              </p:nvSpPr>
              <p:spPr>
                <a:xfrm>
                  <a:off x="8904636"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sp>
          <p:nvSpPr>
            <p:cNvPr id="21" name="Freeform 41">
              <a:extLst>
                <a:ext uri="{FF2B5EF4-FFF2-40B4-BE49-F238E27FC236}">
                  <a16:creationId xmlns:a16="http://schemas.microsoft.com/office/drawing/2014/main" id="{EACA8D29-523A-C64D-9510-F4038492B10C}"/>
                </a:ext>
              </a:extLst>
            </p:cNvPr>
            <p:cNvSpPr>
              <a:spLocks/>
            </p:cNvSpPr>
            <p:nvPr/>
          </p:nvSpPr>
          <p:spPr bwMode="auto">
            <a:xfrm>
              <a:off x="8685039" y="1348115"/>
              <a:ext cx="515181" cy="51878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31750" cap="flat">
              <a:solidFill>
                <a:schemeClr val="accent5"/>
              </a:solidFill>
              <a:prstDash val="solid"/>
              <a:round/>
              <a:headEnd/>
              <a:tailEnd/>
            </a:ln>
            <a:extLst>
              <a:ext uri="{909E8E84-426E-40DD-AFC4-6F175D3DCCD1}">
                <a14:hiddenFill xmlns:a14="http://schemas.microsoft.com/office/drawing/2010/main">
                  <a:solidFill>
                    <a:srgbClr val="FFFFFF"/>
                  </a:solidFill>
                </a14:hiddenFill>
              </a:ex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62" name="Group 161">
            <a:extLst>
              <a:ext uri="{FF2B5EF4-FFF2-40B4-BE49-F238E27FC236}">
                <a16:creationId xmlns:a16="http://schemas.microsoft.com/office/drawing/2014/main" id="{3F44F035-5D2D-A14C-AFCC-9CCF91E1B196}"/>
              </a:ext>
            </a:extLst>
          </p:cNvPr>
          <p:cNvGrpSpPr/>
          <p:nvPr/>
        </p:nvGrpSpPr>
        <p:grpSpPr>
          <a:xfrm>
            <a:off x="8484330" y="4630241"/>
            <a:ext cx="699410" cy="740021"/>
            <a:chOff x="844595" y="2623919"/>
            <a:chExt cx="495603" cy="524380"/>
          </a:xfrm>
        </p:grpSpPr>
        <p:sp>
          <p:nvSpPr>
            <p:cNvPr id="163" name="Rectangle 162">
              <a:extLst>
                <a:ext uri="{FF2B5EF4-FFF2-40B4-BE49-F238E27FC236}">
                  <a16:creationId xmlns:a16="http://schemas.microsoft.com/office/drawing/2014/main" id="{64425406-656C-794E-A3BD-9C962A9FAB08}"/>
                </a:ext>
              </a:extLst>
            </p:cNvPr>
            <p:cNvSpPr>
              <a:spLocks noChangeArrowheads="1"/>
            </p:cNvSpPr>
            <p:nvPr/>
          </p:nvSpPr>
          <p:spPr bwMode="auto">
            <a:xfrm>
              <a:off x="844595" y="2623919"/>
              <a:ext cx="495603" cy="524380"/>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Line 19">
              <a:extLst>
                <a:ext uri="{FF2B5EF4-FFF2-40B4-BE49-F238E27FC236}">
                  <a16:creationId xmlns:a16="http://schemas.microsoft.com/office/drawing/2014/main" id="{1AF69C1F-060D-1746-B9C9-950FA611C788}"/>
                </a:ext>
              </a:extLst>
            </p:cNvPr>
            <p:cNvSpPr>
              <a:spLocks noChangeShapeType="1"/>
            </p:cNvSpPr>
            <p:nvPr/>
          </p:nvSpPr>
          <p:spPr bwMode="auto">
            <a:xfrm flipV="1">
              <a:off x="1090797" y="2783791"/>
              <a:ext cx="0" cy="159872"/>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Line 20">
              <a:extLst>
                <a:ext uri="{FF2B5EF4-FFF2-40B4-BE49-F238E27FC236}">
                  <a16:creationId xmlns:a16="http://schemas.microsoft.com/office/drawing/2014/main" id="{E6F012C8-E958-3746-9296-A7EE478C25D0}"/>
                </a:ext>
              </a:extLst>
            </p:cNvPr>
            <p:cNvSpPr>
              <a:spLocks noChangeShapeType="1"/>
            </p:cNvSpPr>
            <p:nvPr/>
          </p:nvSpPr>
          <p:spPr bwMode="auto">
            <a:xfrm flipV="1">
              <a:off x="1228287" y="2898899"/>
              <a:ext cx="0" cy="44764"/>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Line 21">
              <a:extLst>
                <a:ext uri="{FF2B5EF4-FFF2-40B4-BE49-F238E27FC236}">
                  <a16:creationId xmlns:a16="http://schemas.microsoft.com/office/drawing/2014/main" id="{074736C9-1E4E-9144-A3F5-4284DCD3A1F4}"/>
                </a:ext>
              </a:extLst>
            </p:cNvPr>
            <p:cNvSpPr>
              <a:spLocks noChangeShapeType="1"/>
            </p:cNvSpPr>
            <p:nvPr/>
          </p:nvSpPr>
          <p:spPr bwMode="auto">
            <a:xfrm flipV="1">
              <a:off x="956505" y="2694263"/>
              <a:ext cx="0" cy="111910"/>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Line 22">
              <a:extLst>
                <a:ext uri="{FF2B5EF4-FFF2-40B4-BE49-F238E27FC236}">
                  <a16:creationId xmlns:a16="http://schemas.microsoft.com/office/drawing/2014/main" id="{05673F0E-9125-5A45-A8A8-5738088FD938}"/>
                </a:ext>
              </a:extLst>
            </p:cNvPr>
            <p:cNvSpPr>
              <a:spLocks noChangeShapeType="1"/>
            </p:cNvSpPr>
            <p:nvPr/>
          </p:nvSpPr>
          <p:spPr bwMode="auto">
            <a:xfrm flipV="1">
              <a:off x="956505" y="2850937"/>
              <a:ext cx="0" cy="92726"/>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Line 23">
              <a:extLst>
                <a:ext uri="{FF2B5EF4-FFF2-40B4-BE49-F238E27FC236}">
                  <a16:creationId xmlns:a16="http://schemas.microsoft.com/office/drawing/2014/main" id="{BC07BD18-C587-D74F-A29D-CAE02FE55DF2}"/>
                </a:ext>
              </a:extLst>
            </p:cNvPr>
            <p:cNvSpPr>
              <a:spLocks noChangeShapeType="1"/>
            </p:cNvSpPr>
            <p:nvPr/>
          </p:nvSpPr>
          <p:spPr bwMode="auto">
            <a:xfrm flipV="1">
              <a:off x="1228287" y="2694263"/>
              <a:ext cx="0" cy="156674"/>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Line 24">
              <a:extLst>
                <a:ext uri="{FF2B5EF4-FFF2-40B4-BE49-F238E27FC236}">
                  <a16:creationId xmlns:a16="http://schemas.microsoft.com/office/drawing/2014/main" id="{7F1A0A21-37EB-EF43-BE5C-B8557949FA0B}"/>
                </a:ext>
              </a:extLst>
            </p:cNvPr>
            <p:cNvSpPr>
              <a:spLocks noChangeShapeType="1"/>
            </p:cNvSpPr>
            <p:nvPr/>
          </p:nvSpPr>
          <p:spPr bwMode="auto">
            <a:xfrm flipV="1">
              <a:off x="1090797" y="2694263"/>
              <a:ext cx="0" cy="44764"/>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Rectangle 169">
              <a:extLst>
                <a:ext uri="{FF2B5EF4-FFF2-40B4-BE49-F238E27FC236}">
                  <a16:creationId xmlns:a16="http://schemas.microsoft.com/office/drawing/2014/main" id="{FB5A1568-3277-9B41-B239-923C1D538033}"/>
                </a:ext>
              </a:extLst>
            </p:cNvPr>
            <p:cNvSpPr>
              <a:spLocks noChangeArrowheads="1"/>
            </p:cNvSpPr>
            <p:nvPr/>
          </p:nvSpPr>
          <p:spPr bwMode="auto">
            <a:xfrm>
              <a:off x="1180326" y="2850937"/>
              <a:ext cx="92726" cy="47962"/>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Rectangle 170">
              <a:extLst>
                <a:ext uri="{FF2B5EF4-FFF2-40B4-BE49-F238E27FC236}">
                  <a16:creationId xmlns:a16="http://schemas.microsoft.com/office/drawing/2014/main" id="{5EFD46B1-C846-7244-9980-D521A33D7329}"/>
                </a:ext>
              </a:extLst>
            </p:cNvPr>
            <p:cNvSpPr>
              <a:spLocks noChangeArrowheads="1"/>
            </p:cNvSpPr>
            <p:nvPr/>
          </p:nvSpPr>
          <p:spPr bwMode="auto">
            <a:xfrm>
              <a:off x="1046033" y="2739027"/>
              <a:ext cx="89528" cy="44764"/>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Rectangle 171">
              <a:extLst>
                <a:ext uri="{FF2B5EF4-FFF2-40B4-BE49-F238E27FC236}">
                  <a16:creationId xmlns:a16="http://schemas.microsoft.com/office/drawing/2014/main" id="{87632B66-F141-E647-8E90-93DED304E736}"/>
                </a:ext>
              </a:extLst>
            </p:cNvPr>
            <p:cNvSpPr>
              <a:spLocks noChangeArrowheads="1"/>
            </p:cNvSpPr>
            <p:nvPr/>
          </p:nvSpPr>
          <p:spPr bwMode="auto">
            <a:xfrm>
              <a:off x="911741" y="2806173"/>
              <a:ext cx="89528" cy="44764"/>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Oval 172">
              <a:extLst>
                <a:ext uri="{FF2B5EF4-FFF2-40B4-BE49-F238E27FC236}">
                  <a16:creationId xmlns:a16="http://schemas.microsoft.com/office/drawing/2014/main" id="{446CB33C-8C91-A848-B7BD-E5DC97F8219B}"/>
                </a:ext>
              </a:extLst>
            </p:cNvPr>
            <p:cNvSpPr>
              <a:spLocks noChangeArrowheads="1"/>
            </p:cNvSpPr>
            <p:nvPr/>
          </p:nvSpPr>
          <p:spPr bwMode="auto">
            <a:xfrm>
              <a:off x="1193115" y="3010809"/>
              <a:ext cx="67146" cy="67146"/>
            </a:xfrm>
            <a:prstGeom prst="ellipse">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Oval 173">
              <a:extLst>
                <a:ext uri="{FF2B5EF4-FFF2-40B4-BE49-F238E27FC236}">
                  <a16:creationId xmlns:a16="http://schemas.microsoft.com/office/drawing/2014/main" id="{FE29A136-64C4-5F4A-B539-6F1E4EEE4811}"/>
                </a:ext>
              </a:extLst>
            </p:cNvPr>
            <p:cNvSpPr>
              <a:spLocks noChangeArrowheads="1"/>
            </p:cNvSpPr>
            <p:nvPr/>
          </p:nvSpPr>
          <p:spPr bwMode="auto">
            <a:xfrm>
              <a:off x="1058823" y="3010809"/>
              <a:ext cx="67146" cy="67146"/>
            </a:xfrm>
            <a:prstGeom prst="ellipse">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5" name="Oval 174">
              <a:extLst>
                <a:ext uri="{FF2B5EF4-FFF2-40B4-BE49-F238E27FC236}">
                  <a16:creationId xmlns:a16="http://schemas.microsoft.com/office/drawing/2014/main" id="{E83C7629-EBAF-6547-976A-78F496040F75}"/>
                </a:ext>
              </a:extLst>
            </p:cNvPr>
            <p:cNvSpPr>
              <a:spLocks noChangeArrowheads="1"/>
            </p:cNvSpPr>
            <p:nvPr/>
          </p:nvSpPr>
          <p:spPr bwMode="auto">
            <a:xfrm>
              <a:off x="921333" y="3010809"/>
              <a:ext cx="67146" cy="67146"/>
            </a:xfrm>
            <a:prstGeom prst="ellipse">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98" name="TextBox 197">
            <a:extLst>
              <a:ext uri="{FF2B5EF4-FFF2-40B4-BE49-F238E27FC236}">
                <a16:creationId xmlns:a16="http://schemas.microsoft.com/office/drawing/2014/main" id="{24A012E8-E601-524B-86C2-BB06A948D568}"/>
              </a:ext>
            </a:extLst>
          </p:cNvPr>
          <p:cNvSpPr txBox="1"/>
          <p:nvPr/>
        </p:nvSpPr>
        <p:spPr>
          <a:xfrm>
            <a:off x="7965277" y="5446060"/>
            <a:ext cx="1737516" cy="480131"/>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5B90"/>
                </a:solidFill>
                <a:effectLst/>
                <a:uLnTx/>
                <a:uFillTx/>
                <a:latin typeface="Arial" panose="020B0604020202020204" pitchFamily="34" charset="0"/>
                <a:ea typeface="+mn-ea"/>
                <a:cs typeface="Arial" panose="020B0604020202020204" pitchFamily="34" charset="0"/>
              </a:rPr>
              <a:t>Maintenance</a:t>
            </a:r>
            <a:br>
              <a:rPr kumimoji="0" lang="en-US" sz="1400" b="0" i="0" u="none" strike="noStrike" kern="1200" cap="none" spc="0" normalizeH="0" baseline="0" noProof="0" dirty="0">
                <a:ln>
                  <a:noFill/>
                </a:ln>
                <a:solidFill>
                  <a:srgbClr val="D45B90"/>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rgbClr val="D45B90"/>
                </a:solidFill>
                <a:effectLst/>
                <a:uLnTx/>
                <a:uFillTx/>
                <a:latin typeface="Arial" panose="020B0604020202020204" pitchFamily="34" charset="0"/>
                <a:ea typeface="+mn-ea"/>
                <a:cs typeface="Arial" panose="020B0604020202020204" pitchFamily="34" charset="0"/>
              </a:rPr>
              <a:t>and Services</a:t>
            </a:r>
          </a:p>
        </p:txBody>
      </p:sp>
      <p:sp>
        <p:nvSpPr>
          <p:cNvPr id="202" name="Triangle 201">
            <a:extLst>
              <a:ext uri="{FF2B5EF4-FFF2-40B4-BE49-F238E27FC236}">
                <a16:creationId xmlns:a16="http://schemas.microsoft.com/office/drawing/2014/main" id="{465A323D-FB65-B744-BEF5-5BB3EFEA4A07}"/>
              </a:ext>
            </a:extLst>
          </p:cNvPr>
          <p:cNvSpPr/>
          <p:nvPr/>
        </p:nvSpPr>
        <p:spPr>
          <a:xfrm>
            <a:off x="3263794"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3" name="Triangle 201">
            <a:extLst>
              <a:ext uri="{FF2B5EF4-FFF2-40B4-BE49-F238E27FC236}">
                <a16:creationId xmlns:a16="http://schemas.microsoft.com/office/drawing/2014/main" id="{76D67256-2F4B-4A48-8017-D3E0C1DDA305}"/>
              </a:ext>
            </a:extLst>
          </p:cNvPr>
          <p:cNvSpPr/>
          <p:nvPr/>
        </p:nvSpPr>
        <p:spPr>
          <a:xfrm>
            <a:off x="3263794"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4" name="Triangle 201">
            <a:extLst>
              <a:ext uri="{FF2B5EF4-FFF2-40B4-BE49-F238E27FC236}">
                <a16:creationId xmlns:a16="http://schemas.microsoft.com/office/drawing/2014/main" id="{912CB1A7-769D-8240-92E1-CE3D5202ABC1}"/>
              </a:ext>
            </a:extLst>
          </p:cNvPr>
          <p:cNvSpPr/>
          <p:nvPr/>
        </p:nvSpPr>
        <p:spPr>
          <a:xfrm>
            <a:off x="3263794"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5" name="Triangle 201">
            <a:extLst>
              <a:ext uri="{FF2B5EF4-FFF2-40B4-BE49-F238E27FC236}">
                <a16:creationId xmlns:a16="http://schemas.microsoft.com/office/drawing/2014/main" id="{E94B7EF6-C2ED-6347-965E-82700B7E989B}"/>
              </a:ext>
            </a:extLst>
          </p:cNvPr>
          <p:cNvSpPr/>
          <p:nvPr/>
        </p:nvSpPr>
        <p:spPr>
          <a:xfrm>
            <a:off x="5089151"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6" name="Triangle 201">
            <a:extLst>
              <a:ext uri="{FF2B5EF4-FFF2-40B4-BE49-F238E27FC236}">
                <a16:creationId xmlns:a16="http://schemas.microsoft.com/office/drawing/2014/main" id="{30D03E80-A465-7B4D-AA77-4D554787164F}"/>
              </a:ext>
            </a:extLst>
          </p:cNvPr>
          <p:cNvSpPr/>
          <p:nvPr/>
        </p:nvSpPr>
        <p:spPr>
          <a:xfrm>
            <a:off x="5089151"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7" name="Triangle 201">
            <a:extLst>
              <a:ext uri="{FF2B5EF4-FFF2-40B4-BE49-F238E27FC236}">
                <a16:creationId xmlns:a16="http://schemas.microsoft.com/office/drawing/2014/main" id="{6F1D6F89-2F55-3A4D-9C9F-FDF1B3B3D36B}"/>
              </a:ext>
            </a:extLst>
          </p:cNvPr>
          <p:cNvSpPr/>
          <p:nvPr/>
        </p:nvSpPr>
        <p:spPr>
          <a:xfrm>
            <a:off x="5089151"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8" name="Triangle 201">
            <a:extLst>
              <a:ext uri="{FF2B5EF4-FFF2-40B4-BE49-F238E27FC236}">
                <a16:creationId xmlns:a16="http://schemas.microsoft.com/office/drawing/2014/main" id="{9DB23D7A-F0B9-764F-858C-10E4358A20B7}"/>
              </a:ext>
            </a:extLst>
          </p:cNvPr>
          <p:cNvSpPr/>
          <p:nvPr/>
        </p:nvSpPr>
        <p:spPr>
          <a:xfrm>
            <a:off x="6914508"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9" name="Triangle 201">
            <a:extLst>
              <a:ext uri="{FF2B5EF4-FFF2-40B4-BE49-F238E27FC236}">
                <a16:creationId xmlns:a16="http://schemas.microsoft.com/office/drawing/2014/main" id="{52A7839D-A768-2343-AE38-523F3F2DE513}"/>
              </a:ext>
            </a:extLst>
          </p:cNvPr>
          <p:cNvSpPr/>
          <p:nvPr/>
        </p:nvSpPr>
        <p:spPr>
          <a:xfrm>
            <a:off x="6914508"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0" name="Triangle 201">
            <a:extLst>
              <a:ext uri="{FF2B5EF4-FFF2-40B4-BE49-F238E27FC236}">
                <a16:creationId xmlns:a16="http://schemas.microsoft.com/office/drawing/2014/main" id="{577A9408-0663-2A4B-B685-CFB69EB51BB6}"/>
              </a:ext>
            </a:extLst>
          </p:cNvPr>
          <p:cNvSpPr/>
          <p:nvPr/>
        </p:nvSpPr>
        <p:spPr>
          <a:xfrm>
            <a:off x="6914508"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1" name="Triangle 201">
            <a:extLst>
              <a:ext uri="{FF2B5EF4-FFF2-40B4-BE49-F238E27FC236}">
                <a16:creationId xmlns:a16="http://schemas.microsoft.com/office/drawing/2014/main" id="{EF2631B6-17AA-2E4C-AE9E-88E3FDEC346C}"/>
              </a:ext>
            </a:extLst>
          </p:cNvPr>
          <p:cNvSpPr/>
          <p:nvPr/>
        </p:nvSpPr>
        <p:spPr>
          <a:xfrm>
            <a:off x="8739864"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2" name="Triangle 201">
            <a:extLst>
              <a:ext uri="{FF2B5EF4-FFF2-40B4-BE49-F238E27FC236}">
                <a16:creationId xmlns:a16="http://schemas.microsoft.com/office/drawing/2014/main" id="{457390A8-6510-6A45-BC73-7686862B47B7}"/>
              </a:ext>
            </a:extLst>
          </p:cNvPr>
          <p:cNvSpPr/>
          <p:nvPr/>
        </p:nvSpPr>
        <p:spPr>
          <a:xfrm>
            <a:off x="8739864"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3" name="Triangle 201">
            <a:extLst>
              <a:ext uri="{FF2B5EF4-FFF2-40B4-BE49-F238E27FC236}">
                <a16:creationId xmlns:a16="http://schemas.microsoft.com/office/drawing/2014/main" id="{73D4E372-A33B-0F4A-9C26-76DFA4F75CEE}"/>
              </a:ext>
            </a:extLst>
          </p:cNvPr>
          <p:cNvSpPr/>
          <p:nvPr/>
        </p:nvSpPr>
        <p:spPr>
          <a:xfrm>
            <a:off x="8739864"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22" name="Group 221">
            <a:extLst>
              <a:ext uri="{FF2B5EF4-FFF2-40B4-BE49-F238E27FC236}">
                <a16:creationId xmlns:a16="http://schemas.microsoft.com/office/drawing/2014/main" id="{F18228F6-51BA-C244-A001-6E914B285D14}"/>
              </a:ext>
            </a:extLst>
          </p:cNvPr>
          <p:cNvGrpSpPr/>
          <p:nvPr/>
        </p:nvGrpSpPr>
        <p:grpSpPr>
          <a:xfrm>
            <a:off x="2206753" y="2614799"/>
            <a:ext cx="7778494" cy="574057"/>
            <a:chOff x="2206753" y="2484170"/>
            <a:chExt cx="7778494" cy="574057"/>
          </a:xfrm>
        </p:grpSpPr>
        <p:sp>
          <p:nvSpPr>
            <p:cNvPr id="7" name="Freeform 1">
              <a:extLst>
                <a:ext uri="{FF2B5EF4-FFF2-40B4-BE49-F238E27FC236}">
                  <a16:creationId xmlns:a16="http://schemas.microsoft.com/office/drawing/2014/main" id="{EA49AF66-9975-B44C-BD96-5A48FAA1F125}"/>
                </a:ext>
              </a:extLst>
            </p:cNvPr>
            <p:cNvSpPr>
              <a:spLocks noChangeArrowheads="1"/>
            </p:cNvSpPr>
            <p:nvPr/>
          </p:nvSpPr>
          <p:spPr bwMode="auto">
            <a:xfrm>
              <a:off x="2206753" y="2484170"/>
              <a:ext cx="7778494" cy="574057"/>
            </a:xfrm>
            <a:custGeom>
              <a:avLst/>
              <a:gdLst>
                <a:gd name="T0" fmla="*/ 0 w 19983"/>
                <a:gd name="T1" fmla="*/ 0 h 1728"/>
                <a:gd name="T2" fmla="*/ 3330 w 19983"/>
                <a:gd name="T3" fmla="*/ 1727 h 1728"/>
                <a:gd name="T4" fmla="*/ 6661 w 19983"/>
                <a:gd name="T5" fmla="*/ 0 h 1728"/>
                <a:gd name="T6" fmla="*/ 9992 w 19983"/>
                <a:gd name="T7" fmla="*/ 1727 h 1728"/>
                <a:gd name="T8" fmla="*/ 13322 w 19983"/>
                <a:gd name="T9" fmla="*/ 0 h 1728"/>
                <a:gd name="T10" fmla="*/ 16652 w 19983"/>
                <a:gd name="T11" fmla="*/ 1727 h 1728"/>
                <a:gd name="T12" fmla="*/ 19982 w 19983"/>
                <a:gd name="T13" fmla="*/ 0 h 1728"/>
              </a:gdLst>
              <a:ahLst/>
              <a:cxnLst>
                <a:cxn ang="0">
                  <a:pos x="T0" y="T1"/>
                </a:cxn>
                <a:cxn ang="0">
                  <a:pos x="T2" y="T3"/>
                </a:cxn>
                <a:cxn ang="0">
                  <a:pos x="T4" y="T5"/>
                </a:cxn>
                <a:cxn ang="0">
                  <a:pos x="T6" y="T7"/>
                </a:cxn>
                <a:cxn ang="0">
                  <a:pos x="T8" y="T9"/>
                </a:cxn>
                <a:cxn ang="0">
                  <a:pos x="T10" y="T11"/>
                </a:cxn>
                <a:cxn ang="0">
                  <a:pos x="T12" y="T13"/>
                </a:cxn>
              </a:cxnLst>
              <a:rect l="0" t="0" r="r" b="b"/>
              <a:pathLst>
                <a:path w="19983" h="1728">
                  <a:moveTo>
                    <a:pt x="0" y="0"/>
                  </a:moveTo>
                  <a:cubicBezTo>
                    <a:pt x="1665" y="0"/>
                    <a:pt x="1664" y="1727"/>
                    <a:pt x="3330" y="1727"/>
                  </a:cubicBezTo>
                  <a:cubicBezTo>
                    <a:pt x="4995" y="1727"/>
                    <a:pt x="4996" y="0"/>
                    <a:pt x="6661" y="0"/>
                  </a:cubicBezTo>
                  <a:cubicBezTo>
                    <a:pt x="8326" y="0"/>
                    <a:pt x="8326" y="1727"/>
                    <a:pt x="9992" y="1727"/>
                  </a:cubicBezTo>
                  <a:cubicBezTo>
                    <a:pt x="11657" y="1727"/>
                    <a:pt x="11657" y="0"/>
                    <a:pt x="13322" y="0"/>
                  </a:cubicBezTo>
                  <a:cubicBezTo>
                    <a:pt x="14987" y="0"/>
                    <a:pt x="14987" y="1727"/>
                    <a:pt x="16652" y="1727"/>
                  </a:cubicBezTo>
                  <a:cubicBezTo>
                    <a:pt x="18318" y="1727"/>
                    <a:pt x="18317" y="0"/>
                    <a:pt x="19982" y="0"/>
                  </a:cubicBezTo>
                </a:path>
              </a:pathLst>
            </a:custGeom>
            <a:noFill/>
            <a:ln w="31750" cap="rnd">
              <a:solidFill>
                <a:schemeClr val="bg2">
                  <a:lumMod val="75000"/>
                </a:schemeClr>
              </a:solidFill>
              <a:prstDash val="sysDot"/>
              <a:round/>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1" name="TextBox 220">
              <a:extLst>
                <a:ext uri="{FF2B5EF4-FFF2-40B4-BE49-F238E27FC236}">
                  <a16:creationId xmlns:a16="http://schemas.microsoft.com/office/drawing/2014/main" id="{02E2D543-0A60-5245-A61F-0B0303CEEBB7}"/>
                </a:ext>
              </a:extLst>
            </p:cNvPr>
            <p:cNvSpPr txBox="1"/>
            <p:nvPr/>
          </p:nvSpPr>
          <p:spPr>
            <a:xfrm>
              <a:off x="4307963" y="2621336"/>
              <a:ext cx="3576076" cy="389513"/>
            </a:xfrm>
            <a:prstGeom prst="roundRect">
              <a:avLst>
                <a:gd name="adj" fmla="val 50000"/>
              </a:avLst>
            </a:prstGeom>
            <a:solidFill>
              <a:schemeClr val="bg1"/>
            </a:solid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FFFFF">
                      <a:lumMod val="75000"/>
                    </a:srgbClr>
                  </a:solidFill>
                  <a:effectLst/>
                  <a:uLnTx/>
                  <a:uFillTx/>
                  <a:latin typeface="Arial" panose="020B0604020202020204" pitchFamily="34" charset="0"/>
                  <a:ea typeface="+mn-ea"/>
                  <a:cs typeface="Arial" panose="020B0604020202020204" pitchFamily="34" charset="0"/>
                </a:rPr>
                <a:t>Encrypted Communication</a:t>
              </a:r>
            </a:p>
          </p:txBody>
        </p:sp>
      </p:grpSp>
    </p:spTree>
    <p:extLst>
      <p:ext uri="{BB962C8B-B14F-4D97-AF65-F5344CB8AC3E}">
        <p14:creationId xmlns:p14="http://schemas.microsoft.com/office/powerpoint/2010/main" val="241940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a:xfrm>
            <a:off x="381000" y="512763"/>
            <a:ext cx="11430000" cy="723900"/>
          </a:xfrm>
        </p:spPr>
        <p:txBody>
          <a:bodyPr/>
          <a:lstStyle/>
          <a:p>
            <a:r>
              <a:rPr lang="en-US" dirty="0"/>
              <a:t>Virtual Private Snowflake</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2" name="Rounded Rectangle 1">
            <a:extLst>
              <a:ext uri="{FF2B5EF4-FFF2-40B4-BE49-F238E27FC236}">
                <a16:creationId xmlns:a16="http://schemas.microsoft.com/office/drawing/2014/main" id="{FCFBAC26-6015-D744-B94E-2971AB747EDE}"/>
              </a:ext>
            </a:extLst>
          </p:cNvPr>
          <p:cNvSpPr/>
          <p:nvPr/>
        </p:nvSpPr>
        <p:spPr>
          <a:xfrm>
            <a:off x="1764047" y="2161002"/>
            <a:ext cx="9779821" cy="3608861"/>
          </a:xfrm>
          <a:prstGeom prst="roundRect">
            <a:avLst>
              <a:gd name="adj" fmla="val 2890"/>
            </a:avLst>
          </a:prstGeom>
          <a:noFill/>
          <a:ln w="31750" cap="rnd">
            <a:solidFill>
              <a:schemeClr val="accent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63245B7B-3D2D-F545-8098-FE51795FA06D}"/>
              </a:ext>
            </a:extLst>
          </p:cNvPr>
          <p:cNvSpPr txBox="1"/>
          <p:nvPr/>
        </p:nvSpPr>
        <p:spPr>
          <a:xfrm>
            <a:off x="1801522" y="2212351"/>
            <a:ext cx="3740740" cy="2862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Region</a:t>
            </a:r>
          </a:p>
        </p:txBody>
      </p:sp>
      <p:sp>
        <p:nvSpPr>
          <p:cNvPr id="231" name="Rounded Rectangle 230">
            <a:extLst>
              <a:ext uri="{FF2B5EF4-FFF2-40B4-BE49-F238E27FC236}">
                <a16:creationId xmlns:a16="http://schemas.microsoft.com/office/drawing/2014/main" id="{D7409FF9-9A6D-9141-95A2-1226AB5A714E}"/>
              </a:ext>
            </a:extLst>
          </p:cNvPr>
          <p:cNvSpPr/>
          <p:nvPr/>
        </p:nvSpPr>
        <p:spPr>
          <a:xfrm>
            <a:off x="1923534" y="2544496"/>
            <a:ext cx="9428310" cy="3001444"/>
          </a:xfrm>
          <a:prstGeom prst="roundRect">
            <a:avLst>
              <a:gd name="adj" fmla="val 2890"/>
            </a:avLst>
          </a:prstGeom>
          <a:noFill/>
          <a:ln w="31750" cap="rnd">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2" name="TextBox 231">
            <a:extLst>
              <a:ext uri="{FF2B5EF4-FFF2-40B4-BE49-F238E27FC236}">
                <a16:creationId xmlns:a16="http://schemas.microsoft.com/office/drawing/2014/main" id="{26D89EB1-266C-C841-AEAA-4C47EC0F4FD5}"/>
              </a:ext>
            </a:extLst>
          </p:cNvPr>
          <p:cNvSpPr txBox="1"/>
          <p:nvPr/>
        </p:nvSpPr>
        <p:spPr>
          <a:xfrm>
            <a:off x="1961009" y="2595757"/>
            <a:ext cx="3740740" cy="2862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B5E8"/>
                </a:solidFill>
                <a:effectLst/>
                <a:uLnTx/>
                <a:uFillTx/>
                <a:latin typeface="Arial" panose="020B0604020202020204"/>
                <a:ea typeface="+mn-ea"/>
                <a:cs typeface="+mn-cs"/>
              </a:rPr>
              <a:t>Customer Dedicated Virtual Environment</a:t>
            </a:r>
          </a:p>
        </p:txBody>
      </p:sp>
      <p:sp>
        <p:nvSpPr>
          <p:cNvPr id="233" name="Rounded Rectangle 232">
            <a:extLst>
              <a:ext uri="{FF2B5EF4-FFF2-40B4-BE49-F238E27FC236}">
                <a16:creationId xmlns:a16="http://schemas.microsoft.com/office/drawing/2014/main" id="{74E3D793-DA92-A24F-B774-1071EB9650FF}"/>
              </a:ext>
            </a:extLst>
          </p:cNvPr>
          <p:cNvSpPr/>
          <p:nvPr/>
        </p:nvSpPr>
        <p:spPr>
          <a:xfrm>
            <a:off x="2117190" y="2927770"/>
            <a:ext cx="6738094" cy="2476334"/>
          </a:xfrm>
          <a:prstGeom prst="roundRect">
            <a:avLst>
              <a:gd name="adj" fmla="val 2890"/>
            </a:avLst>
          </a:prstGeom>
          <a:solidFill>
            <a:schemeClr val="accent1">
              <a:lumMod val="75000"/>
              <a:alpha val="10000"/>
            </a:schemeClr>
          </a:solidFill>
          <a:ln w="254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4" name="TextBox 233">
            <a:extLst>
              <a:ext uri="{FF2B5EF4-FFF2-40B4-BE49-F238E27FC236}">
                <a16:creationId xmlns:a16="http://schemas.microsoft.com/office/drawing/2014/main" id="{6BDB388A-5C8D-2347-9178-789A9F6C1B9B}"/>
              </a:ext>
            </a:extLst>
          </p:cNvPr>
          <p:cNvSpPr txBox="1"/>
          <p:nvPr/>
        </p:nvSpPr>
        <p:spPr>
          <a:xfrm>
            <a:off x="2151754" y="3010397"/>
            <a:ext cx="3740740" cy="2862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VPS Secure Pod</a:t>
            </a:r>
          </a:p>
        </p:txBody>
      </p:sp>
      <p:cxnSp>
        <p:nvCxnSpPr>
          <p:cNvPr id="99" name="Straight Connector 98">
            <a:extLst>
              <a:ext uri="{FF2B5EF4-FFF2-40B4-BE49-F238E27FC236}">
                <a16:creationId xmlns:a16="http://schemas.microsoft.com/office/drawing/2014/main" id="{8A46C806-7B7B-3247-ABC8-499358FC6539}"/>
              </a:ext>
            </a:extLst>
          </p:cNvPr>
          <p:cNvCxnSpPr>
            <a:cxnSpLocks/>
          </p:cNvCxnSpPr>
          <p:nvPr/>
        </p:nvCxnSpPr>
        <p:spPr>
          <a:xfrm flipV="1">
            <a:off x="1570412" y="4299905"/>
            <a:ext cx="8410073" cy="5082"/>
          </a:xfrm>
          <a:prstGeom prst="line">
            <a:avLst/>
          </a:prstGeom>
          <a:ln w="31750" cap="rnd" cmpd="sng">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F8801E3-B1FC-6A44-899E-C56CFEE1DB94}"/>
              </a:ext>
            </a:extLst>
          </p:cNvPr>
          <p:cNvGrpSpPr/>
          <p:nvPr/>
        </p:nvGrpSpPr>
        <p:grpSpPr>
          <a:xfrm>
            <a:off x="9163166" y="3749447"/>
            <a:ext cx="1046051" cy="1046051"/>
            <a:chOff x="9184693" y="3180602"/>
            <a:chExt cx="1463040" cy="1463040"/>
          </a:xfrm>
        </p:grpSpPr>
        <p:sp>
          <p:nvSpPr>
            <p:cNvPr id="241" name="Rounded Rectangle 240">
              <a:extLst>
                <a:ext uri="{FF2B5EF4-FFF2-40B4-BE49-F238E27FC236}">
                  <a16:creationId xmlns:a16="http://schemas.microsoft.com/office/drawing/2014/main" id="{E527518F-7225-3B47-BBE2-0A1446658029}"/>
                </a:ext>
              </a:extLst>
            </p:cNvPr>
            <p:cNvSpPr/>
            <p:nvPr/>
          </p:nvSpPr>
          <p:spPr>
            <a:xfrm>
              <a:off x="9184693" y="3180602"/>
              <a:ext cx="1463040" cy="1463040"/>
            </a:xfrm>
            <a:prstGeom prst="roundRect">
              <a:avLst>
                <a:gd name="adj" fmla="val 2890"/>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Blob</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Storage</a:t>
              </a:r>
            </a:p>
          </p:txBody>
        </p:sp>
        <p:sp>
          <p:nvSpPr>
            <p:cNvPr id="262" name="Freeform 261">
              <a:extLst>
                <a:ext uri="{FF2B5EF4-FFF2-40B4-BE49-F238E27FC236}">
                  <a16:creationId xmlns:a16="http://schemas.microsoft.com/office/drawing/2014/main" id="{82A69FAF-C96D-AA4F-8D56-D2682300EBA9}"/>
                </a:ext>
              </a:extLst>
            </p:cNvPr>
            <p:cNvSpPr>
              <a:spLocks noChangeAspect="1" noChangeArrowheads="1"/>
            </p:cNvSpPr>
            <p:nvPr/>
          </p:nvSpPr>
          <p:spPr bwMode="auto">
            <a:xfrm>
              <a:off x="9514538" y="3419215"/>
              <a:ext cx="803351" cy="604770"/>
            </a:xfrm>
            <a:custGeom>
              <a:avLst/>
              <a:gdLst>
                <a:gd name="connsiteX0" fmla="*/ 1209314 w 2934927"/>
                <a:gd name="connsiteY0" fmla="*/ 1600200 h 2209440"/>
                <a:gd name="connsiteX1" fmla="*/ 1208232 w 2934927"/>
                <a:gd name="connsiteY1" fmla="*/ 2094645 h 2209440"/>
                <a:gd name="connsiteX2" fmla="*/ 865187 w 2934927"/>
                <a:gd name="connsiteY2" fmla="*/ 2209440 h 2209440"/>
                <a:gd name="connsiteX3" fmla="*/ 865187 w 2934927"/>
                <a:gd name="connsiteY3" fmla="*/ 1701680 h 2209440"/>
                <a:gd name="connsiteX4" fmla="*/ 431800 w 2934927"/>
                <a:gd name="connsiteY4" fmla="*/ 1600200 h 2209440"/>
                <a:gd name="connsiteX5" fmla="*/ 775926 w 2934927"/>
                <a:gd name="connsiteY5" fmla="*/ 1701680 h 2209440"/>
                <a:gd name="connsiteX6" fmla="*/ 774844 w 2934927"/>
                <a:gd name="connsiteY6" fmla="*/ 2209440 h 2209440"/>
                <a:gd name="connsiteX7" fmla="*/ 431800 w 2934927"/>
                <a:gd name="connsiteY7" fmla="*/ 2095725 h 2209440"/>
                <a:gd name="connsiteX8" fmla="*/ 818039 w 2934927"/>
                <a:gd name="connsiteY8" fmla="*/ 1447800 h 2209440"/>
                <a:gd name="connsiteX9" fmla="*/ 1137877 w 2934927"/>
                <a:gd name="connsiteY9" fmla="*/ 1546076 h 2209440"/>
                <a:gd name="connsiteX10" fmla="*/ 819118 w 2934927"/>
                <a:gd name="connsiteY10" fmla="*/ 1630004 h 2209440"/>
                <a:gd name="connsiteX11" fmla="*/ 503237 w 2934927"/>
                <a:gd name="connsiteY11" fmla="*/ 1546076 h 2209440"/>
                <a:gd name="connsiteX12" fmla="*/ 1639526 w 2934927"/>
                <a:gd name="connsiteY12" fmla="*/ 876300 h 2209440"/>
                <a:gd name="connsiteX13" fmla="*/ 1638444 w 2934927"/>
                <a:gd name="connsiteY13" fmla="*/ 1370677 h 2209440"/>
                <a:gd name="connsiteX14" fmla="*/ 1296482 w 2934927"/>
                <a:gd name="connsiteY14" fmla="*/ 1485540 h 2209440"/>
                <a:gd name="connsiteX15" fmla="*/ 1296482 w 2934927"/>
                <a:gd name="connsiteY15" fmla="*/ 977840 h 2209440"/>
                <a:gd name="connsiteX16" fmla="*/ 1295400 w 2934927"/>
                <a:gd name="connsiteY16" fmla="*/ 977840 h 2209440"/>
                <a:gd name="connsiteX17" fmla="*/ 865187 w 2934927"/>
                <a:gd name="connsiteY17" fmla="*/ 876300 h 2209440"/>
                <a:gd name="connsiteX18" fmla="*/ 1209314 w 2934927"/>
                <a:gd name="connsiteY18" fmla="*/ 977840 h 2209440"/>
                <a:gd name="connsiteX19" fmla="*/ 1208232 w 2934927"/>
                <a:gd name="connsiteY19" fmla="*/ 1485540 h 2209440"/>
                <a:gd name="connsiteX20" fmla="*/ 865187 w 2934927"/>
                <a:gd name="connsiteY20" fmla="*/ 1371758 h 2209440"/>
                <a:gd name="connsiteX21" fmla="*/ 775926 w 2934927"/>
                <a:gd name="connsiteY21" fmla="*/ 876300 h 2209440"/>
                <a:gd name="connsiteX22" fmla="*/ 774123 w 2934927"/>
                <a:gd name="connsiteY22" fmla="*/ 1372170 h 2209440"/>
                <a:gd name="connsiteX23" fmla="*/ 431800 w 2934927"/>
                <a:gd name="connsiteY23" fmla="*/ 1487128 h 2209440"/>
                <a:gd name="connsiteX24" fmla="*/ 431800 w 2934927"/>
                <a:gd name="connsiteY24" fmla="*/ 977925 h 2209440"/>
                <a:gd name="connsiteX25" fmla="*/ 0 w 2934927"/>
                <a:gd name="connsiteY25" fmla="*/ 876300 h 2209440"/>
                <a:gd name="connsiteX26" fmla="*/ 344126 w 2934927"/>
                <a:gd name="connsiteY26" fmla="*/ 977840 h 2209440"/>
                <a:gd name="connsiteX27" fmla="*/ 343044 w 2934927"/>
                <a:gd name="connsiteY27" fmla="*/ 1485540 h 2209440"/>
                <a:gd name="connsiteX28" fmla="*/ 0 w 2934927"/>
                <a:gd name="connsiteY28" fmla="*/ 1371758 h 2209440"/>
                <a:gd name="connsiteX29" fmla="*/ 1249657 w 2934927"/>
                <a:gd name="connsiteY29" fmla="*/ 725488 h 2209440"/>
                <a:gd name="connsiteX30" fmla="*/ 1569677 w 2934927"/>
                <a:gd name="connsiteY30" fmla="*/ 823763 h 2209440"/>
                <a:gd name="connsiteX31" fmla="*/ 1250737 w 2934927"/>
                <a:gd name="connsiteY31" fmla="*/ 907691 h 2209440"/>
                <a:gd name="connsiteX32" fmla="*/ 935037 w 2934927"/>
                <a:gd name="connsiteY32" fmla="*/ 823763 h 2209440"/>
                <a:gd name="connsiteX33" fmla="*/ 386239 w 2934927"/>
                <a:gd name="connsiteY33" fmla="*/ 725488 h 2209440"/>
                <a:gd name="connsiteX34" fmla="*/ 706077 w 2934927"/>
                <a:gd name="connsiteY34" fmla="*/ 823763 h 2209440"/>
                <a:gd name="connsiteX35" fmla="*/ 386958 w 2934927"/>
                <a:gd name="connsiteY35" fmla="*/ 907691 h 2209440"/>
                <a:gd name="connsiteX36" fmla="*/ 71437 w 2934927"/>
                <a:gd name="connsiteY36" fmla="*/ 823763 h 2209440"/>
                <a:gd name="connsiteX37" fmla="*/ 2934927 w 2934927"/>
                <a:gd name="connsiteY37" fmla="*/ 152400 h 2209440"/>
                <a:gd name="connsiteX38" fmla="*/ 2933844 w 2934927"/>
                <a:gd name="connsiteY38" fmla="*/ 646913 h 2209440"/>
                <a:gd name="connsiteX39" fmla="*/ 2590800 w 2934927"/>
                <a:gd name="connsiteY39" fmla="*/ 761640 h 2209440"/>
                <a:gd name="connsiteX40" fmla="*/ 2590800 w 2934927"/>
                <a:gd name="connsiteY40" fmla="*/ 254180 h 2209440"/>
                <a:gd name="connsiteX41" fmla="*/ 2159000 w 2934927"/>
                <a:gd name="connsiteY41" fmla="*/ 152400 h 2209440"/>
                <a:gd name="connsiteX42" fmla="*/ 2503126 w 2934927"/>
                <a:gd name="connsiteY42" fmla="*/ 254180 h 2209440"/>
                <a:gd name="connsiteX43" fmla="*/ 2502044 w 2934927"/>
                <a:gd name="connsiteY43" fmla="*/ 761640 h 2209440"/>
                <a:gd name="connsiteX44" fmla="*/ 2159000 w 2934927"/>
                <a:gd name="connsiteY44" fmla="*/ 646913 h 2209440"/>
                <a:gd name="connsiteX45" fmla="*/ 2071328 w 2934927"/>
                <a:gd name="connsiteY45" fmla="*/ 152400 h 2209440"/>
                <a:gd name="connsiteX46" fmla="*/ 2070609 w 2934927"/>
                <a:gd name="connsiteY46" fmla="*/ 646913 h 2209440"/>
                <a:gd name="connsiteX47" fmla="*/ 1728787 w 2934927"/>
                <a:gd name="connsiteY47" fmla="*/ 761640 h 2209440"/>
                <a:gd name="connsiteX48" fmla="*/ 1728787 w 2934927"/>
                <a:gd name="connsiteY48" fmla="*/ 254180 h 2209440"/>
                <a:gd name="connsiteX49" fmla="*/ 1295400 w 2934927"/>
                <a:gd name="connsiteY49" fmla="*/ 152400 h 2209440"/>
                <a:gd name="connsiteX50" fmla="*/ 1639526 w 2934927"/>
                <a:gd name="connsiteY50" fmla="*/ 254180 h 2209440"/>
                <a:gd name="connsiteX51" fmla="*/ 1638444 w 2934927"/>
                <a:gd name="connsiteY51" fmla="*/ 761640 h 2209440"/>
                <a:gd name="connsiteX52" fmla="*/ 1295400 w 2934927"/>
                <a:gd name="connsiteY52" fmla="*/ 646913 h 2209440"/>
                <a:gd name="connsiteX53" fmla="*/ 2545057 w 2934927"/>
                <a:gd name="connsiteY53" fmla="*/ 0 h 2209440"/>
                <a:gd name="connsiteX54" fmla="*/ 2865077 w 2934927"/>
                <a:gd name="connsiteY54" fmla="*/ 98275 h 2209440"/>
                <a:gd name="connsiteX55" fmla="*/ 2546137 w 2934927"/>
                <a:gd name="connsiteY55" fmla="*/ 182204 h 2209440"/>
                <a:gd name="connsiteX56" fmla="*/ 2230437 w 2934927"/>
                <a:gd name="connsiteY56" fmla="*/ 98275 h 2209440"/>
                <a:gd name="connsiteX57" fmla="*/ 1681639 w 2934927"/>
                <a:gd name="connsiteY57" fmla="*/ 0 h 2209440"/>
                <a:gd name="connsiteX58" fmla="*/ 2001477 w 2934927"/>
                <a:gd name="connsiteY58" fmla="*/ 98275 h 2209440"/>
                <a:gd name="connsiteX59" fmla="*/ 1682718 w 2934927"/>
                <a:gd name="connsiteY59" fmla="*/ 182204 h 2209440"/>
                <a:gd name="connsiteX60" fmla="*/ 1366837 w 2934927"/>
                <a:gd name="connsiteY60" fmla="*/ 98275 h 220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34927" h="2209440">
                  <a:moveTo>
                    <a:pt x="1209314" y="1600200"/>
                  </a:moveTo>
                  <a:lnTo>
                    <a:pt x="1208232" y="2094645"/>
                  </a:lnTo>
                  <a:lnTo>
                    <a:pt x="865187" y="2209440"/>
                  </a:lnTo>
                  <a:lnTo>
                    <a:pt x="865187" y="1701680"/>
                  </a:lnTo>
                  <a:close/>
                  <a:moveTo>
                    <a:pt x="431800" y="1600200"/>
                  </a:moveTo>
                  <a:lnTo>
                    <a:pt x="775926" y="1701680"/>
                  </a:lnTo>
                  <a:lnTo>
                    <a:pt x="774844" y="2209440"/>
                  </a:lnTo>
                  <a:lnTo>
                    <a:pt x="431800" y="2095725"/>
                  </a:lnTo>
                  <a:close/>
                  <a:moveTo>
                    <a:pt x="818039" y="1447800"/>
                  </a:moveTo>
                  <a:lnTo>
                    <a:pt x="1137877" y="1546076"/>
                  </a:lnTo>
                  <a:lnTo>
                    <a:pt x="819118" y="1630004"/>
                  </a:lnTo>
                  <a:lnTo>
                    <a:pt x="503237" y="1546076"/>
                  </a:lnTo>
                  <a:close/>
                  <a:moveTo>
                    <a:pt x="1639526" y="876300"/>
                  </a:moveTo>
                  <a:lnTo>
                    <a:pt x="1638444" y="1370677"/>
                  </a:lnTo>
                  <a:lnTo>
                    <a:pt x="1296482" y="1485540"/>
                  </a:lnTo>
                  <a:lnTo>
                    <a:pt x="1296482" y="977840"/>
                  </a:lnTo>
                  <a:lnTo>
                    <a:pt x="1295400" y="977840"/>
                  </a:lnTo>
                  <a:close/>
                  <a:moveTo>
                    <a:pt x="865187" y="876300"/>
                  </a:moveTo>
                  <a:lnTo>
                    <a:pt x="1209314" y="977840"/>
                  </a:lnTo>
                  <a:lnTo>
                    <a:pt x="1208232" y="1485540"/>
                  </a:lnTo>
                  <a:lnTo>
                    <a:pt x="865187" y="1371758"/>
                  </a:lnTo>
                  <a:close/>
                  <a:moveTo>
                    <a:pt x="775926" y="876300"/>
                  </a:moveTo>
                  <a:lnTo>
                    <a:pt x="774123" y="1372170"/>
                  </a:lnTo>
                  <a:lnTo>
                    <a:pt x="431800" y="1487128"/>
                  </a:lnTo>
                  <a:lnTo>
                    <a:pt x="431800" y="977925"/>
                  </a:lnTo>
                  <a:close/>
                  <a:moveTo>
                    <a:pt x="0" y="876300"/>
                  </a:moveTo>
                  <a:lnTo>
                    <a:pt x="344126" y="977840"/>
                  </a:lnTo>
                  <a:lnTo>
                    <a:pt x="343044" y="1485540"/>
                  </a:lnTo>
                  <a:lnTo>
                    <a:pt x="0" y="1371758"/>
                  </a:lnTo>
                  <a:close/>
                  <a:moveTo>
                    <a:pt x="1249657" y="725488"/>
                  </a:moveTo>
                  <a:lnTo>
                    <a:pt x="1569677" y="823763"/>
                  </a:lnTo>
                  <a:lnTo>
                    <a:pt x="1250737" y="907691"/>
                  </a:lnTo>
                  <a:lnTo>
                    <a:pt x="935037" y="823763"/>
                  </a:lnTo>
                  <a:close/>
                  <a:moveTo>
                    <a:pt x="386239" y="725488"/>
                  </a:moveTo>
                  <a:lnTo>
                    <a:pt x="706077" y="823763"/>
                  </a:lnTo>
                  <a:lnTo>
                    <a:pt x="386958" y="907691"/>
                  </a:lnTo>
                  <a:lnTo>
                    <a:pt x="71437" y="823763"/>
                  </a:lnTo>
                  <a:close/>
                  <a:moveTo>
                    <a:pt x="2934927" y="152400"/>
                  </a:moveTo>
                  <a:lnTo>
                    <a:pt x="2933844" y="646913"/>
                  </a:lnTo>
                  <a:lnTo>
                    <a:pt x="2590800" y="761640"/>
                  </a:lnTo>
                  <a:lnTo>
                    <a:pt x="2590800" y="254180"/>
                  </a:lnTo>
                  <a:close/>
                  <a:moveTo>
                    <a:pt x="2159000" y="152400"/>
                  </a:moveTo>
                  <a:lnTo>
                    <a:pt x="2503126" y="254180"/>
                  </a:lnTo>
                  <a:lnTo>
                    <a:pt x="2502044" y="761640"/>
                  </a:lnTo>
                  <a:lnTo>
                    <a:pt x="2159000" y="646913"/>
                  </a:lnTo>
                  <a:close/>
                  <a:moveTo>
                    <a:pt x="2071328" y="152400"/>
                  </a:moveTo>
                  <a:lnTo>
                    <a:pt x="2070609" y="646913"/>
                  </a:lnTo>
                  <a:lnTo>
                    <a:pt x="1728787" y="761640"/>
                  </a:lnTo>
                  <a:lnTo>
                    <a:pt x="1728787" y="254180"/>
                  </a:lnTo>
                  <a:close/>
                  <a:moveTo>
                    <a:pt x="1295400" y="152400"/>
                  </a:moveTo>
                  <a:lnTo>
                    <a:pt x="1639526" y="254180"/>
                  </a:lnTo>
                  <a:lnTo>
                    <a:pt x="1638444" y="761640"/>
                  </a:lnTo>
                  <a:lnTo>
                    <a:pt x="1295400" y="646913"/>
                  </a:lnTo>
                  <a:close/>
                  <a:moveTo>
                    <a:pt x="2545057" y="0"/>
                  </a:moveTo>
                  <a:lnTo>
                    <a:pt x="2865077" y="98275"/>
                  </a:lnTo>
                  <a:lnTo>
                    <a:pt x="2546137" y="182204"/>
                  </a:lnTo>
                  <a:lnTo>
                    <a:pt x="2230437" y="98275"/>
                  </a:lnTo>
                  <a:close/>
                  <a:moveTo>
                    <a:pt x="1681639" y="0"/>
                  </a:moveTo>
                  <a:lnTo>
                    <a:pt x="2001477" y="98275"/>
                  </a:lnTo>
                  <a:lnTo>
                    <a:pt x="1682718" y="182204"/>
                  </a:lnTo>
                  <a:lnTo>
                    <a:pt x="1366837" y="98275"/>
                  </a:lnTo>
                  <a:close/>
                </a:path>
              </a:pathLst>
            </a:custGeom>
            <a:solidFill>
              <a:schemeClr val="bg1"/>
            </a:solidFill>
            <a:ln>
              <a:no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pic>
        <p:nvPicPr>
          <p:cNvPr id="118" name="Picture 117">
            <a:extLst>
              <a:ext uri="{FF2B5EF4-FFF2-40B4-BE49-F238E27FC236}">
                <a16:creationId xmlns:a16="http://schemas.microsoft.com/office/drawing/2014/main" id="{9C4E1A28-CDC9-B045-8FB0-2F33599CF571}"/>
              </a:ext>
            </a:extLst>
          </p:cNvPr>
          <p:cNvPicPr>
            <a:picLocks noChangeAspect="1"/>
          </p:cNvPicPr>
          <p:nvPr/>
        </p:nvPicPr>
        <p:blipFill>
          <a:blip r:embed="rId2"/>
          <a:stretch>
            <a:fillRect/>
          </a:stretch>
        </p:blipFill>
        <p:spPr>
          <a:xfrm>
            <a:off x="9666719" y="3109449"/>
            <a:ext cx="669960" cy="351377"/>
          </a:xfrm>
          <a:prstGeom prst="rect">
            <a:avLst/>
          </a:prstGeom>
        </p:spPr>
      </p:pic>
      <p:pic>
        <p:nvPicPr>
          <p:cNvPr id="124" name="Picture 123">
            <a:extLst>
              <a:ext uri="{FF2B5EF4-FFF2-40B4-BE49-F238E27FC236}">
                <a16:creationId xmlns:a16="http://schemas.microsoft.com/office/drawing/2014/main" id="{E416C5F9-5FDE-2941-8E96-F02742493A5A}"/>
              </a:ext>
            </a:extLst>
          </p:cNvPr>
          <p:cNvPicPr>
            <a:picLocks noChangeAspect="1"/>
          </p:cNvPicPr>
          <p:nvPr/>
        </p:nvPicPr>
        <p:blipFill>
          <a:blip r:embed="rId3"/>
          <a:stretch>
            <a:fillRect/>
          </a:stretch>
        </p:blipFill>
        <p:spPr>
          <a:xfrm>
            <a:off x="10711609" y="3025665"/>
            <a:ext cx="435161" cy="435161"/>
          </a:xfrm>
          <a:prstGeom prst="rect">
            <a:avLst/>
          </a:prstGeom>
        </p:spPr>
      </p:pic>
      <p:pic>
        <p:nvPicPr>
          <p:cNvPr id="128" name="Picture 127">
            <a:extLst>
              <a:ext uri="{FF2B5EF4-FFF2-40B4-BE49-F238E27FC236}">
                <a16:creationId xmlns:a16="http://schemas.microsoft.com/office/drawing/2014/main" id="{476F66A9-CEDF-3A4E-A79E-FA6ED5913B7B}"/>
              </a:ext>
            </a:extLst>
          </p:cNvPr>
          <p:cNvPicPr>
            <a:picLocks noChangeAspect="1"/>
          </p:cNvPicPr>
          <p:nvPr/>
        </p:nvPicPr>
        <p:blipFill>
          <a:blip r:embed="rId4"/>
          <a:stretch>
            <a:fillRect/>
          </a:stretch>
        </p:blipFill>
        <p:spPr>
          <a:xfrm>
            <a:off x="9048919" y="2753635"/>
            <a:ext cx="771835" cy="296385"/>
          </a:xfrm>
          <a:prstGeom prst="rect">
            <a:avLst/>
          </a:prstGeom>
        </p:spPr>
      </p:pic>
      <p:pic>
        <p:nvPicPr>
          <p:cNvPr id="134" name="Picture 133">
            <a:extLst>
              <a:ext uri="{FF2B5EF4-FFF2-40B4-BE49-F238E27FC236}">
                <a16:creationId xmlns:a16="http://schemas.microsoft.com/office/drawing/2014/main" id="{F183E53D-1CA9-A647-9277-7AE8BCFE9332}"/>
              </a:ext>
            </a:extLst>
          </p:cNvPr>
          <p:cNvPicPr>
            <a:picLocks noChangeAspect="1"/>
          </p:cNvPicPr>
          <p:nvPr/>
        </p:nvPicPr>
        <p:blipFill>
          <a:blip r:embed="rId5"/>
          <a:stretch>
            <a:fillRect/>
          </a:stretch>
        </p:blipFill>
        <p:spPr>
          <a:xfrm>
            <a:off x="10231422" y="2738873"/>
            <a:ext cx="400443" cy="295136"/>
          </a:xfrm>
          <a:prstGeom prst="rect">
            <a:avLst/>
          </a:prstGeom>
        </p:spPr>
      </p:pic>
      <p:sp>
        <p:nvSpPr>
          <p:cNvPr id="312" name="TextBox 311">
            <a:extLst>
              <a:ext uri="{FF2B5EF4-FFF2-40B4-BE49-F238E27FC236}">
                <a16:creationId xmlns:a16="http://schemas.microsoft.com/office/drawing/2014/main" id="{B3731E6E-F8B8-6643-B54B-7A890651745F}"/>
              </a:ext>
            </a:extLst>
          </p:cNvPr>
          <p:cNvSpPr txBox="1"/>
          <p:nvPr/>
        </p:nvSpPr>
        <p:spPr>
          <a:xfrm>
            <a:off x="1622557" y="3732428"/>
            <a:ext cx="2397467"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9F36"/>
                </a:solidFill>
                <a:effectLst/>
                <a:uLnTx/>
                <a:uFillTx/>
                <a:latin typeface="Arial" panose="020B0604020202020204"/>
                <a:ea typeface="+mn-ea"/>
                <a:cs typeface="+mn-cs"/>
              </a:rPr>
              <a:t>Encrypted </a:t>
            </a:r>
            <a:br>
              <a:rPr kumimoji="0" lang="en-US" sz="1400" b="0" i="0" u="none" strike="noStrike" kern="1200" cap="none" spc="0" normalizeH="0" baseline="0" noProof="0" dirty="0">
                <a:ln>
                  <a:noFill/>
                </a:ln>
                <a:solidFill>
                  <a:srgbClr val="FF9F36"/>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FF9F36"/>
                </a:solidFill>
                <a:effectLst/>
                <a:uLnTx/>
                <a:uFillTx/>
                <a:latin typeface="Arial" panose="020B0604020202020204"/>
                <a:ea typeface="+mn-ea"/>
                <a:cs typeface="+mn-cs"/>
              </a:rPr>
              <a:t>Everywhere</a:t>
            </a:r>
          </a:p>
        </p:txBody>
      </p:sp>
      <p:sp>
        <p:nvSpPr>
          <p:cNvPr id="148" name="Right Bracket 147">
            <a:extLst>
              <a:ext uri="{FF2B5EF4-FFF2-40B4-BE49-F238E27FC236}">
                <a16:creationId xmlns:a16="http://schemas.microsoft.com/office/drawing/2014/main" id="{F89FAE36-6AA1-5F41-9E7B-1C85E87404BC}"/>
              </a:ext>
            </a:extLst>
          </p:cNvPr>
          <p:cNvSpPr/>
          <p:nvPr/>
        </p:nvSpPr>
        <p:spPr>
          <a:xfrm rot="16200000" flipV="1">
            <a:off x="5869401" y="1306134"/>
            <a:ext cx="282020" cy="4754880"/>
          </a:xfrm>
          <a:prstGeom prst="rightBracket">
            <a:avLst>
              <a:gd name="adj" fmla="val 94007"/>
            </a:avLst>
          </a:prstGeom>
          <a:noFill/>
          <a:ln w="25400" cap="rnd">
            <a:solidFill>
              <a:schemeClr val="accent1">
                <a:lumMod val="7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3" name="TextBox 312">
            <a:extLst>
              <a:ext uri="{FF2B5EF4-FFF2-40B4-BE49-F238E27FC236}">
                <a16:creationId xmlns:a16="http://schemas.microsoft.com/office/drawing/2014/main" id="{A5EAA9FE-2AF3-D641-9B58-AEE6098DFC51}"/>
              </a:ext>
            </a:extLst>
          </p:cNvPr>
          <p:cNvSpPr txBox="1"/>
          <p:nvPr/>
        </p:nvSpPr>
        <p:spPr>
          <a:xfrm>
            <a:off x="3725011" y="3277478"/>
            <a:ext cx="4551855" cy="2585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Customer Dedicated Virtual Instances</a:t>
            </a:r>
          </a:p>
        </p:txBody>
      </p:sp>
      <p:sp>
        <p:nvSpPr>
          <p:cNvPr id="92" name="Rounded Rectangle 91">
            <a:extLst>
              <a:ext uri="{FF2B5EF4-FFF2-40B4-BE49-F238E27FC236}">
                <a16:creationId xmlns:a16="http://schemas.microsoft.com/office/drawing/2014/main" id="{8D590206-2361-9B49-BFD3-2A28130D3112}"/>
              </a:ext>
            </a:extLst>
          </p:cNvPr>
          <p:cNvSpPr/>
          <p:nvPr/>
        </p:nvSpPr>
        <p:spPr>
          <a:xfrm>
            <a:off x="405338" y="3757263"/>
            <a:ext cx="1165074" cy="1040583"/>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Customer Environment</a:t>
            </a:r>
          </a:p>
        </p:txBody>
      </p:sp>
      <p:grpSp>
        <p:nvGrpSpPr>
          <p:cNvPr id="296" name="Group 8">
            <a:extLst>
              <a:ext uri="{FF2B5EF4-FFF2-40B4-BE49-F238E27FC236}">
                <a16:creationId xmlns:a16="http://schemas.microsoft.com/office/drawing/2014/main" id="{B20DBFF4-9454-EC40-9A52-17B26A96578E}"/>
              </a:ext>
            </a:extLst>
          </p:cNvPr>
          <p:cNvGrpSpPr>
            <a:grpSpLocks noChangeAspect="1"/>
          </p:cNvGrpSpPr>
          <p:nvPr/>
        </p:nvGrpSpPr>
        <p:grpSpPr bwMode="auto">
          <a:xfrm>
            <a:off x="507642" y="3926861"/>
            <a:ext cx="381627" cy="381488"/>
            <a:chOff x="2462" y="786"/>
            <a:chExt cx="2753" cy="2752"/>
          </a:xfrm>
        </p:grpSpPr>
        <p:sp>
          <p:nvSpPr>
            <p:cNvPr id="297" name="Freeform 9">
              <a:extLst>
                <a:ext uri="{FF2B5EF4-FFF2-40B4-BE49-F238E27FC236}">
                  <a16:creationId xmlns:a16="http://schemas.microsoft.com/office/drawing/2014/main" id="{BF3078EC-E6C4-0147-A709-DA606EEE937E}"/>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rnd">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98" name="Oval 10">
              <a:extLst>
                <a:ext uri="{FF2B5EF4-FFF2-40B4-BE49-F238E27FC236}">
                  <a16:creationId xmlns:a16="http://schemas.microsoft.com/office/drawing/2014/main" id="{732E944F-F3AA-DB42-9922-7FA36CFDCF7C}"/>
                </a:ext>
              </a:extLst>
            </p:cNvPr>
            <p:cNvSpPr>
              <a:spLocks noChangeArrowheads="1"/>
            </p:cNvSpPr>
            <p:nvPr/>
          </p:nvSpPr>
          <p:spPr bwMode="auto">
            <a:xfrm>
              <a:off x="3083" y="786"/>
              <a:ext cx="1510" cy="1511"/>
            </a:xfrm>
            <a:prstGeom prst="ellipse">
              <a:avLst/>
            </a:prstGeom>
            <a:noFill/>
            <a:ln w="19050" cap="rnd">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02" name="Group 37">
            <a:extLst>
              <a:ext uri="{FF2B5EF4-FFF2-40B4-BE49-F238E27FC236}">
                <a16:creationId xmlns:a16="http://schemas.microsoft.com/office/drawing/2014/main" id="{14A9C342-7DCF-C348-B32C-3ECA67D720B2}"/>
              </a:ext>
            </a:extLst>
          </p:cNvPr>
          <p:cNvGrpSpPr>
            <a:grpSpLocks noChangeAspect="1"/>
          </p:cNvGrpSpPr>
          <p:nvPr/>
        </p:nvGrpSpPr>
        <p:grpSpPr bwMode="auto">
          <a:xfrm>
            <a:off x="971561" y="3875956"/>
            <a:ext cx="507017" cy="470290"/>
            <a:chOff x="3882" y="3344"/>
            <a:chExt cx="1836" cy="1703"/>
          </a:xfrm>
        </p:grpSpPr>
        <p:sp>
          <p:nvSpPr>
            <p:cNvPr id="303" name="Freeform 38">
              <a:extLst>
                <a:ext uri="{FF2B5EF4-FFF2-40B4-BE49-F238E27FC236}">
                  <a16:creationId xmlns:a16="http://schemas.microsoft.com/office/drawing/2014/main" id="{F01432D6-AA88-E14D-B07B-3B542138BC98}"/>
                </a:ext>
              </a:extLst>
            </p:cNvPr>
            <p:cNvSpPr>
              <a:spLocks/>
            </p:cNvSpPr>
            <p:nvPr/>
          </p:nvSpPr>
          <p:spPr bwMode="auto">
            <a:xfrm>
              <a:off x="3889" y="3344"/>
              <a:ext cx="1829" cy="1461"/>
            </a:xfrm>
            <a:custGeom>
              <a:avLst/>
              <a:gdLst>
                <a:gd name="T0" fmla="*/ 945 w 1035"/>
                <a:gd name="T1" fmla="*/ 825 h 825"/>
                <a:gd name="T2" fmla="*/ 90 w 1035"/>
                <a:gd name="T3" fmla="*/ 825 h 825"/>
                <a:gd name="T4" fmla="*/ 0 w 1035"/>
                <a:gd name="T5" fmla="*/ 735 h 825"/>
                <a:gd name="T6" fmla="*/ 0 w 1035"/>
                <a:gd name="T7" fmla="*/ 90 h 825"/>
                <a:gd name="T8" fmla="*/ 90 w 1035"/>
                <a:gd name="T9" fmla="*/ 0 h 825"/>
                <a:gd name="T10" fmla="*/ 189 w 1035"/>
                <a:gd name="T11" fmla="*/ 0 h 825"/>
                <a:gd name="T12" fmla="*/ 490 w 1035"/>
                <a:gd name="T13" fmla="*/ 0 h 825"/>
                <a:gd name="T14" fmla="*/ 855 w 1035"/>
                <a:gd name="T15" fmla="*/ 0 h 825"/>
                <a:gd name="T16" fmla="*/ 945 w 1035"/>
                <a:gd name="T17" fmla="*/ 0 h 825"/>
                <a:gd name="T18" fmla="*/ 1035 w 1035"/>
                <a:gd name="T19" fmla="*/ 90 h 825"/>
                <a:gd name="T20" fmla="*/ 1035 w 1035"/>
                <a:gd name="T21" fmla="*/ 735 h 825"/>
                <a:gd name="T22" fmla="*/ 945 w 1035"/>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5" h="825">
                  <a:moveTo>
                    <a:pt x="945" y="825"/>
                  </a:moveTo>
                  <a:cubicBezTo>
                    <a:pt x="90" y="825"/>
                    <a:pt x="90" y="825"/>
                    <a:pt x="90" y="825"/>
                  </a:cubicBezTo>
                  <a:cubicBezTo>
                    <a:pt x="40" y="825"/>
                    <a:pt x="0" y="785"/>
                    <a:pt x="0" y="735"/>
                  </a:cubicBezTo>
                  <a:cubicBezTo>
                    <a:pt x="0" y="90"/>
                    <a:pt x="0" y="90"/>
                    <a:pt x="0" y="90"/>
                  </a:cubicBezTo>
                  <a:cubicBezTo>
                    <a:pt x="0" y="40"/>
                    <a:pt x="40" y="0"/>
                    <a:pt x="90" y="0"/>
                  </a:cubicBezTo>
                  <a:cubicBezTo>
                    <a:pt x="189" y="0"/>
                    <a:pt x="189" y="0"/>
                    <a:pt x="189" y="0"/>
                  </a:cubicBezTo>
                  <a:cubicBezTo>
                    <a:pt x="490" y="0"/>
                    <a:pt x="490" y="0"/>
                    <a:pt x="490" y="0"/>
                  </a:cubicBezTo>
                  <a:cubicBezTo>
                    <a:pt x="855" y="0"/>
                    <a:pt x="855" y="0"/>
                    <a:pt x="855" y="0"/>
                  </a:cubicBezTo>
                  <a:cubicBezTo>
                    <a:pt x="945" y="0"/>
                    <a:pt x="945" y="0"/>
                    <a:pt x="945" y="0"/>
                  </a:cubicBezTo>
                  <a:cubicBezTo>
                    <a:pt x="995" y="0"/>
                    <a:pt x="1035" y="40"/>
                    <a:pt x="1035" y="90"/>
                  </a:cubicBezTo>
                  <a:cubicBezTo>
                    <a:pt x="1035" y="735"/>
                    <a:pt x="1035" y="735"/>
                    <a:pt x="1035" y="735"/>
                  </a:cubicBezTo>
                  <a:cubicBezTo>
                    <a:pt x="1035" y="785"/>
                    <a:pt x="995" y="825"/>
                    <a:pt x="945" y="825"/>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04" name="Line 39">
              <a:extLst>
                <a:ext uri="{FF2B5EF4-FFF2-40B4-BE49-F238E27FC236}">
                  <a16:creationId xmlns:a16="http://schemas.microsoft.com/office/drawing/2014/main" id="{7F9D878D-6BE8-8546-9FB3-7F3E9A08ACAA}"/>
                </a:ext>
              </a:extLst>
            </p:cNvPr>
            <p:cNvSpPr>
              <a:spLocks noChangeShapeType="1"/>
            </p:cNvSpPr>
            <p:nvPr/>
          </p:nvSpPr>
          <p:spPr bwMode="auto">
            <a:xfrm>
              <a:off x="3882" y="4525"/>
              <a:ext cx="1831"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05" name="Line 40">
              <a:extLst>
                <a:ext uri="{FF2B5EF4-FFF2-40B4-BE49-F238E27FC236}">
                  <a16:creationId xmlns:a16="http://schemas.microsoft.com/office/drawing/2014/main" id="{82B3515F-A140-254C-88A1-42A9B0499F51}"/>
                </a:ext>
              </a:extLst>
            </p:cNvPr>
            <p:cNvSpPr>
              <a:spLocks noChangeShapeType="1"/>
            </p:cNvSpPr>
            <p:nvPr/>
          </p:nvSpPr>
          <p:spPr bwMode="auto">
            <a:xfrm>
              <a:off x="4804" y="4814"/>
              <a:ext cx="0" cy="233"/>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06" name="Line 41">
              <a:extLst>
                <a:ext uri="{FF2B5EF4-FFF2-40B4-BE49-F238E27FC236}">
                  <a16:creationId xmlns:a16="http://schemas.microsoft.com/office/drawing/2014/main" id="{4359D4E1-80EE-FE42-A3CF-6E5FE549B6C4}"/>
                </a:ext>
              </a:extLst>
            </p:cNvPr>
            <p:cNvSpPr>
              <a:spLocks noChangeShapeType="1"/>
            </p:cNvSpPr>
            <p:nvPr/>
          </p:nvSpPr>
          <p:spPr bwMode="auto">
            <a:xfrm>
              <a:off x="4219" y="5030"/>
              <a:ext cx="1169"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308" name="Freeform 307">
            <a:extLst>
              <a:ext uri="{FF2B5EF4-FFF2-40B4-BE49-F238E27FC236}">
                <a16:creationId xmlns:a16="http://schemas.microsoft.com/office/drawing/2014/main" id="{130E0F1B-565F-3A46-AA81-6E8E7C278BD2}"/>
              </a:ext>
            </a:extLst>
          </p:cNvPr>
          <p:cNvSpPr>
            <a:spLocks/>
          </p:cNvSpPr>
          <p:nvPr/>
        </p:nvSpPr>
        <p:spPr bwMode="auto">
          <a:xfrm>
            <a:off x="1138309" y="3932072"/>
            <a:ext cx="218426" cy="219766"/>
          </a:xfrm>
          <a:custGeom>
            <a:avLst/>
            <a:gdLst>
              <a:gd name="connsiteX0" fmla="*/ 72065 w 330890"/>
              <a:gd name="connsiteY0" fmla="*/ 237510 h 332920"/>
              <a:gd name="connsiteX1" fmla="*/ 50750 w 330890"/>
              <a:gd name="connsiteY1" fmla="*/ 259840 h 332920"/>
              <a:gd name="connsiteX2" fmla="*/ 72065 w 330890"/>
              <a:gd name="connsiteY2" fmla="*/ 282170 h 332920"/>
              <a:gd name="connsiteX3" fmla="*/ 93380 w 330890"/>
              <a:gd name="connsiteY3" fmla="*/ 259840 h 332920"/>
              <a:gd name="connsiteX4" fmla="*/ 72065 w 330890"/>
              <a:gd name="connsiteY4" fmla="*/ 237510 h 332920"/>
              <a:gd name="connsiteX5" fmla="*/ 287731 w 330890"/>
              <a:gd name="connsiteY5" fmla="*/ 0 h 332920"/>
              <a:gd name="connsiteX6" fmla="*/ 330890 w 330890"/>
              <a:gd name="connsiteY6" fmla="*/ 0 h 332920"/>
              <a:gd name="connsiteX7" fmla="*/ 330890 w 330890"/>
              <a:gd name="connsiteY7" fmla="*/ 43424 h 332920"/>
              <a:gd name="connsiteX8" fmla="*/ 316504 w 330890"/>
              <a:gd name="connsiteY8" fmla="*/ 57899 h 332920"/>
              <a:gd name="connsiteX9" fmla="*/ 316504 w 330890"/>
              <a:gd name="connsiteY9" fmla="*/ 79611 h 332920"/>
              <a:gd name="connsiteX10" fmla="*/ 294924 w 330890"/>
              <a:gd name="connsiteY10" fmla="*/ 79611 h 332920"/>
              <a:gd name="connsiteX11" fmla="*/ 287731 w 330890"/>
              <a:gd name="connsiteY11" fmla="*/ 86849 h 332920"/>
              <a:gd name="connsiteX12" fmla="*/ 287731 w 330890"/>
              <a:gd name="connsiteY12" fmla="*/ 108561 h 332920"/>
              <a:gd name="connsiteX13" fmla="*/ 266151 w 330890"/>
              <a:gd name="connsiteY13" fmla="*/ 108561 h 332920"/>
              <a:gd name="connsiteX14" fmla="*/ 258958 w 330890"/>
              <a:gd name="connsiteY14" fmla="*/ 115798 h 332920"/>
              <a:gd name="connsiteX15" fmla="*/ 258958 w 330890"/>
              <a:gd name="connsiteY15" fmla="*/ 137511 h 332920"/>
              <a:gd name="connsiteX16" fmla="*/ 237378 w 330890"/>
              <a:gd name="connsiteY16" fmla="*/ 137511 h 332920"/>
              <a:gd name="connsiteX17" fmla="*/ 190622 w 330890"/>
              <a:gd name="connsiteY17" fmla="*/ 184554 h 332920"/>
              <a:gd name="connsiteX18" fmla="*/ 201412 w 330890"/>
              <a:gd name="connsiteY18" fmla="*/ 231597 h 332920"/>
              <a:gd name="connsiteX19" fmla="*/ 100706 w 330890"/>
              <a:gd name="connsiteY19" fmla="*/ 332920 h 332920"/>
              <a:gd name="connsiteX20" fmla="*/ 0 w 330890"/>
              <a:gd name="connsiteY20" fmla="*/ 231597 h 332920"/>
              <a:gd name="connsiteX21" fmla="*/ 100706 w 330890"/>
              <a:gd name="connsiteY21" fmla="*/ 130273 h 332920"/>
              <a:gd name="connsiteX22" fmla="*/ 147462 w 330890"/>
              <a:gd name="connsiteY22" fmla="*/ 141129 h 332920"/>
              <a:gd name="connsiteX23" fmla="*/ 287731 w 330890"/>
              <a:gd name="connsiteY23" fmla="*/ 0 h 33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890" h="332920">
                <a:moveTo>
                  <a:pt x="72065" y="237510"/>
                </a:moveTo>
                <a:cubicBezTo>
                  <a:pt x="60293" y="237510"/>
                  <a:pt x="50750" y="247507"/>
                  <a:pt x="50750" y="259840"/>
                </a:cubicBezTo>
                <a:cubicBezTo>
                  <a:pt x="50750" y="272173"/>
                  <a:pt x="60293" y="282170"/>
                  <a:pt x="72065" y="282170"/>
                </a:cubicBezTo>
                <a:cubicBezTo>
                  <a:pt x="83837" y="282170"/>
                  <a:pt x="93380" y="272173"/>
                  <a:pt x="93380" y="259840"/>
                </a:cubicBezTo>
                <a:cubicBezTo>
                  <a:pt x="93380" y="247507"/>
                  <a:pt x="83837" y="237510"/>
                  <a:pt x="72065" y="237510"/>
                </a:cubicBezTo>
                <a:close/>
                <a:moveTo>
                  <a:pt x="287731" y="0"/>
                </a:moveTo>
                <a:lnTo>
                  <a:pt x="330890" y="0"/>
                </a:lnTo>
                <a:cubicBezTo>
                  <a:pt x="330890" y="0"/>
                  <a:pt x="330890" y="0"/>
                  <a:pt x="330890" y="43424"/>
                </a:cubicBezTo>
                <a:cubicBezTo>
                  <a:pt x="330890" y="43424"/>
                  <a:pt x="330890" y="43424"/>
                  <a:pt x="316504" y="57899"/>
                </a:cubicBezTo>
                <a:cubicBezTo>
                  <a:pt x="316504" y="57899"/>
                  <a:pt x="316504" y="57899"/>
                  <a:pt x="316504" y="79611"/>
                </a:cubicBezTo>
                <a:cubicBezTo>
                  <a:pt x="316504" y="79611"/>
                  <a:pt x="316504" y="79611"/>
                  <a:pt x="294924" y="79611"/>
                </a:cubicBezTo>
                <a:cubicBezTo>
                  <a:pt x="294924" y="79611"/>
                  <a:pt x="294924" y="79611"/>
                  <a:pt x="287731" y="86849"/>
                </a:cubicBezTo>
                <a:cubicBezTo>
                  <a:pt x="287731" y="86849"/>
                  <a:pt x="287731" y="86849"/>
                  <a:pt x="287731" y="108561"/>
                </a:cubicBezTo>
                <a:cubicBezTo>
                  <a:pt x="287731" y="108561"/>
                  <a:pt x="287731" y="108561"/>
                  <a:pt x="266151" y="108561"/>
                </a:cubicBezTo>
                <a:cubicBezTo>
                  <a:pt x="266151" y="108561"/>
                  <a:pt x="266151" y="108561"/>
                  <a:pt x="258958" y="115798"/>
                </a:cubicBezTo>
                <a:cubicBezTo>
                  <a:pt x="258958" y="115798"/>
                  <a:pt x="258958" y="115798"/>
                  <a:pt x="258958" y="137511"/>
                </a:cubicBezTo>
                <a:cubicBezTo>
                  <a:pt x="258958" y="137511"/>
                  <a:pt x="258958" y="137511"/>
                  <a:pt x="237378" y="137511"/>
                </a:cubicBezTo>
                <a:cubicBezTo>
                  <a:pt x="237378" y="137511"/>
                  <a:pt x="237378" y="137511"/>
                  <a:pt x="190622" y="184554"/>
                </a:cubicBezTo>
                <a:cubicBezTo>
                  <a:pt x="197815" y="199028"/>
                  <a:pt x="201412" y="213503"/>
                  <a:pt x="201412" y="231597"/>
                </a:cubicBezTo>
                <a:cubicBezTo>
                  <a:pt x="201412" y="285877"/>
                  <a:pt x="154655" y="332920"/>
                  <a:pt x="100706" y="332920"/>
                </a:cubicBezTo>
                <a:cubicBezTo>
                  <a:pt x="46756" y="332920"/>
                  <a:pt x="0" y="285877"/>
                  <a:pt x="0" y="231597"/>
                </a:cubicBezTo>
                <a:cubicBezTo>
                  <a:pt x="0" y="177316"/>
                  <a:pt x="46756" y="130273"/>
                  <a:pt x="100706" y="130273"/>
                </a:cubicBezTo>
                <a:cubicBezTo>
                  <a:pt x="118689" y="130273"/>
                  <a:pt x="133076" y="133892"/>
                  <a:pt x="147462" y="141129"/>
                </a:cubicBezTo>
                <a:cubicBezTo>
                  <a:pt x="147462" y="141129"/>
                  <a:pt x="147462" y="141129"/>
                  <a:pt x="287731" y="0"/>
                </a:cubicBezTo>
                <a:close/>
              </a:path>
            </a:pathLst>
          </a:custGeom>
          <a:solidFill>
            <a:schemeClr val="bg1"/>
          </a:solidFill>
          <a:ln w="25400">
            <a:noFill/>
          </a:ln>
          <a:extLst>
            <a:ext uri="{909E8E84-426E-40dd-AFC4-6F175D3DCCD1}">
              <a14:hiddenFill xmlns:a14="http://schemas.microsoft.com/office/drawing/2010/main" xmlns="">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98" name="Straight Connector 97">
            <a:extLst>
              <a:ext uri="{FF2B5EF4-FFF2-40B4-BE49-F238E27FC236}">
                <a16:creationId xmlns:a16="http://schemas.microsoft.com/office/drawing/2014/main" id="{0A204CC7-355C-CB44-A338-3774E5B61E64}"/>
              </a:ext>
            </a:extLst>
          </p:cNvPr>
          <p:cNvCxnSpPr>
            <a:cxnSpLocks/>
          </p:cNvCxnSpPr>
          <p:nvPr/>
        </p:nvCxnSpPr>
        <p:spPr>
          <a:xfrm flipV="1">
            <a:off x="1570412" y="4226753"/>
            <a:ext cx="8410073" cy="5082"/>
          </a:xfrm>
          <a:prstGeom prst="line">
            <a:avLst/>
          </a:prstGeom>
          <a:ln w="31750" cap="rnd" cmpd="sng">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235" name="Rounded Rectangle 234">
            <a:extLst>
              <a:ext uri="{FF2B5EF4-FFF2-40B4-BE49-F238E27FC236}">
                <a16:creationId xmlns:a16="http://schemas.microsoft.com/office/drawing/2014/main" id="{404B0C7F-1D1C-E649-896B-ECB471872306}"/>
              </a:ext>
            </a:extLst>
          </p:cNvPr>
          <p:cNvSpPr/>
          <p:nvPr/>
        </p:nvSpPr>
        <p:spPr>
          <a:xfrm>
            <a:off x="3725011" y="3757263"/>
            <a:ext cx="1040583" cy="1040583"/>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Load</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Balancer</a:t>
            </a:r>
          </a:p>
        </p:txBody>
      </p:sp>
      <p:grpSp>
        <p:nvGrpSpPr>
          <p:cNvPr id="160" name="Group 159">
            <a:extLst>
              <a:ext uri="{FF2B5EF4-FFF2-40B4-BE49-F238E27FC236}">
                <a16:creationId xmlns:a16="http://schemas.microsoft.com/office/drawing/2014/main" id="{ECAE357A-A029-5F47-BB91-917268CAE358}"/>
              </a:ext>
            </a:extLst>
          </p:cNvPr>
          <p:cNvGrpSpPr/>
          <p:nvPr/>
        </p:nvGrpSpPr>
        <p:grpSpPr>
          <a:xfrm>
            <a:off x="4114162" y="3960246"/>
            <a:ext cx="281016" cy="281936"/>
            <a:chOff x="2875485" y="4034812"/>
            <a:chExt cx="725636" cy="728014"/>
          </a:xfrm>
        </p:grpSpPr>
        <p:sp>
          <p:nvSpPr>
            <p:cNvPr id="161" name="Freeform 292">
              <a:extLst>
                <a:ext uri="{FF2B5EF4-FFF2-40B4-BE49-F238E27FC236}">
                  <a16:creationId xmlns:a16="http://schemas.microsoft.com/office/drawing/2014/main" id="{E3683F91-5C50-0247-A763-FF28EA4EF6C7}"/>
                </a:ext>
              </a:extLst>
            </p:cNvPr>
            <p:cNvSpPr>
              <a:spLocks/>
            </p:cNvSpPr>
            <p:nvPr/>
          </p:nvSpPr>
          <p:spPr bwMode="auto">
            <a:xfrm>
              <a:off x="2875485" y="4034812"/>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8" name="Line 293">
              <a:extLst>
                <a:ext uri="{FF2B5EF4-FFF2-40B4-BE49-F238E27FC236}">
                  <a16:creationId xmlns:a16="http://schemas.microsoft.com/office/drawing/2014/main" id="{C82A4AB3-E981-2544-97DF-C61CAF59D1B2}"/>
                </a:ext>
              </a:extLst>
            </p:cNvPr>
            <p:cNvSpPr>
              <a:spLocks noChangeShapeType="1"/>
            </p:cNvSpPr>
            <p:nvPr/>
          </p:nvSpPr>
          <p:spPr bwMode="auto">
            <a:xfrm>
              <a:off x="3134810" y="4190644"/>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0" name="Line 294">
              <a:extLst>
                <a:ext uri="{FF2B5EF4-FFF2-40B4-BE49-F238E27FC236}">
                  <a16:creationId xmlns:a16="http://schemas.microsoft.com/office/drawing/2014/main" id="{8C80769E-337D-7D45-BB5C-9474FE6C8C99}"/>
                </a:ext>
              </a:extLst>
            </p:cNvPr>
            <p:cNvSpPr>
              <a:spLocks noChangeShapeType="1"/>
            </p:cNvSpPr>
            <p:nvPr/>
          </p:nvSpPr>
          <p:spPr bwMode="auto">
            <a:xfrm>
              <a:off x="3134810" y="4121650"/>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1" name="Oval 295">
              <a:extLst>
                <a:ext uri="{FF2B5EF4-FFF2-40B4-BE49-F238E27FC236}">
                  <a16:creationId xmlns:a16="http://schemas.microsoft.com/office/drawing/2014/main" id="{2156B8DC-7EA2-C549-8F78-2504A3FE607A}"/>
                </a:ext>
              </a:extLst>
            </p:cNvPr>
            <p:cNvSpPr>
              <a:spLocks noChangeArrowheads="1"/>
            </p:cNvSpPr>
            <p:nvPr/>
          </p:nvSpPr>
          <p:spPr bwMode="auto">
            <a:xfrm>
              <a:off x="2961134" y="4121650"/>
              <a:ext cx="68996" cy="689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3" name="Freeform 296">
              <a:extLst>
                <a:ext uri="{FF2B5EF4-FFF2-40B4-BE49-F238E27FC236}">
                  <a16:creationId xmlns:a16="http://schemas.microsoft.com/office/drawing/2014/main" id="{68DA9B0F-ABB4-A34B-BA0F-517D396C9586}"/>
                </a:ext>
              </a:extLst>
            </p:cNvPr>
            <p:cNvSpPr>
              <a:spLocks/>
            </p:cNvSpPr>
            <p:nvPr/>
          </p:nvSpPr>
          <p:spPr bwMode="auto">
            <a:xfrm>
              <a:off x="2875485" y="4277483"/>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4" name="Line 297">
              <a:extLst>
                <a:ext uri="{FF2B5EF4-FFF2-40B4-BE49-F238E27FC236}">
                  <a16:creationId xmlns:a16="http://schemas.microsoft.com/office/drawing/2014/main" id="{8653AE2D-F8C3-244F-93BB-726ADFBCB8F8}"/>
                </a:ext>
              </a:extLst>
            </p:cNvPr>
            <p:cNvSpPr>
              <a:spLocks noChangeShapeType="1"/>
            </p:cNvSpPr>
            <p:nvPr/>
          </p:nvSpPr>
          <p:spPr bwMode="auto">
            <a:xfrm>
              <a:off x="3134810" y="4433315"/>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5" name="Line 298">
              <a:extLst>
                <a:ext uri="{FF2B5EF4-FFF2-40B4-BE49-F238E27FC236}">
                  <a16:creationId xmlns:a16="http://schemas.microsoft.com/office/drawing/2014/main" id="{116F3555-AC7C-3146-9A8A-1120E5B1E801}"/>
                </a:ext>
              </a:extLst>
            </p:cNvPr>
            <p:cNvSpPr>
              <a:spLocks noChangeShapeType="1"/>
            </p:cNvSpPr>
            <p:nvPr/>
          </p:nvSpPr>
          <p:spPr bwMode="auto">
            <a:xfrm>
              <a:off x="3134810" y="4364321"/>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6" name="Oval 299">
              <a:extLst>
                <a:ext uri="{FF2B5EF4-FFF2-40B4-BE49-F238E27FC236}">
                  <a16:creationId xmlns:a16="http://schemas.microsoft.com/office/drawing/2014/main" id="{5E2B33F9-C794-D34F-A73A-B402A979CAB5}"/>
                </a:ext>
              </a:extLst>
            </p:cNvPr>
            <p:cNvSpPr>
              <a:spLocks noChangeArrowheads="1"/>
            </p:cNvSpPr>
            <p:nvPr/>
          </p:nvSpPr>
          <p:spPr bwMode="auto">
            <a:xfrm>
              <a:off x="2961134" y="4364321"/>
              <a:ext cx="68996" cy="689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8" name="Freeform 300">
              <a:extLst>
                <a:ext uri="{FF2B5EF4-FFF2-40B4-BE49-F238E27FC236}">
                  <a16:creationId xmlns:a16="http://schemas.microsoft.com/office/drawing/2014/main" id="{9B4BBB29-AE4A-F641-805D-5BEE1E519663}"/>
                </a:ext>
              </a:extLst>
            </p:cNvPr>
            <p:cNvSpPr>
              <a:spLocks/>
            </p:cNvSpPr>
            <p:nvPr/>
          </p:nvSpPr>
          <p:spPr bwMode="auto">
            <a:xfrm>
              <a:off x="2875485" y="4520155"/>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9" name="Line 301">
              <a:extLst>
                <a:ext uri="{FF2B5EF4-FFF2-40B4-BE49-F238E27FC236}">
                  <a16:creationId xmlns:a16="http://schemas.microsoft.com/office/drawing/2014/main" id="{1A302C97-D113-0A45-8867-32F5CF4FF7E4}"/>
                </a:ext>
              </a:extLst>
            </p:cNvPr>
            <p:cNvSpPr>
              <a:spLocks noChangeShapeType="1"/>
            </p:cNvSpPr>
            <p:nvPr/>
          </p:nvSpPr>
          <p:spPr bwMode="auto">
            <a:xfrm>
              <a:off x="3134810" y="4675987"/>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0" name="Line 302">
              <a:extLst>
                <a:ext uri="{FF2B5EF4-FFF2-40B4-BE49-F238E27FC236}">
                  <a16:creationId xmlns:a16="http://schemas.microsoft.com/office/drawing/2014/main" id="{218C35DA-06D5-4748-9900-62F2FDE42812}"/>
                </a:ext>
              </a:extLst>
            </p:cNvPr>
            <p:cNvSpPr>
              <a:spLocks noChangeShapeType="1"/>
            </p:cNvSpPr>
            <p:nvPr/>
          </p:nvSpPr>
          <p:spPr bwMode="auto">
            <a:xfrm>
              <a:off x="3134810" y="4606993"/>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1" name="Oval 303">
              <a:extLst>
                <a:ext uri="{FF2B5EF4-FFF2-40B4-BE49-F238E27FC236}">
                  <a16:creationId xmlns:a16="http://schemas.microsoft.com/office/drawing/2014/main" id="{3413F1E6-2724-F34C-85F7-A463FFE3FC90}"/>
                </a:ext>
              </a:extLst>
            </p:cNvPr>
            <p:cNvSpPr>
              <a:spLocks noChangeArrowheads="1"/>
            </p:cNvSpPr>
            <p:nvPr/>
          </p:nvSpPr>
          <p:spPr bwMode="auto">
            <a:xfrm>
              <a:off x="2961134" y="4606993"/>
              <a:ext cx="68996" cy="689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37" name="Rounded Rectangle 236">
            <a:extLst>
              <a:ext uri="{FF2B5EF4-FFF2-40B4-BE49-F238E27FC236}">
                <a16:creationId xmlns:a16="http://schemas.microsoft.com/office/drawing/2014/main" id="{3D86F19B-302A-A945-9A7A-600843FCCB1E}"/>
              </a:ext>
            </a:extLst>
          </p:cNvPr>
          <p:cNvSpPr/>
          <p:nvPr/>
        </p:nvSpPr>
        <p:spPr>
          <a:xfrm>
            <a:off x="6072019" y="3754440"/>
            <a:ext cx="1041058" cy="1041058"/>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Metadata</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Store</a:t>
            </a:r>
          </a:p>
        </p:txBody>
      </p:sp>
      <p:grpSp>
        <p:nvGrpSpPr>
          <p:cNvPr id="194" name="Group 193">
            <a:extLst>
              <a:ext uri="{FF2B5EF4-FFF2-40B4-BE49-F238E27FC236}">
                <a16:creationId xmlns:a16="http://schemas.microsoft.com/office/drawing/2014/main" id="{B71E87D9-2574-9B4B-A5D3-D7A3D1341E4C}"/>
              </a:ext>
            </a:extLst>
          </p:cNvPr>
          <p:cNvGrpSpPr/>
          <p:nvPr/>
        </p:nvGrpSpPr>
        <p:grpSpPr>
          <a:xfrm>
            <a:off x="6413731" y="3906705"/>
            <a:ext cx="363227" cy="365768"/>
            <a:chOff x="8685039" y="1348115"/>
            <a:chExt cx="515181" cy="518785"/>
          </a:xfrm>
        </p:grpSpPr>
        <p:grpSp>
          <p:nvGrpSpPr>
            <p:cNvPr id="199" name="Group 198">
              <a:extLst>
                <a:ext uri="{FF2B5EF4-FFF2-40B4-BE49-F238E27FC236}">
                  <a16:creationId xmlns:a16="http://schemas.microsoft.com/office/drawing/2014/main" id="{7EEFB71D-3A67-9748-8FA5-7843563509F3}"/>
                </a:ext>
              </a:extLst>
            </p:cNvPr>
            <p:cNvGrpSpPr/>
            <p:nvPr/>
          </p:nvGrpSpPr>
          <p:grpSpPr>
            <a:xfrm>
              <a:off x="8768178" y="1435784"/>
              <a:ext cx="348902" cy="343446"/>
              <a:chOff x="8737948" y="1438718"/>
              <a:chExt cx="377477" cy="371574"/>
            </a:xfrm>
          </p:grpSpPr>
          <p:grpSp>
            <p:nvGrpSpPr>
              <p:cNvPr id="201" name="Group 200">
                <a:extLst>
                  <a:ext uri="{FF2B5EF4-FFF2-40B4-BE49-F238E27FC236}">
                    <a16:creationId xmlns:a16="http://schemas.microsoft.com/office/drawing/2014/main" id="{A3BB2B96-C2FC-2047-B564-D880559B99A4}"/>
                  </a:ext>
                </a:extLst>
              </p:cNvPr>
              <p:cNvGrpSpPr/>
              <p:nvPr/>
            </p:nvGrpSpPr>
            <p:grpSpPr>
              <a:xfrm>
                <a:off x="8737948" y="1438718"/>
                <a:ext cx="377477" cy="92174"/>
                <a:chOff x="8737948" y="1423187"/>
                <a:chExt cx="441080" cy="107705"/>
              </a:xfrm>
            </p:grpSpPr>
            <p:sp>
              <p:nvSpPr>
                <p:cNvPr id="223" name="Rectangle: Rounded Corners 82">
                  <a:extLst>
                    <a:ext uri="{FF2B5EF4-FFF2-40B4-BE49-F238E27FC236}">
                      <a16:creationId xmlns:a16="http://schemas.microsoft.com/office/drawing/2014/main" id="{D77770A3-884E-9B43-9423-A8592AF3EF13}"/>
                    </a:ext>
                  </a:extLst>
                </p:cNvPr>
                <p:cNvSpPr/>
                <p:nvPr/>
              </p:nvSpPr>
              <p:spPr>
                <a:xfrm>
                  <a:off x="8737948"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4" name="Rectangle: Rounded Corners 82">
                  <a:extLst>
                    <a:ext uri="{FF2B5EF4-FFF2-40B4-BE49-F238E27FC236}">
                      <a16:creationId xmlns:a16="http://schemas.microsoft.com/office/drawing/2014/main" id="{2FB24FB3-40BB-414C-90F4-DBC16208DA72}"/>
                    </a:ext>
                  </a:extLst>
                </p:cNvPr>
                <p:cNvSpPr/>
                <p:nvPr/>
              </p:nvSpPr>
              <p:spPr>
                <a:xfrm>
                  <a:off x="8904636"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5" name="Rectangle: Rounded Corners 82">
                  <a:extLst>
                    <a:ext uri="{FF2B5EF4-FFF2-40B4-BE49-F238E27FC236}">
                      <a16:creationId xmlns:a16="http://schemas.microsoft.com/office/drawing/2014/main" id="{BB7C593D-FF9F-ED41-B0B3-F179978E2BBC}"/>
                    </a:ext>
                  </a:extLst>
                </p:cNvPr>
                <p:cNvSpPr/>
                <p:nvPr/>
              </p:nvSpPr>
              <p:spPr>
                <a:xfrm>
                  <a:off x="9071323"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14" name="Group 213">
                <a:extLst>
                  <a:ext uri="{FF2B5EF4-FFF2-40B4-BE49-F238E27FC236}">
                    <a16:creationId xmlns:a16="http://schemas.microsoft.com/office/drawing/2014/main" id="{4A44A851-F1B6-D947-81F9-F76D8750D413}"/>
                  </a:ext>
                </a:extLst>
              </p:cNvPr>
              <p:cNvGrpSpPr/>
              <p:nvPr/>
            </p:nvGrpSpPr>
            <p:grpSpPr>
              <a:xfrm>
                <a:off x="8737948" y="1578418"/>
                <a:ext cx="377477" cy="92174"/>
                <a:chOff x="8737948" y="1423187"/>
                <a:chExt cx="441080" cy="107705"/>
              </a:xfrm>
            </p:grpSpPr>
            <p:sp>
              <p:nvSpPr>
                <p:cNvPr id="218" name="Rectangle: Rounded Corners 82">
                  <a:extLst>
                    <a:ext uri="{FF2B5EF4-FFF2-40B4-BE49-F238E27FC236}">
                      <a16:creationId xmlns:a16="http://schemas.microsoft.com/office/drawing/2014/main" id="{AF8D9857-9A75-9448-B7F7-F223C6591DFE}"/>
                    </a:ext>
                  </a:extLst>
                </p:cNvPr>
                <p:cNvSpPr/>
                <p:nvPr/>
              </p:nvSpPr>
              <p:spPr>
                <a:xfrm>
                  <a:off x="8737948"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9" name="Rectangle: Rounded Corners 82">
                  <a:extLst>
                    <a:ext uri="{FF2B5EF4-FFF2-40B4-BE49-F238E27FC236}">
                      <a16:creationId xmlns:a16="http://schemas.microsoft.com/office/drawing/2014/main" id="{9DD624F7-6FD7-4E47-9BEC-2C7AA91E8854}"/>
                    </a:ext>
                  </a:extLst>
                </p:cNvPr>
                <p:cNvSpPr/>
                <p:nvPr/>
              </p:nvSpPr>
              <p:spPr>
                <a:xfrm>
                  <a:off x="8904636"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0" name="Rectangle: Rounded Corners 82">
                  <a:extLst>
                    <a:ext uri="{FF2B5EF4-FFF2-40B4-BE49-F238E27FC236}">
                      <a16:creationId xmlns:a16="http://schemas.microsoft.com/office/drawing/2014/main" id="{991E3610-FF94-4543-9797-90A66D4B8FD1}"/>
                    </a:ext>
                  </a:extLst>
                </p:cNvPr>
                <p:cNvSpPr/>
                <p:nvPr/>
              </p:nvSpPr>
              <p:spPr>
                <a:xfrm>
                  <a:off x="9071323"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15" name="Group 214">
                <a:extLst>
                  <a:ext uri="{FF2B5EF4-FFF2-40B4-BE49-F238E27FC236}">
                    <a16:creationId xmlns:a16="http://schemas.microsoft.com/office/drawing/2014/main" id="{42A3F59A-487E-D248-8600-3BDEEAB5D591}"/>
                  </a:ext>
                </a:extLst>
              </p:cNvPr>
              <p:cNvGrpSpPr/>
              <p:nvPr/>
            </p:nvGrpSpPr>
            <p:grpSpPr>
              <a:xfrm>
                <a:off x="8737948" y="1718118"/>
                <a:ext cx="234826" cy="92174"/>
                <a:chOff x="8737948" y="1423187"/>
                <a:chExt cx="274393" cy="107705"/>
              </a:xfrm>
            </p:grpSpPr>
            <p:sp>
              <p:nvSpPr>
                <p:cNvPr id="216" name="Rectangle: Rounded Corners 82">
                  <a:extLst>
                    <a:ext uri="{FF2B5EF4-FFF2-40B4-BE49-F238E27FC236}">
                      <a16:creationId xmlns:a16="http://schemas.microsoft.com/office/drawing/2014/main" id="{76704910-3081-FD49-B5FA-67D0DE068246}"/>
                    </a:ext>
                  </a:extLst>
                </p:cNvPr>
                <p:cNvSpPr/>
                <p:nvPr/>
              </p:nvSpPr>
              <p:spPr>
                <a:xfrm>
                  <a:off x="8737948"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7" name="Rectangle: Rounded Corners 82">
                  <a:extLst>
                    <a:ext uri="{FF2B5EF4-FFF2-40B4-BE49-F238E27FC236}">
                      <a16:creationId xmlns:a16="http://schemas.microsoft.com/office/drawing/2014/main" id="{A4C6A494-AC29-4A4D-BCCC-B7BC9FA6AA76}"/>
                    </a:ext>
                  </a:extLst>
                </p:cNvPr>
                <p:cNvSpPr/>
                <p:nvPr/>
              </p:nvSpPr>
              <p:spPr>
                <a:xfrm>
                  <a:off x="8904636"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sp>
          <p:nvSpPr>
            <p:cNvPr id="200" name="Freeform 41">
              <a:extLst>
                <a:ext uri="{FF2B5EF4-FFF2-40B4-BE49-F238E27FC236}">
                  <a16:creationId xmlns:a16="http://schemas.microsoft.com/office/drawing/2014/main" id="{5A160B2B-134B-EC4C-AB49-B55062F28DAA}"/>
                </a:ext>
              </a:extLst>
            </p:cNvPr>
            <p:cNvSpPr>
              <a:spLocks/>
            </p:cNvSpPr>
            <p:nvPr/>
          </p:nvSpPr>
          <p:spPr bwMode="auto">
            <a:xfrm>
              <a:off x="8685039" y="1348115"/>
              <a:ext cx="515181" cy="51878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38" name="Rounded Rectangle 237">
            <a:extLst>
              <a:ext uri="{FF2B5EF4-FFF2-40B4-BE49-F238E27FC236}">
                <a16:creationId xmlns:a16="http://schemas.microsoft.com/office/drawing/2014/main" id="{F83B79A5-F384-9144-818F-CD92DD961790}"/>
              </a:ext>
            </a:extLst>
          </p:cNvPr>
          <p:cNvSpPr/>
          <p:nvPr/>
        </p:nvSpPr>
        <p:spPr>
          <a:xfrm>
            <a:off x="7235808" y="3754440"/>
            <a:ext cx="1041058" cy="1041058"/>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Virtual</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Warehouses</a:t>
            </a:r>
          </a:p>
        </p:txBody>
      </p:sp>
      <p:grpSp>
        <p:nvGrpSpPr>
          <p:cNvPr id="226" name="Group 225">
            <a:extLst>
              <a:ext uri="{FF2B5EF4-FFF2-40B4-BE49-F238E27FC236}">
                <a16:creationId xmlns:a16="http://schemas.microsoft.com/office/drawing/2014/main" id="{198C306B-EAC2-0C41-9F78-04ED0DD63073}"/>
              </a:ext>
            </a:extLst>
          </p:cNvPr>
          <p:cNvGrpSpPr/>
          <p:nvPr/>
        </p:nvGrpSpPr>
        <p:grpSpPr>
          <a:xfrm>
            <a:off x="7591066" y="3900269"/>
            <a:ext cx="335714" cy="372204"/>
            <a:chOff x="5305421" y="1124622"/>
            <a:chExt cx="514892" cy="570858"/>
          </a:xfrm>
        </p:grpSpPr>
        <p:sp>
          <p:nvSpPr>
            <p:cNvPr id="227" name="Freeform 374">
              <a:extLst>
                <a:ext uri="{FF2B5EF4-FFF2-40B4-BE49-F238E27FC236}">
                  <a16:creationId xmlns:a16="http://schemas.microsoft.com/office/drawing/2014/main" id="{2FE7A2AE-23E2-7249-B4A3-CAE04C5C6780}"/>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8" name="Freeform 372">
              <a:extLst>
                <a:ext uri="{FF2B5EF4-FFF2-40B4-BE49-F238E27FC236}">
                  <a16:creationId xmlns:a16="http://schemas.microsoft.com/office/drawing/2014/main" id="{86ED92C2-82E0-6942-A63E-1D289B66C949}"/>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9" name="Freeform 373">
              <a:extLst>
                <a:ext uri="{FF2B5EF4-FFF2-40B4-BE49-F238E27FC236}">
                  <a16:creationId xmlns:a16="http://schemas.microsoft.com/office/drawing/2014/main" id="{87E1741E-B7D1-0140-A6EC-A37CD5FC2C3E}"/>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30" name="Oval 371">
              <a:extLst>
                <a:ext uri="{FF2B5EF4-FFF2-40B4-BE49-F238E27FC236}">
                  <a16:creationId xmlns:a16="http://schemas.microsoft.com/office/drawing/2014/main" id="{2947AA8F-3E7E-D943-8041-1A9005A567F5}"/>
                </a:ext>
              </a:extLst>
            </p:cNvPr>
            <p:cNvSpPr>
              <a:spLocks noChangeArrowheads="1"/>
            </p:cNvSpPr>
            <p:nvPr/>
          </p:nvSpPr>
          <p:spPr bwMode="auto">
            <a:xfrm>
              <a:off x="5305421" y="1124622"/>
              <a:ext cx="514892" cy="218269"/>
            </a:xfrm>
            <a:prstGeom prst="ellipse">
              <a:avLst/>
            </a:pr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96" name="Group 95">
            <a:extLst>
              <a:ext uri="{FF2B5EF4-FFF2-40B4-BE49-F238E27FC236}">
                <a16:creationId xmlns:a16="http://schemas.microsoft.com/office/drawing/2014/main" id="{A1E35FE0-09DD-D041-8C03-8107B8AD4E04}"/>
              </a:ext>
            </a:extLst>
          </p:cNvPr>
          <p:cNvGrpSpPr/>
          <p:nvPr/>
        </p:nvGrpSpPr>
        <p:grpSpPr>
          <a:xfrm flipH="1">
            <a:off x="4893508" y="3751465"/>
            <a:ext cx="1055780" cy="1603772"/>
            <a:chOff x="2680132" y="3434001"/>
            <a:chExt cx="1114807" cy="1693436"/>
          </a:xfrm>
        </p:grpSpPr>
        <p:sp>
          <p:nvSpPr>
            <p:cNvPr id="236" name="Rounded Rectangle 235">
              <a:extLst>
                <a:ext uri="{FF2B5EF4-FFF2-40B4-BE49-F238E27FC236}">
                  <a16:creationId xmlns:a16="http://schemas.microsoft.com/office/drawing/2014/main" id="{7F5905E4-B6C1-8045-B1A1-4E31DE953D03}"/>
                </a:ext>
              </a:extLst>
            </p:cNvPr>
            <p:cNvSpPr/>
            <p:nvPr/>
          </p:nvSpPr>
          <p:spPr>
            <a:xfrm>
              <a:off x="2680132" y="3434001"/>
              <a:ext cx="1114807" cy="1114807"/>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Cloud</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Services</a:t>
              </a:r>
            </a:p>
          </p:txBody>
        </p:sp>
        <p:sp>
          <p:nvSpPr>
            <p:cNvPr id="192" name="Freeform 5">
              <a:extLst>
                <a:ext uri="{FF2B5EF4-FFF2-40B4-BE49-F238E27FC236}">
                  <a16:creationId xmlns:a16="http://schemas.microsoft.com/office/drawing/2014/main" id="{24F5BBCF-6E3A-4941-A980-3BAE5095650B}"/>
                </a:ext>
              </a:extLst>
            </p:cNvPr>
            <p:cNvSpPr>
              <a:spLocks/>
            </p:cNvSpPr>
            <p:nvPr/>
          </p:nvSpPr>
          <p:spPr bwMode="auto">
            <a:xfrm flipH="1">
              <a:off x="2922862" y="3581938"/>
              <a:ext cx="609935" cy="373648"/>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90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Rounded Rectangle 76">
              <a:extLst>
                <a:ext uri="{FF2B5EF4-FFF2-40B4-BE49-F238E27FC236}">
                  <a16:creationId xmlns:a16="http://schemas.microsoft.com/office/drawing/2014/main" id="{297681F1-CDD5-C14E-B1FB-F093E88D672F}"/>
                </a:ext>
              </a:extLst>
            </p:cNvPr>
            <p:cNvSpPr/>
            <p:nvPr/>
          </p:nvSpPr>
          <p:spPr>
            <a:xfrm>
              <a:off x="2686138" y="4487226"/>
              <a:ext cx="1104843" cy="640211"/>
            </a:xfrm>
            <a:prstGeom prst="roundRect">
              <a:avLst>
                <a:gd name="adj" fmla="val 2890"/>
              </a:avLst>
            </a:prstGeom>
            <a:noFill/>
            <a:ln w="12700" cap="rnd">
              <a:solidFill>
                <a:schemeClr val="accent1">
                  <a:lumMod val="7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309" name="Freeform 308">
            <a:extLst>
              <a:ext uri="{FF2B5EF4-FFF2-40B4-BE49-F238E27FC236}">
                <a16:creationId xmlns:a16="http://schemas.microsoft.com/office/drawing/2014/main" id="{08A3849B-BA94-554B-80AB-FD904F7CA0C0}"/>
              </a:ext>
            </a:extLst>
          </p:cNvPr>
          <p:cNvSpPr>
            <a:spLocks/>
          </p:cNvSpPr>
          <p:nvPr/>
        </p:nvSpPr>
        <p:spPr bwMode="auto">
          <a:xfrm rot="1465682" flipH="1" flipV="1">
            <a:off x="5320532" y="4839891"/>
            <a:ext cx="203668" cy="204918"/>
          </a:xfrm>
          <a:custGeom>
            <a:avLst/>
            <a:gdLst>
              <a:gd name="connsiteX0" fmla="*/ 72065 w 330890"/>
              <a:gd name="connsiteY0" fmla="*/ 237510 h 332920"/>
              <a:gd name="connsiteX1" fmla="*/ 50750 w 330890"/>
              <a:gd name="connsiteY1" fmla="*/ 259840 h 332920"/>
              <a:gd name="connsiteX2" fmla="*/ 72065 w 330890"/>
              <a:gd name="connsiteY2" fmla="*/ 282170 h 332920"/>
              <a:gd name="connsiteX3" fmla="*/ 93380 w 330890"/>
              <a:gd name="connsiteY3" fmla="*/ 259840 h 332920"/>
              <a:gd name="connsiteX4" fmla="*/ 72065 w 330890"/>
              <a:gd name="connsiteY4" fmla="*/ 237510 h 332920"/>
              <a:gd name="connsiteX5" fmla="*/ 287731 w 330890"/>
              <a:gd name="connsiteY5" fmla="*/ 0 h 332920"/>
              <a:gd name="connsiteX6" fmla="*/ 330890 w 330890"/>
              <a:gd name="connsiteY6" fmla="*/ 0 h 332920"/>
              <a:gd name="connsiteX7" fmla="*/ 330890 w 330890"/>
              <a:gd name="connsiteY7" fmla="*/ 43424 h 332920"/>
              <a:gd name="connsiteX8" fmla="*/ 316504 w 330890"/>
              <a:gd name="connsiteY8" fmla="*/ 57899 h 332920"/>
              <a:gd name="connsiteX9" fmla="*/ 316504 w 330890"/>
              <a:gd name="connsiteY9" fmla="*/ 79611 h 332920"/>
              <a:gd name="connsiteX10" fmla="*/ 294924 w 330890"/>
              <a:gd name="connsiteY10" fmla="*/ 79611 h 332920"/>
              <a:gd name="connsiteX11" fmla="*/ 287731 w 330890"/>
              <a:gd name="connsiteY11" fmla="*/ 86849 h 332920"/>
              <a:gd name="connsiteX12" fmla="*/ 287731 w 330890"/>
              <a:gd name="connsiteY12" fmla="*/ 108561 h 332920"/>
              <a:gd name="connsiteX13" fmla="*/ 266151 w 330890"/>
              <a:gd name="connsiteY13" fmla="*/ 108561 h 332920"/>
              <a:gd name="connsiteX14" fmla="*/ 258958 w 330890"/>
              <a:gd name="connsiteY14" fmla="*/ 115798 h 332920"/>
              <a:gd name="connsiteX15" fmla="*/ 258958 w 330890"/>
              <a:gd name="connsiteY15" fmla="*/ 137511 h 332920"/>
              <a:gd name="connsiteX16" fmla="*/ 237378 w 330890"/>
              <a:gd name="connsiteY16" fmla="*/ 137511 h 332920"/>
              <a:gd name="connsiteX17" fmla="*/ 190622 w 330890"/>
              <a:gd name="connsiteY17" fmla="*/ 184554 h 332920"/>
              <a:gd name="connsiteX18" fmla="*/ 201412 w 330890"/>
              <a:gd name="connsiteY18" fmla="*/ 231597 h 332920"/>
              <a:gd name="connsiteX19" fmla="*/ 100706 w 330890"/>
              <a:gd name="connsiteY19" fmla="*/ 332920 h 332920"/>
              <a:gd name="connsiteX20" fmla="*/ 0 w 330890"/>
              <a:gd name="connsiteY20" fmla="*/ 231597 h 332920"/>
              <a:gd name="connsiteX21" fmla="*/ 100706 w 330890"/>
              <a:gd name="connsiteY21" fmla="*/ 130273 h 332920"/>
              <a:gd name="connsiteX22" fmla="*/ 147462 w 330890"/>
              <a:gd name="connsiteY22" fmla="*/ 141129 h 332920"/>
              <a:gd name="connsiteX23" fmla="*/ 287731 w 330890"/>
              <a:gd name="connsiteY23" fmla="*/ 0 h 33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890" h="332920">
                <a:moveTo>
                  <a:pt x="72065" y="237510"/>
                </a:moveTo>
                <a:cubicBezTo>
                  <a:pt x="60293" y="237510"/>
                  <a:pt x="50750" y="247507"/>
                  <a:pt x="50750" y="259840"/>
                </a:cubicBezTo>
                <a:cubicBezTo>
                  <a:pt x="50750" y="272173"/>
                  <a:pt x="60293" y="282170"/>
                  <a:pt x="72065" y="282170"/>
                </a:cubicBezTo>
                <a:cubicBezTo>
                  <a:pt x="83837" y="282170"/>
                  <a:pt x="93380" y="272173"/>
                  <a:pt x="93380" y="259840"/>
                </a:cubicBezTo>
                <a:cubicBezTo>
                  <a:pt x="93380" y="247507"/>
                  <a:pt x="83837" y="237510"/>
                  <a:pt x="72065" y="237510"/>
                </a:cubicBezTo>
                <a:close/>
                <a:moveTo>
                  <a:pt x="287731" y="0"/>
                </a:moveTo>
                <a:lnTo>
                  <a:pt x="330890" y="0"/>
                </a:lnTo>
                <a:cubicBezTo>
                  <a:pt x="330890" y="0"/>
                  <a:pt x="330890" y="0"/>
                  <a:pt x="330890" y="43424"/>
                </a:cubicBezTo>
                <a:cubicBezTo>
                  <a:pt x="330890" y="43424"/>
                  <a:pt x="330890" y="43424"/>
                  <a:pt x="316504" y="57899"/>
                </a:cubicBezTo>
                <a:cubicBezTo>
                  <a:pt x="316504" y="57899"/>
                  <a:pt x="316504" y="57899"/>
                  <a:pt x="316504" y="79611"/>
                </a:cubicBezTo>
                <a:cubicBezTo>
                  <a:pt x="316504" y="79611"/>
                  <a:pt x="316504" y="79611"/>
                  <a:pt x="294924" y="79611"/>
                </a:cubicBezTo>
                <a:cubicBezTo>
                  <a:pt x="294924" y="79611"/>
                  <a:pt x="294924" y="79611"/>
                  <a:pt x="287731" y="86849"/>
                </a:cubicBezTo>
                <a:cubicBezTo>
                  <a:pt x="287731" y="86849"/>
                  <a:pt x="287731" y="86849"/>
                  <a:pt x="287731" y="108561"/>
                </a:cubicBezTo>
                <a:cubicBezTo>
                  <a:pt x="287731" y="108561"/>
                  <a:pt x="287731" y="108561"/>
                  <a:pt x="266151" y="108561"/>
                </a:cubicBezTo>
                <a:cubicBezTo>
                  <a:pt x="266151" y="108561"/>
                  <a:pt x="266151" y="108561"/>
                  <a:pt x="258958" y="115798"/>
                </a:cubicBezTo>
                <a:cubicBezTo>
                  <a:pt x="258958" y="115798"/>
                  <a:pt x="258958" y="115798"/>
                  <a:pt x="258958" y="137511"/>
                </a:cubicBezTo>
                <a:cubicBezTo>
                  <a:pt x="258958" y="137511"/>
                  <a:pt x="258958" y="137511"/>
                  <a:pt x="237378" y="137511"/>
                </a:cubicBezTo>
                <a:cubicBezTo>
                  <a:pt x="237378" y="137511"/>
                  <a:pt x="237378" y="137511"/>
                  <a:pt x="190622" y="184554"/>
                </a:cubicBezTo>
                <a:cubicBezTo>
                  <a:pt x="197815" y="199028"/>
                  <a:pt x="201412" y="213503"/>
                  <a:pt x="201412" y="231597"/>
                </a:cubicBezTo>
                <a:cubicBezTo>
                  <a:pt x="201412" y="285877"/>
                  <a:pt x="154655" y="332920"/>
                  <a:pt x="100706" y="332920"/>
                </a:cubicBezTo>
                <a:cubicBezTo>
                  <a:pt x="46756" y="332920"/>
                  <a:pt x="0" y="285877"/>
                  <a:pt x="0" y="231597"/>
                </a:cubicBezTo>
                <a:cubicBezTo>
                  <a:pt x="0" y="177316"/>
                  <a:pt x="46756" y="130273"/>
                  <a:pt x="100706" y="130273"/>
                </a:cubicBezTo>
                <a:cubicBezTo>
                  <a:pt x="118689" y="130273"/>
                  <a:pt x="133076" y="133892"/>
                  <a:pt x="147462" y="141129"/>
                </a:cubicBezTo>
                <a:cubicBezTo>
                  <a:pt x="147462" y="141129"/>
                  <a:pt x="147462" y="141129"/>
                  <a:pt x="287731" y="0"/>
                </a:cubicBezTo>
                <a:close/>
              </a:path>
            </a:pathLst>
          </a:custGeom>
          <a:solidFill>
            <a:schemeClr val="accent1">
              <a:lumMod val="75000"/>
            </a:schemeClr>
          </a:solidFill>
          <a:ln w="25400">
            <a:noFill/>
          </a:ln>
          <a:extLst>
            <a:ext uri="{909E8E84-426E-40dd-AFC4-6F175D3DCCD1}">
              <a14:hiddenFill xmlns:a14="http://schemas.microsoft.com/office/drawing/2010/main" xmlns="">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11" name="TextBox 310">
            <a:extLst>
              <a:ext uri="{FF2B5EF4-FFF2-40B4-BE49-F238E27FC236}">
                <a16:creationId xmlns:a16="http://schemas.microsoft.com/office/drawing/2014/main" id="{E8EEC3E0-982C-644C-B3A2-CF4CED3077DB}"/>
              </a:ext>
            </a:extLst>
          </p:cNvPr>
          <p:cNvSpPr txBox="1"/>
          <p:nvPr/>
        </p:nvSpPr>
        <p:spPr>
          <a:xfrm flipH="1">
            <a:off x="4893508" y="4985360"/>
            <a:ext cx="1055780" cy="3693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Customer Managed Keys</a:t>
            </a:r>
          </a:p>
        </p:txBody>
      </p:sp>
    </p:spTree>
    <p:extLst>
      <p:ext uri="{BB962C8B-B14F-4D97-AF65-F5344CB8AC3E}">
        <p14:creationId xmlns:p14="http://schemas.microsoft.com/office/powerpoint/2010/main" val="74464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137DC-5D27-40E7-A59A-1963988FCA3D}"/>
              </a:ext>
            </a:extLst>
          </p:cNvPr>
          <p:cNvSpPr>
            <a:spLocks noGrp="1"/>
          </p:cNvSpPr>
          <p:nvPr>
            <p:ph type="body" sz="quarter" idx="10"/>
          </p:nvPr>
        </p:nvSpPr>
        <p:spPr>
          <a:xfrm>
            <a:off x="381000" y="512763"/>
            <a:ext cx="11430000" cy="723900"/>
          </a:xfrm>
        </p:spPr>
        <p:txBody>
          <a:bodyPr/>
          <a:lstStyle/>
          <a:p>
            <a:r>
              <a:rPr lang="en-US" dirty="0"/>
              <a:t>Fast Elasticity</a:t>
            </a:r>
          </a:p>
        </p:txBody>
      </p:sp>
      <p:sp>
        <p:nvSpPr>
          <p:cNvPr id="3" name="Text Placeholder 2">
            <a:extLst>
              <a:ext uri="{FF2B5EF4-FFF2-40B4-BE49-F238E27FC236}">
                <a16:creationId xmlns:a16="http://schemas.microsoft.com/office/drawing/2014/main" id="{EE27482E-189B-4913-99BC-D8017DC927AA}"/>
              </a:ext>
            </a:extLst>
          </p:cNvPr>
          <p:cNvSpPr>
            <a:spLocks noGrp="1"/>
          </p:cNvSpPr>
          <p:nvPr>
            <p:ph type="body" sz="quarter" idx="11"/>
          </p:nvPr>
        </p:nvSpPr>
        <p:spPr>
          <a:xfrm>
            <a:off x="381000" y="1257618"/>
            <a:ext cx="11430000" cy="393382"/>
          </a:xfrm>
        </p:spPr>
        <p:txBody>
          <a:bodyPr/>
          <a:lstStyle/>
          <a:p>
            <a:r>
              <a:rPr lang="en-US" dirty="0"/>
              <a:t>Pay for only what you use, at cloud economies of scale</a:t>
            </a:r>
          </a:p>
        </p:txBody>
      </p:sp>
      <p:sp>
        <p:nvSpPr>
          <p:cNvPr id="4" name="Slide Number Placeholder 3">
            <a:extLst>
              <a:ext uri="{FF2B5EF4-FFF2-40B4-BE49-F238E27FC236}">
                <a16:creationId xmlns:a16="http://schemas.microsoft.com/office/drawing/2014/main" id="{0D8A129C-629E-4B24-BC6D-A9A944FE3246}"/>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36" name="Partial Circle 50">
            <a:extLst>
              <a:ext uri="{FF2B5EF4-FFF2-40B4-BE49-F238E27FC236}">
                <a16:creationId xmlns:a16="http://schemas.microsoft.com/office/drawing/2014/main" id="{6F5AA176-9A75-A048-82DE-237FA4545525}"/>
              </a:ext>
            </a:extLst>
          </p:cNvPr>
          <p:cNvSpPr/>
          <p:nvPr/>
        </p:nvSpPr>
        <p:spPr>
          <a:xfrm rot="16200000">
            <a:off x="11090910" y="-1101090"/>
            <a:ext cx="2202180" cy="2202180"/>
          </a:xfrm>
          <a:prstGeom prst="pie">
            <a:avLst>
              <a:gd name="adj1" fmla="val 10778514"/>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37" name="Group 36">
            <a:extLst>
              <a:ext uri="{FF2B5EF4-FFF2-40B4-BE49-F238E27FC236}">
                <a16:creationId xmlns:a16="http://schemas.microsoft.com/office/drawing/2014/main" id="{E3F06E8D-7B81-EA4F-88B2-181E7A991C7B}"/>
              </a:ext>
            </a:extLst>
          </p:cNvPr>
          <p:cNvGrpSpPr/>
          <p:nvPr/>
        </p:nvGrpSpPr>
        <p:grpSpPr>
          <a:xfrm>
            <a:off x="11461751" y="197754"/>
            <a:ext cx="593089" cy="455026"/>
            <a:chOff x="11461751" y="197754"/>
            <a:chExt cx="593089" cy="455026"/>
          </a:xfrm>
        </p:grpSpPr>
        <p:grpSp>
          <p:nvGrpSpPr>
            <p:cNvPr id="38" name="Group 34">
              <a:extLst>
                <a:ext uri="{FF2B5EF4-FFF2-40B4-BE49-F238E27FC236}">
                  <a16:creationId xmlns:a16="http://schemas.microsoft.com/office/drawing/2014/main" id="{8E15012F-6DDB-D14B-B349-EC8E6C0E02D4}"/>
                </a:ext>
              </a:extLst>
            </p:cNvPr>
            <p:cNvGrpSpPr>
              <a:grpSpLocks noChangeAspect="1"/>
            </p:cNvGrpSpPr>
            <p:nvPr/>
          </p:nvGrpSpPr>
          <p:grpSpPr bwMode="auto">
            <a:xfrm>
              <a:off x="11461751" y="197754"/>
              <a:ext cx="593089" cy="455026"/>
              <a:chOff x="2092" y="741"/>
              <a:chExt cx="2861" cy="2195"/>
            </a:xfrm>
          </p:grpSpPr>
          <p:sp>
            <p:nvSpPr>
              <p:cNvPr id="53" name="Freeform 35">
                <a:extLst>
                  <a:ext uri="{FF2B5EF4-FFF2-40B4-BE49-F238E27FC236}">
                    <a16:creationId xmlns:a16="http://schemas.microsoft.com/office/drawing/2014/main" id="{21307EFE-D241-8443-9D46-E19F3495720D}"/>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4" name="Freeform 36">
                <a:extLst>
                  <a:ext uri="{FF2B5EF4-FFF2-40B4-BE49-F238E27FC236}">
                    <a16:creationId xmlns:a16="http://schemas.microsoft.com/office/drawing/2014/main" id="{93C8F580-5CC2-2D42-9793-DF318FBD6079}"/>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5" name="Freeform 37">
                <a:extLst>
                  <a:ext uri="{FF2B5EF4-FFF2-40B4-BE49-F238E27FC236}">
                    <a16:creationId xmlns:a16="http://schemas.microsoft.com/office/drawing/2014/main" id="{093FDDCA-3CBE-374D-9F31-0696AF728054}"/>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6" name="Freeform 38">
                <a:extLst>
                  <a:ext uri="{FF2B5EF4-FFF2-40B4-BE49-F238E27FC236}">
                    <a16:creationId xmlns:a16="http://schemas.microsoft.com/office/drawing/2014/main" id="{C4AF2331-2BAC-F047-8727-83EAB23D1F8E}"/>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7" name="Freeform 39">
                <a:extLst>
                  <a:ext uri="{FF2B5EF4-FFF2-40B4-BE49-F238E27FC236}">
                    <a16:creationId xmlns:a16="http://schemas.microsoft.com/office/drawing/2014/main" id="{AEC64C6C-458F-6D43-B7C4-D6BBE66E24E1}"/>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8" name="Freeform 40">
                <a:extLst>
                  <a:ext uri="{FF2B5EF4-FFF2-40B4-BE49-F238E27FC236}">
                    <a16:creationId xmlns:a16="http://schemas.microsoft.com/office/drawing/2014/main" id="{CB721D9E-1113-8E44-AC3F-5BF2D86D7BCB}"/>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9" name="Freeform 41">
                <a:extLst>
                  <a:ext uri="{FF2B5EF4-FFF2-40B4-BE49-F238E27FC236}">
                    <a16:creationId xmlns:a16="http://schemas.microsoft.com/office/drawing/2014/main" id="{4D4B56BA-796F-8D4F-8946-D7F62A969684}"/>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60" name="Freeform 42">
                <a:extLst>
                  <a:ext uri="{FF2B5EF4-FFF2-40B4-BE49-F238E27FC236}">
                    <a16:creationId xmlns:a16="http://schemas.microsoft.com/office/drawing/2014/main" id="{8ADFEB3B-F2C2-344E-84E7-25C27B15AAD8}"/>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9" name="Group 38">
              <a:extLst>
                <a:ext uri="{FF2B5EF4-FFF2-40B4-BE49-F238E27FC236}">
                  <a16:creationId xmlns:a16="http://schemas.microsoft.com/office/drawing/2014/main" id="{115D3070-6C7D-3D49-AF72-0A64C4151FAE}"/>
                </a:ext>
              </a:extLst>
            </p:cNvPr>
            <p:cNvGrpSpPr/>
            <p:nvPr/>
          </p:nvGrpSpPr>
          <p:grpSpPr>
            <a:xfrm>
              <a:off x="11654052" y="222208"/>
              <a:ext cx="203918" cy="94193"/>
              <a:chOff x="5729775" y="4117411"/>
              <a:chExt cx="866713" cy="855391"/>
            </a:xfrm>
            <a:solidFill>
              <a:schemeClr val="bg1"/>
            </a:solidFill>
          </p:grpSpPr>
          <p:sp>
            <p:nvSpPr>
              <p:cNvPr id="40" name="Freeform 88">
                <a:extLst>
                  <a:ext uri="{FF2B5EF4-FFF2-40B4-BE49-F238E27FC236}">
                    <a16:creationId xmlns:a16="http://schemas.microsoft.com/office/drawing/2014/main" id="{A60777F5-31F9-3F42-92D6-1DF0D99DB2DC}"/>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89">
                <a:extLst>
                  <a:ext uri="{FF2B5EF4-FFF2-40B4-BE49-F238E27FC236}">
                    <a16:creationId xmlns:a16="http://schemas.microsoft.com/office/drawing/2014/main" id="{4EEF9C8B-4092-CB4F-816D-21D0E969294E}"/>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0">
                <a:extLst>
                  <a:ext uri="{FF2B5EF4-FFF2-40B4-BE49-F238E27FC236}">
                    <a16:creationId xmlns:a16="http://schemas.microsoft.com/office/drawing/2014/main" id="{13ED9592-CA89-A845-B916-E46F9D622047}"/>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91">
                <a:extLst>
                  <a:ext uri="{FF2B5EF4-FFF2-40B4-BE49-F238E27FC236}">
                    <a16:creationId xmlns:a16="http://schemas.microsoft.com/office/drawing/2014/main" id="{C245D33C-4601-DB4A-A66E-913E46E2387C}"/>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 name="Freeform 92">
                <a:extLst>
                  <a:ext uri="{FF2B5EF4-FFF2-40B4-BE49-F238E27FC236}">
                    <a16:creationId xmlns:a16="http://schemas.microsoft.com/office/drawing/2014/main" id="{A89038EC-FB46-1041-B96F-28F1B1EFFB73}"/>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5" name="Freeform 93">
                <a:extLst>
                  <a:ext uri="{FF2B5EF4-FFF2-40B4-BE49-F238E27FC236}">
                    <a16:creationId xmlns:a16="http://schemas.microsoft.com/office/drawing/2014/main" id="{B71052B2-8F8B-B949-87B0-7574247F24A5}"/>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Freeform 94">
                <a:extLst>
                  <a:ext uri="{FF2B5EF4-FFF2-40B4-BE49-F238E27FC236}">
                    <a16:creationId xmlns:a16="http://schemas.microsoft.com/office/drawing/2014/main" id="{08F0BA77-F271-464B-8FCF-744EC7E8FD80}"/>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7" name="Freeform 95">
                <a:extLst>
                  <a:ext uri="{FF2B5EF4-FFF2-40B4-BE49-F238E27FC236}">
                    <a16:creationId xmlns:a16="http://schemas.microsoft.com/office/drawing/2014/main" id="{5C133CF4-1FC4-4349-9F4D-2CFB434DD0AD}"/>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96">
                <a:extLst>
                  <a:ext uri="{FF2B5EF4-FFF2-40B4-BE49-F238E27FC236}">
                    <a16:creationId xmlns:a16="http://schemas.microsoft.com/office/drawing/2014/main" id="{85C0A12B-1DCA-AD4A-B717-D804581A5282}"/>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Freeform 97">
                <a:extLst>
                  <a:ext uri="{FF2B5EF4-FFF2-40B4-BE49-F238E27FC236}">
                    <a16:creationId xmlns:a16="http://schemas.microsoft.com/office/drawing/2014/main" id="{DADC492F-EE49-D345-862F-8E7887CA1461}"/>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98">
                <a:extLst>
                  <a:ext uri="{FF2B5EF4-FFF2-40B4-BE49-F238E27FC236}">
                    <a16:creationId xmlns:a16="http://schemas.microsoft.com/office/drawing/2014/main" id="{5B0E6E1E-38E7-6B42-AC79-16CC01F5125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9">
                <a:extLst>
                  <a:ext uri="{FF2B5EF4-FFF2-40B4-BE49-F238E27FC236}">
                    <a16:creationId xmlns:a16="http://schemas.microsoft.com/office/drawing/2014/main" id="{98AC4327-F5C8-6949-8E17-508DCD27CBAA}"/>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100">
                <a:extLst>
                  <a:ext uri="{FF2B5EF4-FFF2-40B4-BE49-F238E27FC236}">
                    <a16:creationId xmlns:a16="http://schemas.microsoft.com/office/drawing/2014/main" id="{9D56BCEC-D09C-CB42-9002-AE9C000DF30D}"/>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61" name="Freeform 60">
            <a:extLst>
              <a:ext uri="{FF2B5EF4-FFF2-40B4-BE49-F238E27FC236}">
                <a16:creationId xmlns:a16="http://schemas.microsoft.com/office/drawing/2014/main" id="{B538E774-2DF0-6D42-A9F6-F29DE8F449B2}"/>
              </a:ext>
            </a:extLst>
          </p:cNvPr>
          <p:cNvSpPr/>
          <p:nvPr/>
        </p:nvSpPr>
        <p:spPr>
          <a:xfrm>
            <a:off x="954087" y="2582404"/>
            <a:ext cx="5005026" cy="1897858"/>
          </a:xfrm>
          <a:custGeom>
            <a:avLst/>
            <a:gdLst>
              <a:gd name="connsiteX0" fmla="*/ 4356639 w 5005026"/>
              <a:gd name="connsiteY0" fmla="*/ 0 h 1897858"/>
              <a:gd name="connsiteX1" fmla="*/ 5005026 w 5005026"/>
              <a:gd name="connsiteY1" fmla="*/ 0 h 1897858"/>
              <a:gd name="connsiteX2" fmla="*/ 5005026 w 5005026"/>
              <a:gd name="connsiteY2" fmla="*/ 802299 h 1897858"/>
              <a:gd name="connsiteX3" fmla="*/ 5005026 w 5005026"/>
              <a:gd name="connsiteY3" fmla="*/ 1897858 h 1897858"/>
              <a:gd name="connsiteX4" fmla="*/ 4356639 w 5005026"/>
              <a:gd name="connsiteY4" fmla="*/ 1897858 h 1897858"/>
              <a:gd name="connsiteX5" fmla="*/ 3722005 w 5005026"/>
              <a:gd name="connsiteY5" fmla="*/ 1897858 h 1897858"/>
              <a:gd name="connsiteX6" fmla="*/ 3502716 w 5005026"/>
              <a:gd name="connsiteY6" fmla="*/ 1897858 h 1897858"/>
              <a:gd name="connsiteX7" fmla="*/ 3197142 w 5005026"/>
              <a:gd name="connsiteY7" fmla="*/ 1897858 h 1897858"/>
              <a:gd name="connsiteX8" fmla="*/ 3005568 w 5005026"/>
              <a:gd name="connsiteY8" fmla="*/ 1897858 h 1897858"/>
              <a:gd name="connsiteX9" fmla="*/ 2023893 w 5005026"/>
              <a:gd name="connsiteY9" fmla="*/ 1897858 h 1897858"/>
              <a:gd name="connsiteX10" fmla="*/ 1897262 w 5005026"/>
              <a:gd name="connsiteY10" fmla="*/ 1897858 h 1897858"/>
              <a:gd name="connsiteX11" fmla="*/ 1759940 w 5005026"/>
              <a:gd name="connsiteY11" fmla="*/ 1897858 h 1897858"/>
              <a:gd name="connsiteX12" fmla="*/ 1584424 w 5005026"/>
              <a:gd name="connsiteY12" fmla="*/ 1897858 h 1897858"/>
              <a:gd name="connsiteX13" fmla="*/ 864395 w 5005026"/>
              <a:gd name="connsiteY13" fmla="*/ 1897858 h 1897858"/>
              <a:gd name="connsiteX14" fmla="*/ 849133 w 5005026"/>
              <a:gd name="connsiteY14" fmla="*/ 1897858 h 1897858"/>
              <a:gd name="connsiteX15" fmla="*/ 0 w 5005026"/>
              <a:gd name="connsiteY15" fmla="*/ 1897858 h 1897858"/>
              <a:gd name="connsiteX16" fmla="*/ 0 w 5005026"/>
              <a:gd name="connsiteY16" fmla="*/ 514417 h 1897858"/>
              <a:gd name="connsiteX17" fmla="*/ 864395 w 5005026"/>
              <a:gd name="connsiteY17" fmla="*/ 514417 h 1897858"/>
              <a:gd name="connsiteX18" fmla="*/ 864395 w 5005026"/>
              <a:gd name="connsiteY18" fmla="*/ 936301 h 1897858"/>
              <a:gd name="connsiteX19" fmla="*/ 1759940 w 5005026"/>
              <a:gd name="connsiteY19" fmla="*/ 936301 h 1897858"/>
              <a:gd name="connsiteX20" fmla="*/ 1759940 w 5005026"/>
              <a:gd name="connsiteY20" fmla="*/ 1115410 h 1897858"/>
              <a:gd name="connsiteX21" fmla="*/ 2023893 w 5005026"/>
              <a:gd name="connsiteY21" fmla="*/ 1115410 h 1897858"/>
              <a:gd name="connsiteX22" fmla="*/ 2023893 w 5005026"/>
              <a:gd name="connsiteY22" fmla="*/ 1504820 h 1897858"/>
              <a:gd name="connsiteX23" fmla="*/ 3005568 w 5005026"/>
              <a:gd name="connsiteY23" fmla="*/ 1504820 h 1897858"/>
              <a:gd name="connsiteX24" fmla="*/ 3005568 w 5005026"/>
              <a:gd name="connsiteY24" fmla="*/ 1179001 h 1897858"/>
              <a:gd name="connsiteX25" fmla="*/ 3444721 w 5005026"/>
              <a:gd name="connsiteY25" fmla="*/ 1179001 h 1897858"/>
              <a:gd name="connsiteX26" fmla="*/ 3444721 w 5005026"/>
              <a:gd name="connsiteY26" fmla="*/ 535256 h 1897858"/>
              <a:gd name="connsiteX27" fmla="*/ 4164348 w 5005026"/>
              <a:gd name="connsiteY27" fmla="*/ 535256 h 1897858"/>
              <a:gd name="connsiteX28" fmla="*/ 4164348 w 5005026"/>
              <a:gd name="connsiteY28" fmla="*/ 1 h 1897858"/>
              <a:gd name="connsiteX29" fmla="*/ 4356639 w 5005026"/>
              <a:gd name="connsiteY29" fmla="*/ 1 h 189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05026" h="1897858">
                <a:moveTo>
                  <a:pt x="4356639" y="0"/>
                </a:moveTo>
                <a:lnTo>
                  <a:pt x="5005026" y="0"/>
                </a:lnTo>
                <a:lnTo>
                  <a:pt x="5005026" y="802299"/>
                </a:lnTo>
                <a:lnTo>
                  <a:pt x="5005026" y="1897858"/>
                </a:lnTo>
                <a:lnTo>
                  <a:pt x="4356639" y="1897858"/>
                </a:lnTo>
                <a:lnTo>
                  <a:pt x="3722005" y="1897858"/>
                </a:lnTo>
                <a:lnTo>
                  <a:pt x="3502716" y="1897858"/>
                </a:lnTo>
                <a:lnTo>
                  <a:pt x="3197142" y="1897858"/>
                </a:lnTo>
                <a:lnTo>
                  <a:pt x="3005568" y="1897858"/>
                </a:lnTo>
                <a:lnTo>
                  <a:pt x="2023893" y="1897858"/>
                </a:lnTo>
                <a:lnTo>
                  <a:pt x="1897262" y="1897858"/>
                </a:lnTo>
                <a:lnTo>
                  <a:pt x="1759940" y="1897858"/>
                </a:lnTo>
                <a:lnTo>
                  <a:pt x="1584424" y="1897858"/>
                </a:lnTo>
                <a:lnTo>
                  <a:pt x="864395" y="1897858"/>
                </a:lnTo>
                <a:lnTo>
                  <a:pt x="849133" y="1897858"/>
                </a:lnTo>
                <a:lnTo>
                  <a:pt x="0" y="1897858"/>
                </a:lnTo>
                <a:lnTo>
                  <a:pt x="0" y="514417"/>
                </a:lnTo>
                <a:lnTo>
                  <a:pt x="864395" y="514417"/>
                </a:lnTo>
                <a:lnTo>
                  <a:pt x="864395" y="936301"/>
                </a:lnTo>
                <a:lnTo>
                  <a:pt x="1759940" y="936301"/>
                </a:lnTo>
                <a:lnTo>
                  <a:pt x="1759940" y="1115410"/>
                </a:lnTo>
                <a:lnTo>
                  <a:pt x="2023893" y="1115410"/>
                </a:lnTo>
                <a:lnTo>
                  <a:pt x="2023893" y="1504820"/>
                </a:lnTo>
                <a:lnTo>
                  <a:pt x="3005568" y="1504820"/>
                </a:lnTo>
                <a:lnTo>
                  <a:pt x="3005568" y="1179001"/>
                </a:lnTo>
                <a:lnTo>
                  <a:pt x="3444721" y="1179001"/>
                </a:lnTo>
                <a:lnTo>
                  <a:pt x="3444721" y="535256"/>
                </a:lnTo>
                <a:lnTo>
                  <a:pt x="4164348" y="535256"/>
                </a:lnTo>
                <a:lnTo>
                  <a:pt x="4164348" y="1"/>
                </a:lnTo>
                <a:lnTo>
                  <a:pt x="4356639" y="1"/>
                </a:lnTo>
                <a:close/>
              </a:path>
            </a:pathLst>
          </a:custGeom>
          <a:pattFill prst="dkHorz">
            <a:fgClr>
              <a:schemeClr val="accent1"/>
            </a:fgClr>
            <a:bgClr>
              <a:schemeClr val="bg1"/>
            </a:bgClr>
          </a:patt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2" name="Text Placeholder 62">
            <a:extLst>
              <a:ext uri="{FF2B5EF4-FFF2-40B4-BE49-F238E27FC236}">
                <a16:creationId xmlns:a16="http://schemas.microsoft.com/office/drawing/2014/main" id="{0BAA6832-BEE4-7F42-9BAC-4AD3EC3F3039}"/>
              </a:ext>
            </a:extLst>
          </p:cNvPr>
          <p:cNvSpPr txBox="1">
            <a:spLocks/>
          </p:cNvSpPr>
          <p:nvPr/>
        </p:nvSpPr>
        <p:spPr>
          <a:xfrm>
            <a:off x="937260" y="5527928"/>
            <a:ext cx="4785360" cy="3479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262626">
                    <a:lumMod val="90000"/>
                    <a:lumOff val="10000"/>
                  </a:srgbClr>
                </a:solidFill>
                <a:effectLst/>
                <a:uLnTx/>
                <a:uFillTx/>
                <a:latin typeface="Arial" panose="020B0604020202020204"/>
                <a:ea typeface="+mn-ea"/>
                <a:cs typeface="+mn-cs"/>
              </a:rPr>
              <a:t>Pay only for what you use</a:t>
            </a:r>
          </a:p>
        </p:txBody>
      </p:sp>
      <p:sp>
        <p:nvSpPr>
          <p:cNvPr id="63" name="Text Placeholder 63">
            <a:extLst>
              <a:ext uri="{FF2B5EF4-FFF2-40B4-BE49-F238E27FC236}">
                <a16:creationId xmlns:a16="http://schemas.microsoft.com/office/drawing/2014/main" id="{39F90240-32FF-4340-AB5B-EF65650D44B5}"/>
              </a:ext>
            </a:extLst>
          </p:cNvPr>
          <p:cNvSpPr txBox="1">
            <a:spLocks/>
          </p:cNvSpPr>
          <p:nvPr/>
        </p:nvSpPr>
        <p:spPr>
          <a:xfrm>
            <a:off x="7627620" y="5527928"/>
            <a:ext cx="3421380" cy="3371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262626">
                    <a:lumMod val="90000"/>
                    <a:lumOff val="10000"/>
                  </a:srgbClr>
                </a:solidFill>
                <a:effectLst/>
                <a:uLnTx/>
                <a:uFillTx/>
                <a:latin typeface="Arial" panose="020B0604020202020204"/>
                <a:ea typeface="+mn-ea"/>
                <a:cs typeface="+mn-cs"/>
              </a:rPr>
              <a:t>Cloud economies of scale</a:t>
            </a:r>
          </a:p>
        </p:txBody>
      </p:sp>
      <p:grpSp>
        <p:nvGrpSpPr>
          <p:cNvPr id="64" name="Group 63">
            <a:extLst>
              <a:ext uri="{FF2B5EF4-FFF2-40B4-BE49-F238E27FC236}">
                <a16:creationId xmlns:a16="http://schemas.microsoft.com/office/drawing/2014/main" id="{6CF726FF-FE99-974B-94D6-7D46CCA9D892}"/>
              </a:ext>
            </a:extLst>
          </p:cNvPr>
          <p:cNvGrpSpPr/>
          <p:nvPr/>
        </p:nvGrpSpPr>
        <p:grpSpPr>
          <a:xfrm>
            <a:off x="7616190" y="2274627"/>
            <a:ext cx="3457575" cy="2872853"/>
            <a:chOff x="7296150" y="2114607"/>
            <a:chExt cx="3457575" cy="2872853"/>
          </a:xfrm>
        </p:grpSpPr>
        <p:grpSp>
          <p:nvGrpSpPr>
            <p:cNvPr id="65" name="Group 64">
              <a:extLst>
                <a:ext uri="{FF2B5EF4-FFF2-40B4-BE49-F238E27FC236}">
                  <a16:creationId xmlns:a16="http://schemas.microsoft.com/office/drawing/2014/main" id="{E631E34C-611C-AC4A-AD15-80EDD66909B2}"/>
                </a:ext>
              </a:extLst>
            </p:cNvPr>
            <p:cNvGrpSpPr/>
            <p:nvPr/>
          </p:nvGrpSpPr>
          <p:grpSpPr>
            <a:xfrm>
              <a:off x="7416288" y="2114607"/>
              <a:ext cx="3266380" cy="2872853"/>
              <a:chOff x="1297172" y="1502048"/>
              <a:chExt cx="3266380" cy="2872853"/>
            </a:xfrm>
          </p:grpSpPr>
          <p:sp>
            <p:nvSpPr>
              <p:cNvPr id="67" name="Rectangle 66">
                <a:extLst>
                  <a:ext uri="{FF2B5EF4-FFF2-40B4-BE49-F238E27FC236}">
                    <a16:creationId xmlns:a16="http://schemas.microsoft.com/office/drawing/2014/main" id="{711C944A-F352-F64D-A3CB-1E706A463FAE}"/>
                  </a:ext>
                </a:extLst>
              </p:cNvPr>
              <p:cNvSpPr/>
              <p:nvPr/>
            </p:nvSpPr>
            <p:spPr>
              <a:xfrm>
                <a:off x="1297172" y="1809825"/>
                <a:ext cx="829340" cy="2549524"/>
              </a:xfrm>
              <a:prstGeom prst="rect">
                <a:avLst/>
              </a:prstGeom>
              <a:solidFill>
                <a:schemeClr val="accent2"/>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$10,000 TB/</a:t>
                </a:r>
                <a:r>
                  <a:rPr kumimoji="0" lang="en-US" sz="1200" b="0" i="0" u="none" strike="noStrike" kern="0" cap="none" spc="0" normalizeH="0" baseline="0" noProof="0" dirty="0" err="1">
                    <a:ln>
                      <a:noFill/>
                    </a:ln>
                    <a:solidFill>
                      <a:prstClr val="white"/>
                    </a:solidFill>
                    <a:effectLst/>
                    <a:uLnTx/>
                    <a:uFillTx/>
                    <a:latin typeface="Arial" panose="020B0604020202020204" pitchFamily="34" charset="0"/>
                    <a:ea typeface="Arial"/>
                    <a:cs typeface="Arial" panose="020B0604020202020204" pitchFamily="34" charset="0"/>
                    <a:sym typeface="Arial"/>
                  </a:rPr>
                  <a:t>yr</a:t>
                </a:r>
                <a:endPar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endParaRPr>
              </a:p>
            </p:txBody>
          </p:sp>
          <p:sp>
            <p:nvSpPr>
              <p:cNvPr id="68" name="Rectangle 67">
                <a:extLst>
                  <a:ext uri="{FF2B5EF4-FFF2-40B4-BE49-F238E27FC236}">
                    <a16:creationId xmlns:a16="http://schemas.microsoft.com/office/drawing/2014/main" id="{75054C01-0BA2-1240-9EB9-C0FA2035F5E7}"/>
                  </a:ext>
                </a:extLst>
              </p:cNvPr>
              <p:cNvSpPr/>
              <p:nvPr/>
            </p:nvSpPr>
            <p:spPr>
              <a:xfrm>
                <a:off x="2491562" y="3083155"/>
                <a:ext cx="829340" cy="1276193"/>
              </a:xfrm>
              <a:prstGeom prst="rect">
                <a:avLst/>
              </a:prstGeom>
              <a:solidFill>
                <a:schemeClr val="accent2"/>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rPr>
                  <a:t>$1000 TB/</a:t>
                </a:r>
                <a:r>
                  <a:rPr kumimoji="0" lang="en-US" sz="1200" b="0" i="0" u="none" strike="noStrike" kern="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sym typeface="Arial"/>
                  </a:rPr>
                  <a:t>yr</a:t>
                </a:r>
                <a:endPar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69" name="Rectangle 68">
                <a:extLst>
                  <a:ext uri="{FF2B5EF4-FFF2-40B4-BE49-F238E27FC236}">
                    <a16:creationId xmlns:a16="http://schemas.microsoft.com/office/drawing/2014/main" id="{9C1792AA-1A30-4749-9C33-C4993E7C0356}"/>
                  </a:ext>
                </a:extLst>
              </p:cNvPr>
              <p:cNvSpPr/>
              <p:nvPr/>
            </p:nvSpPr>
            <p:spPr>
              <a:xfrm>
                <a:off x="3677093" y="3806456"/>
                <a:ext cx="829340" cy="56844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rPr>
                  <a:t>$360 TB/</a:t>
                </a:r>
                <a:r>
                  <a:rPr kumimoji="0" lang="en-US" sz="1200" b="1" i="0" u="none" strike="noStrike" kern="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sym typeface="Arial"/>
                  </a:rPr>
                  <a:t>yr</a:t>
                </a:r>
                <a:endParaRPr kumimoji="0" lang="en-US"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70" name="TextBox 69">
                <a:extLst>
                  <a:ext uri="{FF2B5EF4-FFF2-40B4-BE49-F238E27FC236}">
                    <a16:creationId xmlns:a16="http://schemas.microsoft.com/office/drawing/2014/main" id="{486C2BA3-0311-FB4E-B66D-993D6376A68C}"/>
                  </a:ext>
                </a:extLst>
              </p:cNvPr>
              <p:cNvSpPr txBox="1"/>
              <p:nvPr/>
            </p:nvSpPr>
            <p:spPr>
              <a:xfrm>
                <a:off x="3617459" y="3493981"/>
                <a:ext cx="94609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9B5E8"/>
                    </a:solidFill>
                    <a:effectLst/>
                    <a:uLnTx/>
                    <a:uFillTx/>
                    <a:latin typeface="Arial" panose="020B0604020202020204"/>
                    <a:ea typeface="+mn-ea"/>
                    <a:cs typeface="Arial"/>
                  </a:rPr>
                  <a:t>Snowflake</a:t>
                </a:r>
              </a:p>
            </p:txBody>
          </p:sp>
          <p:sp>
            <p:nvSpPr>
              <p:cNvPr id="71" name="TextBox 70">
                <a:extLst>
                  <a:ext uri="{FF2B5EF4-FFF2-40B4-BE49-F238E27FC236}">
                    <a16:creationId xmlns:a16="http://schemas.microsoft.com/office/drawing/2014/main" id="{47A51CE2-A991-6942-A565-8F2D0D5BAE8D}"/>
                  </a:ext>
                </a:extLst>
              </p:cNvPr>
              <p:cNvSpPr txBox="1"/>
              <p:nvPr/>
            </p:nvSpPr>
            <p:spPr>
              <a:xfrm>
                <a:off x="2330157" y="2551192"/>
                <a:ext cx="11621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546A"/>
                    </a:solidFill>
                    <a:effectLst/>
                    <a:uLnTx/>
                    <a:uFillTx/>
                    <a:latin typeface="Arial" panose="020B0604020202020204"/>
                    <a:ea typeface="Arial"/>
                    <a:cs typeface="Arial"/>
                  </a:rPr>
                  <a:t>Cloud data warehouse</a:t>
                </a:r>
              </a:p>
            </p:txBody>
          </p:sp>
          <p:sp>
            <p:nvSpPr>
              <p:cNvPr id="72" name="TextBox 71">
                <a:extLst>
                  <a:ext uri="{FF2B5EF4-FFF2-40B4-BE49-F238E27FC236}">
                    <a16:creationId xmlns:a16="http://schemas.microsoft.com/office/drawing/2014/main" id="{CAD889AF-9B7D-3B47-A7E7-78C79C46F039}"/>
                  </a:ext>
                </a:extLst>
              </p:cNvPr>
              <p:cNvSpPr txBox="1"/>
              <p:nvPr/>
            </p:nvSpPr>
            <p:spPr>
              <a:xfrm>
                <a:off x="1316198" y="1502048"/>
                <a:ext cx="79060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546A"/>
                    </a:solidFill>
                    <a:effectLst/>
                    <a:uLnTx/>
                    <a:uFillTx/>
                    <a:latin typeface="Arial" panose="020B0604020202020204"/>
                    <a:ea typeface="+mn-ea"/>
                    <a:cs typeface="Arial"/>
                  </a:rPr>
                  <a:t>On-prem</a:t>
                </a:r>
              </a:p>
            </p:txBody>
          </p:sp>
        </p:grpSp>
        <p:cxnSp>
          <p:nvCxnSpPr>
            <p:cNvPr id="66" name="Straight Connector 65">
              <a:extLst>
                <a:ext uri="{FF2B5EF4-FFF2-40B4-BE49-F238E27FC236}">
                  <a16:creationId xmlns:a16="http://schemas.microsoft.com/office/drawing/2014/main" id="{0F85309C-1D27-174A-9F46-7292123ACD9C}"/>
                </a:ext>
              </a:extLst>
            </p:cNvPr>
            <p:cNvCxnSpPr/>
            <p:nvPr/>
          </p:nvCxnSpPr>
          <p:spPr>
            <a:xfrm>
              <a:off x="7296150" y="4966262"/>
              <a:ext cx="3457575" cy="12555"/>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73" name="Freeform 13">
            <a:extLst>
              <a:ext uri="{FF2B5EF4-FFF2-40B4-BE49-F238E27FC236}">
                <a16:creationId xmlns:a16="http://schemas.microsoft.com/office/drawing/2014/main" id="{AB5D9129-B00C-DE42-B653-FC8941EAD463}"/>
              </a:ext>
            </a:extLst>
          </p:cNvPr>
          <p:cNvSpPr>
            <a:spLocks/>
          </p:cNvSpPr>
          <p:nvPr/>
        </p:nvSpPr>
        <p:spPr bwMode="auto">
          <a:xfrm>
            <a:off x="969823" y="2832323"/>
            <a:ext cx="4978489" cy="1417358"/>
          </a:xfrm>
          <a:custGeom>
            <a:avLst/>
            <a:gdLst>
              <a:gd name="T0" fmla="*/ 0 w 1122"/>
              <a:gd name="T1" fmla="*/ 135 h 352"/>
              <a:gd name="T2" fmla="*/ 178 w 1122"/>
              <a:gd name="T3" fmla="*/ 156 h 352"/>
              <a:gd name="T4" fmla="*/ 358 w 1122"/>
              <a:gd name="T5" fmla="*/ 252 h 352"/>
              <a:gd name="T6" fmla="*/ 598 w 1122"/>
              <a:gd name="T7" fmla="*/ 325 h 352"/>
              <a:gd name="T8" fmla="*/ 677 w 1122"/>
              <a:gd name="T9" fmla="*/ 267 h 352"/>
              <a:gd name="T10" fmla="*/ 793 w 1122"/>
              <a:gd name="T11" fmla="*/ 120 h 352"/>
              <a:gd name="T12" fmla="*/ 1122 w 1122"/>
              <a:gd name="T13" fmla="*/ 0 h 352"/>
              <a:gd name="connsiteX0" fmla="*/ 0 w 10000"/>
              <a:gd name="connsiteY0" fmla="*/ 3835 h 9417"/>
              <a:gd name="connsiteX1" fmla="*/ 1556 w 10000"/>
              <a:gd name="connsiteY1" fmla="*/ 3038 h 9417"/>
              <a:gd name="connsiteX2" fmla="*/ 3191 w 10000"/>
              <a:gd name="connsiteY2" fmla="*/ 7159 h 9417"/>
              <a:gd name="connsiteX3" fmla="*/ 5330 w 10000"/>
              <a:gd name="connsiteY3" fmla="*/ 9233 h 9417"/>
              <a:gd name="connsiteX4" fmla="*/ 6034 w 10000"/>
              <a:gd name="connsiteY4" fmla="*/ 7585 h 9417"/>
              <a:gd name="connsiteX5" fmla="*/ 7068 w 10000"/>
              <a:gd name="connsiteY5" fmla="*/ 3409 h 9417"/>
              <a:gd name="connsiteX6" fmla="*/ 10000 w 10000"/>
              <a:gd name="connsiteY6" fmla="*/ 0 h 9417"/>
              <a:gd name="connsiteX0" fmla="*/ 0 w 10046"/>
              <a:gd name="connsiteY0" fmla="*/ 956 h 10000"/>
              <a:gd name="connsiteX1" fmla="*/ 1602 w 10046"/>
              <a:gd name="connsiteY1" fmla="*/ 3226 h 10000"/>
              <a:gd name="connsiteX2" fmla="*/ 3237 w 10046"/>
              <a:gd name="connsiteY2" fmla="*/ 7602 h 10000"/>
              <a:gd name="connsiteX3" fmla="*/ 5376 w 10046"/>
              <a:gd name="connsiteY3" fmla="*/ 9805 h 10000"/>
              <a:gd name="connsiteX4" fmla="*/ 6080 w 10046"/>
              <a:gd name="connsiteY4" fmla="*/ 8055 h 10000"/>
              <a:gd name="connsiteX5" fmla="*/ 7114 w 10046"/>
              <a:gd name="connsiteY5" fmla="*/ 3620 h 10000"/>
              <a:gd name="connsiteX6" fmla="*/ 10046 w 10046"/>
              <a:gd name="connsiteY6" fmla="*/ 0 h 10000"/>
              <a:gd name="connsiteX0" fmla="*/ 0 w 10046"/>
              <a:gd name="connsiteY0" fmla="*/ 956 h 9909"/>
              <a:gd name="connsiteX1" fmla="*/ 1602 w 10046"/>
              <a:gd name="connsiteY1" fmla="*/ 3226 h 9909"/>
              <a:gd name="connsiteX2" fmla="*/ 3434 w 10046"/>
              <a:gd name="connsiteY2" fmla="*/ 5343 h 9909"/>
              <a:gd name="connsiteX3" fmla="*/ 5376 w 10046"/>
              <a:gd name="connsiteY3" fmla="*/ 9805 h 9909"/>
              <a:gd name="connsiteX4" fmla="*/ 6080 w 10046"/>
              <a:gd name="connsiteY4" fmla="*/ 8055 h 9909"/>
              <a:gd name="connsiteX5" fmla="*/ 7114 w 10046"/>
              <a:gd name="connsiteY5" fmla="*/ 3620 h 9909"/>
              <a:gd name="connsiteX6" fmla="*/ 10046 w 10046"/>
              <a:gd name="connsiteY6" fmla="*/ 0 h 9909"/>
              <a:gd name="connsiteX0" fmla="*/ 0 w 10000"/>
              <a:gd name="connsiteY0" fmla="*/ 965 h 10061"/>
              <a:gd name="connsiteX1" fmla="*/ 1595 w 10000"/>
              <a:gd name="connsiteY1" fmla="*/ 3256 h 10061"/>
              <a:gd name="connsiteX2" fmla="*/ 3418 w 10000"/>
              <a:gd name="connsiteY2" fmla="*/ 5392 h 10061"/>
              <a:gd name="connsiteX3" fmla="*/ 5351 w 10000"/>
              <a:gd name="connsiteY3" fmla="*/ 9895 h 10061"/>
              <a:gd name="connsiteX4" fmla="*/ 6052 w 10000"/>
              <a:gd name="connsiteY4" fmla="*/ 8129 h 10061"/>
              <a:gd name="connsiteX5" fmla="*/ 7081 w 10000"/>
              <a:gd name="connsiteY5" fmla="*/ 3653 h 10061"/>
              <a:gd name="connsiteX6" fmla="*/ 10000 w 10000"/>
              <a:gd name="connsiteY6" fmla="*/ 0 h 10061"/>
              <a:gd name="connsiteX0" fmla="*/ 0 w 10000"/>
              <a:gd name="connsiteY0" fmla="*/ 965 h 10061"/>
              <a:gd name="connsiteX1" fmla="*/ 1595 w 10000"/>
              <a:gd name="connsiteY1" fmla="*/ 3256 h 10061"/>
              <a:gd name="connsiteX2" fmla="*/ 3418 w 10000"/>
              <a:gd name="connsiteY2" fmla="*/ 5392 h 10061"/>
              <a:gd name="connsiteX3" fmla="*/ 5351 w 10000"/>
              <a:gd name="connsiteY3" fmla="*/ 9895 h 10061"/>
              <a:gd name="connsiteX4" fmla="*/ 6052 w 10000"/>
              <a:gd name="connsiteY4" fmla="*/ 8129 h 10061"/>
              <a:gd name="connsiteX5" fmla="*/ 7368 w 10000"/>
              <a:gd name="connsiteY5" fmla="*/ 3889 h 10061"/>
              <a:gd name="connsiteX6" fmla="*/ 10000 w 10000"/>
              <a:gd name="connsiteY6" fmla="*/ 0 h 10061"/>
              <a:gd name="connsiteX0" fmla="*/ 0 w 9743"/>
              <a:gd name="connsiteY0" fmla="*/ 5052 h 14148"/>
              <a:gd name="connsiteX1" fmla="*/ 1595 w 9743"/>
              <a:gd name="connsiteY1" fmla="*/ 7343 h 14148"/>
              <a:gd name="connsiteX2" fmla="*/ 3418 w 9743"/>
              <a:gd name="connsiteY2" fmla="*/ 9479 h 14148"/>
              <a:gd name="connsiteX3" fmla="*/ 5351 w 9743"/>
              <a:gd name="connsiteY3" fmla="*/ 13982 h 14148"/>
              <a:gd name="connsiteX4" fmla="*/ 6052 w 9743"/>
              <a:gd name="connsiteY4" fmla="*/ 12216 h 14148"/>
              <a:gd name="connsiteX5" fmla="*/ 7368 w 9743"/>
              <a:gd name="connsiteY5" fmla="*/ 7976 h 14148"/>
              <a:gd name="connsiteX6" fmla="*/ 9743 w 9743"/>
              <a:gd name="connsiteY6" fmla="*/ 0 h 14148"/>
              <a:gd name="connsiteX0" fmla="*/ 0 w 10000"/>
              <a:gd name="connsiteY0" fmla="*/ 3571 h 10000"/>
              <a:gd name="connsiteX1" fmla="*/ 1637 w 10000"/>
              <a:gd name="connsiteY1" fmla="*/ 5190 h 10000"/>
              <a:gd name="connsiteX2" fmla="*/ 3508 w 10000"/>
              <a:gd name="connsiteY2" fmla="*/ 6700 h 10000"/>
              <a:gd name="connsiteX3" fmla="*/ 5492 w 10000"/>
              <a:gd name="connsiteY3" fmla="*/ 9883 h 10000"/>
              <a:gd name="connsiteX4" fmla="*/ 6212 w 10000"/>
              <a:gd name="connsiteY4" fmla="*/ 8634 h 10000"/>
              <a:gd name="connsiteX5" fmla="*/ 7562 w 10000"/>
              <a:gd name="connsiteY5" fmla="*/ 5638 h 10000"/>
              <a:gd name="connsiteX6" fmla="*/ 10000 w 10000"/>
              <a:gd name="connsiteY6" fmla="*/ 0 h 10000"/>
              <a:gd name="connsiteX0" fmla="*/ 0 w 10062"/>
              <a:gd name="connsiteY0" fmla="*/ 1293 h 7722"/>
              <a:gd name="connsiteX1" fmla="*/ 1637 w 10062"/>
              <a:gd name="connsiteY1" fmla="*/ 2912 h 7722"/>
              <a:gd name="connsiteX2" fmla="*/ 3508 w 10062"/>
              <a:gd name="connsiteY2" fmla="*/ 4422 h 7722"/>
              <a:gd name="connsiteX3" fmla="*/ 5492 w 10062"/>
              <a:gd name="connsiteY3" fmla="*/ 7605 h 7722"/>
              <a:gd name="connsiteX4" fmla="*/ 6212 w 10062"/>
              <a:gd name="connsiteY4" fmla="*/ 6356 h 7722"/>
              <a:gd name="connsiteX5" fmla="*/ 7562 w 10062"/>
              <a:gd name="connsiteY5" fmla="*/ 3360 h 7722"/>
              <a:gd name="connsiteX6" fmla="*/ 10062 w 10062"/>
              <a:gd name="connsiteY6" fmla="*/ 0 h 7722"/>
              <a:gd name="connsiteX0" fmla="*/ 0 w 10000"/>
              <a:gd name="connsiteY0" fmla="*/ 1674 h 10000"/>
              <a:gd name="connsiteX1" fmla="*/ 1627 w 10000"/>
              <a:gd name="connsiteY1" fmla="*/ 3771 h 10000"/>
              <a:gd name="connsiteX2" fmla="*/ 3486 w 10000"/>
              <a:gd name="connsiteY2" fmla="*/ 5726 h 10000"/>
              <a:gd name="connsiteX3" fmla="*/ 5458 w 10000"/>
              <a:gd name="connsiteY3" fmla="*/ 9848 h 10000"/>
              <a:gd name="connsiteX4" fmla="*/ 6174 w 10000"/>
              <a:gd name="connsiteY4" fmla="*/ 8231 h 10000"/>
              <a:gd name="connsiteX5" fmla="*/ 7515 w 10000"/>
              <a:gd name="connsiteY5" fmla="*/ 4351 h 10000"/>
              <a:gd name="connsiteX6" fmla="*/ 10000 w 10000"/>
              <a:gd name="connsiteY6" fmla="*/ 0 h 10000"/>
              <a:gd name="connsiteX0" fmla="*/ 0 w 10000"/>
              <a:gd name="connsiteY0" fmla="*/ 1674 h 10156"/>
              <a:gd name="connsiteX1" fmla="*/ 1627 w 10000"/>
              <a:gd name="connsiteY1" fmla="*/ 3771 h 10156"/>
              <a:gd name="connsiteX2" fmla="*/ 3486 w 10000"/>
              <a:gd name="connsiteY2" fmla="*/ 5726 h 10156"/>
              <a:gd name="connsiteX3" fmla="*/ 4950 w 10000"/>
              <a:gd name="connsiteY3" fmla="*/ 10064 h 10156"/>
              <a:gd name="connsiteX4" fmla="*/ 6174 w 10000"/>
              <a:gd name="connsiteY4" fmla="*/ 8231 h 10156"/>
              <a:gd name="connsiteX5" fmla="*/ 7515 w 10000"/>
              <a:gd name="connsiteY5" fmla="*/ 4351 h 10156"/>
              <a:gd name="connsiteX6" fmla="*/ 10000 w 10000"/>
              <a:gd name="connsiteY6" fmla="*/ 0 h 10156"/>
              <a:gd name="connsiteX0" fmla="*/ 0 w 10000"/>
              <a:gd name="connsiteY0" fmla="*/ 1674 h 10156"/>
              <a:gd name="connsiteX1" fmla="*/ 1627 w 10000"/>
              <a:gd name="connsiteY1" fmla="*/ 3771 h 10156"/>
              <a:gd name="connsiteX2" fmla="*/ 3486 w 10000"/>
              <a:gd name="connsiteY2" fmla="*/ 5726 h 10156"/>
              <a:gd name="connsiteX3" fmla="*/ 4950 w 10000"/>
              <a:gd name="connsiteY3" fmla="*/ 10064 h 10156"/>
              <a:gd name="connsiteX4" fmla="*/ 6174 w 10000"/>
              <a:gd name="connsiteY4" fmla="*/ 8231 h 10156"/>
              <a:gd name="connsiteX5" fmla="*/ 7515 w 10000"/>
              <a:gd name="connsiteY5" fmla="*/ 4351 h 10156"/>
              <a:gd name="connsiteX6" fmla="*/ 10000 w 10000"/>
              <a:gd name="connsiteY6" fmla="*/ 0 h 10156"/>
              <a:gd name="connsiteX0" fmla="*/ 0 w 10000"/>
              <a:gd name="connsiteY0" fmla="*/ 1674 h 10582"/>
              <a:gd name="connsiteX1" fmla="*/ 1627 w 10000"/>
              <a:gd name="connsiteY1" fmla="*/ 3771 h 10582"/>
              <a:gd name="connsiteX2" fmla="*/ 3486 w 10000"/>
              <a:gd name="connsiteY2" fmla="*/ 5726 h 10582"/>
              <a:gd name="connsiteX3" fmla="*/ 5089 w 10000"/>
              <a:gd name="connsiteY3" fmla="*/ 10496 h 10582"/>
              <a:gd name="connsiteX4" fmla="*/ 6174 w 10000"/>
              <a:gd name="connsiteY4" fmla="*/ 8231 h 10582"/>
              <a:gd name="connsiteX5" fmla="*/ 7515 w 10000"/>
              <a:gd name="connsiteY5" fmla="*/ 4351 h 10582"/>
              <a:gd name="connsiteX6" fmla="*/ 10000 w 10000"/>
              <a:gd name="connsiteY6" fmla="*/ 0 h 10582"/>
              <a:gd name="connsiteX0" fmla="*/ 0 w 10000"/>
              <a:gd name="connsiteY0" fmla="*/ 1674 h 10533"/>
              <a:gd name="connsiteX1" fmla="*/ 1627 w 10000"/>
              <a:gd name="connsiteY1" fmla="*/ 3771 h 10533"/>
              <a:gd name="connsiteX2" fmla="*/ 3486 w 10000"/>
              <a:gd name="connsiteY2" fmla="*/ 5726 h 10533"/>
              <a:gd name="connsiteX3" fmla="*/ 5089 w 10000"/>
              <a:gd name="connsiteY3" fmla="*/ 10496 h 10533"/>
              <a:gd name="connsiteX4" fmla="*/ 6174 w 10000"/>
              <a:gd name="connsiteY4" fmla="*/ 8231 h 10533"/>
              <a:gd name="connsiteX5" fmla="*/ 7515 w 10000"/>
              <a:gd name="connsiteY5" fmla="*/ 4351 h 10533"/>
              <a:gd name="connsiteX6" fmla="*/ 10000 w 10000"/>
              <a:gd name="connsiteY6" fmla="*/ 0 h 10533"/>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174 w 10000"/>
              <a:gd name="connsiteY4" fmla="*/ 8231 h 10496"/>
              <a:gd name="connsiteX5" fmla="*/ 7515 w 10000"/>
              <a:gd name="connsiteY5" fmla="*/ 4351 h 10496"/>
              <a:gd name="connsiteX6" fmla="*/ 10000 w 10000"/>
              <a:gd name="connsiteY6" fmla="*/ 0 h 10496"/>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929 w 10000"/>
              <a:gd name="connsiteY4" fmla="*/ 6216 h 10496"/>
              <a:gd name="connsiteX5" fmla="*/ 7515 w 10000"/>
              <a:gd name="connsiteY5" fmla="*/ 4351 h 10496"/>
              <a:gd name="connsiteX6" fmla="*/ 10000 w 10000"/>
              <a:gd name="connsiteY6" fmla="*/ 0 h 10496"/>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929 w 10000"/>
              <a:gd name="connsiteY4" fmla="*/ 6216 h 10496"/>
              <a:gd name="connsiteX5" fmla="*/ 8671 w 10000"/>
              <a:gd name="connsiteY5" fmla="*/ 2408 h 10496"/>
              <a:gd name="connsiteX6" fmla="*/ 10000 w 10000"/>
              <a:gd name="connsiteY6" fmla="*/ 0 h 10496"/>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929 w 10000"/>
              <a:gd name="connsiteY4" fmla="*/ 6216 h 10496"/>
              <a:gd name="connsiteX5" fmla="*/ 8671 w 10000"/>
              <a:gd name="connsiteY5" fmla="*/ 2408 h 10496"/>
              <a:gd name="connsiteX6" fmla="*/ 10000 w 10000"/>
              <a:gd name="connsiteY6" fmla="*/ 0 h 10496"/>
              <a:gd name="connsiteX0" fmla="*/ 0 w 10015"/>
              <a:gd name="connsiteY0" fmla="*/ 523 h 9345"/>
              <a:gd name="connsiteX1" fmla="*/ 1627 w 10015"/>
              <a:gd name="connsiteY1" fmla="*/ 2620 h 9345"/>
              <a:gd name="connsiteX2" fmla="*/ 3486 w 10015"/>
              <a:gd name="connsiteY2" fmla="*/ 4575 h 9345"/>
              <a:gd name="connsiteX3" fmla="*/ 5089 w 10015"/>
              <a:gd name="connsiteY3" fmla="*/ 9345 h 9345"/>
              <a:gd name="connsiteX4" fmla="*/ 6929 w 10015"/>
              <a:gd name="connsiteY4" fmla="*/ 5065 h 9345"/>
              <a:gd name="connsiteX5" fmla="*/ 8671 w 10015"/>
              <a:gd name="connsiteY5" fmla="*/ 1257 h 9345"/>
              <a:gd name="connsiteX6" fmla="*/ 10015 w 10015"/>
              <a:gd name="connsiteY6" fmla="*/ 0 h 9345"/>
              <a:gd name="connsiteX0" fmla="*/ 0 w 10000"/>
              <a:gd name="connsiteY0" fmla="*/ 560 h 10000"/>
              <a:gd name="connsiteX1" fmla="*/ 1625 w 10000"/>
              <a:gd name="connsiteY1" fmla="*/ 2804 h 10000"/>
              <a:gd name="connsiteX2" fmla="*/ 3481 w 10000"/>
              <a:gd name="connsiteY2" fmla="*/ 4896 h 10000"/>
              <a:gd name="connsiteX3" fmla="*/ 5081 w 10000"/>
              <a:gd name="connsiteY3" fmla="*/ 10000 h 10000"/>
              <a:gd name="connsiteX4" fmla="*/ 6919 w 10000"/>
              <a:gd name="connsiteY4" fmla="*/ 5420 h 10000"/>
              <a:gd name="connsiteX5" fmla="*/ 7781 w 10000"/>
              <a:gd name="connsiteY5" fmla="*/ 2577 h 10000"/>
              <a:gd name="connsiteX6" fmla="*/ 10000 w 10000"/>
              <a:gd name="connsiteY6" fmla="*/ 0 h 10000"/>
              <a:gd name="connsiteX0" fmla="*/ 0 w 10000"/>
              <a:gd name="connsiteY0" fmla="*/ 560 h 10000"/>
              <a:gd name="connsiteX1" fmla="*/ 1625 w 10000"/>
              <a:gd name="connsiteY1" fmla="*/ 2804 h 10000"/>
              <a:gd name="connsiteX2" fmla="*/ 2727 w 10000"/>
              <a:gd name="connsiteY2" fmla="*/ 5127 h 10000"/>
              <a:gd name="connsiteX3" fmla="*/ 5081 w 10000"/>
              <a:gd name="connsiteY3" fmla="*/ 10000 h 10000"/>
              <a:gd name="connsiteX4" fmla="*/ 6919 w 10000"/>
              <a:gd name="connsiteY4" fmla="*/ 5420 h 10000"/>
              <a:gd name="connsiteX5" fmla="*/ 7781 w 10000"/>
              <a:gd name="connsiteY5" fmla="*/ 2577 h 10000"/>
              <a:gd name="connsiteX6" fmla="*/ 10000 w 10000"/>
              <a:gd name="connsiteY6" fmla="*/ 0 h 10000"/>
              <a:gd name="connsiteX0" fmla="*/ 0 w 10000"/>
              <a:gd name="connsiteY0" fmla="*/ 560 h 10000"/>
              <a:gd name="connsiteX1" fmla="*/ 1487 w 10000"/>
              <a:gd name="connsiteY1" fmla="*/ 2265 h 10000"/>
              <a:gd name="connsiteX2" fmla="*/ 2727 w 10000"/>
              <a:gd name="connsiteY2" fmla="*/ 5127 h 10000"/>
              <a:gd name="connsiteX3" fmla="*/ 5081 w 10000"/>
              <a:gd name="connsiteY3" fmla="*/ 10000 h 10000"/>
              <a:gd name="connsiteX4" fmla="*/ 6919 w 10000"/>
              <a:gd name="connsiteY4" fmla="*/ 5420 h 10000"/>
              <a:gd name="connsiteX5" fmla="*/ 7781 w 10000"/>
              <a:gd name="connsiteY5" fmla="*/ 2577 h 10000"/>
              <a:gd name="connsiteX6" fmla="*/ 10000 w 10000"/>
              <a:gd name="connsiteY6" fmla="*/ 0 h 10000"/>
              <a:gd name="connsiteX0" fmla="*/ 0 w 10000"/>
              <a:gd name="connsiteY0" fmla="*/ 560 h 9538"/>
              <a:gd name="connsiteX1" fmla="*/ 1487 w 10000"/>
              <a:gd name="connsiteY1" fmla="*/ 2265 h 9538"/>
              <a:gd name="connsiteX2" fmla="*/ 2727 w 10000"/>
              <a:gd name="connsiteY2" fmla="*/ 5127 h 9538"/>
              <a:gd name="connsiteX3" fmla="*/ 4973 w 10000"/>
              <a:gd name="connsiteY3" fmla="*/ 9538 h 9538"/>
              <a:gd name="connsiteX4" fmla="*/ 6919 w 10000"/>
              <a:gd name="connsiteY4" fmla="*/ 5420 h 9538"/>
              <a:gd name="connsiteX5" fmla="*/ 7781 w 10000"/>
              <a:gd name="connsiteY5" fmla="*/ 2577 h 9538"/>
              <a:gd name="connsiteX6" fmla="*/ 10000 w 10000"/>
              <a:gd name="connsiteY6" fmla="*/ 0 h 9538"/>
              <a:gd name="connsiteX0" fmla="*/ 0 w 10000"/>
              <a:gd name="connsiteY0" fmla="*/ 587 h 10000"/>
              <a:gd name="connsiteX1" fmla="*/ 1487 w 10000"/>
              <a:gd name="connsiteY1" fmla="*/ 2375 h 10000"/>
              <a:gd name="connsiteX2" fmla="*/ 2727 w 10000"/>
              <a:gd name="connsiteY2" fmla="*/ 5375 h 10000"/>
              <a:gd name="connsiteX3" fmla="*/ 4973 w 10000"/>
              <a:gd name="connsiteY3" fmla="*/ 10000 h 10000"/>
              <a:gd name="connsiteX4" fmla="*/ 6919 w 10000"/>
              <a:gd name="connsiteY4" fmla="*/ 5683 h 10000"/>
              <a:gd name="connsiteX5" fmla="*/ 7781 w 10000"/>
              <a:gd name="connsiteY5" fmla="*/ 2702 h 10000"/>
              <a:gd name="connsiteX6" fmla="*/ 10000 w 10000"/>
              <a:gd name="connsiteY6" fmla="*/ 0 h 10000"/>
              <a:gd name="connsiteX0" fmla="*/ 0 w 10015"/>
              <a:gd name="connsiteY0" fmla="*/ 1475 h 10000"/>
              <a:gd name="connsiteX1" fmla="*/ 1502 w 10015"/>
              <a:gd name="connsiteY1" fmla="*/ 2375 h 10000"/>
              <a:gd name="connsiteX2" fmla="*/ 2742 w 10015"/>
              <a:gd name="connsiteY2" fmla="*/ 5375 h 10000"/>
              <a:gd name="connsiteX3" fmla="*/ 4988 w 10015"/>
              <a:gd name="connsiteY3" fmla="*/ 10000 h 10000"/>
              <a:gd name="connsiteX4" fmla="*/ 6934 w 10015"/>
              <a:gd name="connsiteY4" fmla="*/ 5683 h 10000"/>
              <a:gd name="connsiteX5" fmla="*/ 7796 w 10015"/>
              <a:gd name="connsiteY5" fmla="*/ 2702 h 10000"/>
              <a:gd name="connsiteX6" fmla="*/ 10015 w 10015"/>
              <a:gd name="connsiteY6" fmla="*/ 0 h 10000"/>
              <a:gd name="connsiteX0" fmla="*/ 0 w 10015"/>
              <a:gd name="connsiteY0" fmla="*/ 1475 h 10000"/>
              <a:gd name="connsiteX1" fmla="*/ 1502 w 10015"/>
              <a:gd name="connsiteY1" fmla="*/ 2375 h 10000"/>
              <a:gd name="connsiteX2" fmla="*/ 2742 w 10015"/>
              <a:gd name="connsiteY2" fmla="*/ 5375 h 10000"/>
              <a:gd name="connsiteX3" fmla="*/ 4988 w 10015"/>
              <a:gd name="connsiteY3" fmla="*/ 10000 h 10000"/>
              <a:gd name="connsiteX4" fmla="*/ 6934 w 10015"/>
              <a:gd name="connsiteY4" fmla="*/ 5683 h 10000"/>
              <a:gd name="connsiteX5" fmla="*/ 7796 w 10015"/>
              <a:gd name="connsiteY5" fmla="*/ 2702 h 10000"/>
              <a:gd name="connsiteX6" fmla="*/ 10015 w 10015"/>
              <a:gd name="connsiteY6" fmla="*/ 0 h 10000"/>
              <a:gd name="connsiteX0" fmla="*/ 0 w 10015"/>
              <a:gd name="connsiteY0" fmla="*/ 1475 h 10000"/>
              <a:gd name="connsiteX1" fmla="*/ 1502 w 10015"/>
              <a:gd name="connsiteY1" fmla="*/ 2375 h 10000"/>
              <a:gd name="connsiteX2" fmla="*/ 2942 w 10015"/>
              <a:gd name="connsiteY2" fmla="*/ 5214 h 10000"/>
              <a:gd name="connsiteX3" fmla="*/ 4988 w 10015"/>
              <a:gd name="connsiteY3" fmla="*/ 10000 h 10000"/>
              <a:gd name="connsiteX4" fmla="*/ 6934 w 10015"/>
              <a:gd name="connsiteY4" fmla="*/ 5683 h 10000"/>
              <a:gd name="connsiteX5" fmla="*/ 7796 w 10015"/>
              <a:gd name="connsiteY5" fmla="*/ 2702 h 10000"/>
              <a:gd name="connsiteX6" fmla="*/ 10015 w 10015"/>
              <a:gd name="connsiteY6" fmla="*/ 0 h 10000"/>
              <a:gd name="connsiteX0" fmla="*/ 0 w 10015"/>
              <a:gd name="connsiteY0" fmla="*/ 1475 h 9839"/>
              <a:gd name="connsiteX1" fmla="*/ 1502 w 10015"/>
              <a:gd name="connsiteY1" fmla="*/ 2375 h 9839"/>
              <a:gd name="connsiteX2" fmla="*/ 2942 w 10015"/>
              <a:gd name="connsiteY2" fmla="*/ 5214 h 9839"/>
              <a:gd name="connsiteX3" fmla="*/ 4819 w 10015"/>
              <a:gd name="connsiteY3" fmla="*/ 9839 h 9839"/>
              <a:gd name="connsiteX4" fmla="*/ 6934 w 10015"/>
              <a:gd name="connsiteY4" fmla="*/ 5683 h 9839"/>
              <a:gd name="connsiteX5" fmla="*/ 7796 w 10015"/>
              <a:gd name="connsiteY5" fmla="*/ 2702 h 9839"/>
              <a:gd name="connsiteX6" fmla="*/ 10015 w 10015"/>
              <a:gd name="connsiteY6" fmla="*/ 0 h 9839"/>
              <a:gd name="connsiteX0" fmla="*/ 0 w 10000"/>
              <a:gd name="connsiteY0" fmla="*/ 1499 h 10000"/>
              <a:gd name="connsiteX1" fmla="*/ 1500 w 10000"/>
              <a:gd name="connsiteY1" fmla="*/ 2414 h 10000"/>
              <a:gd name="connsiteX2" fmla="*/ 2938 w 10000"/>
              <a:gd name="connsiteY2" fmla="*/ 5299 h 10000"/>
              <a:gd name="connsiteX3" fmla="*/ 4812 w 10000"/>
              <a:gd name="connsiteY3" fmla="*/ 10000 h 10000"/>
              <a:gd name="connsiteX4" fmla="*/ 6924 w 10000"/>
              <a:gd name="connsiteY4" fmla="*/ 5776 h 10000"/>
              <a:gd name="connsiteX5" fmla="*/ 8229 w 10000"/>
              <a:gd name="connsiteY5" fmla="*/ 2910 h 10000"/>
              <a:gd name="connsiteX6" fmla="*/ 10000 w 10000"/>
              <a:gd name="connsiteY6" fmla="*/ 0 h 10000"/>
              <a:gd name="connsiteX0" fmla="*/ 0 w 9846"/>
              <a:gd name="connsiteY0" fmla="*/ 3632 h 12133"/>
              <a:gd name="connsiteX1" fmla="*/ 1500 w 9846"/>
              <a:gd name="connsiteY1" fmla="*/ 4547 h 12133"/>
              <a:gd name="connsiteX2" fmla="*/ 2938 w 9846"/>
              <a:gd name="connsiteY2" fmla="*/ 7432 h 12133"/>
              <a:gd name="connsiteX3" fmla="*/ 4812 w 9846"/>
              <a:gd name="connsiteY3" fmla="*/ 12133 h 12133"/>
              <a:gd name="connsiteX4" fmla="*/ 6924 w 9846"/>
              <a:gd name="connsiteY4" fmla="*/ 7909 h 12133"/>
              <a:gd name="connsiteX5" fmla="*/ 8229 w 9846"/>
              <a:gd name="connsiteY5" fmla="*/ 5043 h 12133"/>
              <a:gd name="connsiteX6" fmla="*/ 9846 w 9846"/>
              <a:gd name="connsiteY6" fmla="*/ 0 h 12133"/>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030 w 10000"/>
              <a:gd name="connsiteY5" fmla="*/ 3547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030 w 10000"/>
              <a:gd name="connsiteY5" fmla="*/ 3547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7874 w 10000"/>
              <a:gd name="connsiteY5" fmla="*/ 3344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202 w 10000"/>
              <a:gd name="connsiteY5" fmla="*/ 4088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202 w 10000"/>
              <a:gd name="connsiteY5" fmla="*/ 4088 h 10000"/>
              <a:gd name="connsiteX6" fmla="*/ 10000 w 10000"/>
              <a:gd name="connsiteY6" fmla="*/ 0 h 10000"/>
              <a:gd name="connsiteX0" fmla="*/ 0 w 10016"/>
              <a:gd name="connsiteY0" fmla="*/ 2249 h 9256"/>
              <a:gd name="connsiteX1" fmla="*/ 1523 w 10016"/>
              <a:gd name="connsiteY1" fmla="*/ 3004 h 9256"/>
              <a:gd name="connsiteX2" fmla="*/ 2984 w 10016"/>
              <a:gd name="connsiteY2" fmla="*/ 5381 h 9256"/>
              <a:gd name="connsiteX3" fmla="*/ 4887 w 10016"/>
              <a:gd name="connsiteY3" fmla="*/ 9256 h 9256"/>
              <a:gd name="connsiteX4" fmla="*/ 7032 w 10016"/>
              <a:gd name="connsiteY4" fmla="*/ 5775 h 9256"/>
              <a:gd name="connsiteX5" fmla="*/ 8202 w 10016"/>
              <a:gd name="connsiteY5" fmla="*/ 3344 h 9256"/>
              <a:gd name="connsiteX6" fmla="*/ 10016 w 10016"/>
              <a:gd name="connsiteY6" fmla="*/ 0 h 9256"/>
              <a:gd name="connsiteX0" fmla="*/ 0 w 10000"/>
              <a:gd name="connsiteY0" fmla="*/ 2430 h 10000"/>
              <a:gd name="connsiteX1" fmla="*/ 1521 w 10000"/>
              <a:gd name="connsiteY1" fmla="*/ 3245 h 10000"/>
              <a:gd name="connsiteX2" fmla="*/ 2979 w 10000"/>
              <a:gd name="connsiteY2" fmla="*/ 5814 h 10000"/>
              <a:gd name="connsiteX3" fmla="*/ 4879 w 10000"/>
              <a:gd name="connsiteY3" fmla="*/ 10000 h 10000"/>
              <a:gd name="connsiteX4" fmla="*/ 7021 w 10000"/>
              <a:gd name="connsiteY4" fmla="*/ 6239 h 10000"/>
              <a:gd name="connsiteX5" fmla="*/ 8189 w 10000"/>
              <a:gd name="connsiteY5" fmla="*/ 3613 h 10000"/>
              <a:gd name="connsiteX6" fmla="*/ 10000 w 10000"/>
              <a:gd name="connsiteY6" fmla="*/ 0 h 10000"/>
              <a:gd name="connsiteX0" fmla="*/ 0 w 10000"/>
              <a:gd name="connsiteY0" fmla="*/ 2430 h 10000"/>
              <a:gd name="connsiteX1" fmla="*/ 1521 w 10000"/>
              <a:gd name="connsiteY1" fmla="*/ 3245 h 10000"/>
              <a:gd name="connsiteX2" fmla="*/ 2979 w 10000"/>
              <a:gd name="connsiteY2" fmla="*/ 5814 h 10000"/>
              <a:gd name="connsiteX3" fmla="*/ 4879 w 10000"/>
              <a:gd name="connsiteY3" fmla="*/ 10000 h 10000"/>
              <a:gd name="connsiteX4" fmla="*/ 6943 w 10000"/>
              <a:gd name="connsiteY4" fmla="*/ 6020 h 10000"/>
              <a:gd name="connsiteX5" fmla="*/ 8189 w 10000"/>
              <a:gd name="connsiteY5" fmla="*/ 3613 h 10000"/>
              <a:gd name="connsiteX6" fmla="*/ 10000 w 10000"/>
              <a:gd name="connsiteY6" fmla="*/ 0 h 10000"/>
              <a:gd name="connsiteX0" fmla="*/ 0 w 10000"/>
              <a:gd name="connsiteY0" fmla="*/ 2430 h 9708"/>
              <a:gd name="connsiteX1" fmla="*/ 1521 w 10000"/>
              <a:gd name="connsiteY1" fmla="*/ 3245 h 9708"/>
              <a:gd name="connsiteX2" fmla="*/ 2979 w 10000"/>
              <a:gd name="connsiteY2" fmla="*/ 5814 h 9708"/>
              <a:gd name="connsiteX3" fmla="*/ 4817 w 10000"/>
              <a:gd name="connsiteY3" fmla="*/ 9708 h 9708"/>
              <a:gd name="connsiteX4" fmla="*/ 6943 w 10000"/>
              <a:gd name="connsiteY4" fmla="*/ 6020 h 9708"/>
              <a:gd name="connsiteX5" fmla="*/ 8189 w 10000"/>
              <a:gd name="connsiteY5" fmla="*/ 3613 h 9708"/>
              <a:gd name="connsiteX6" fmla="*/ 10000 w 10000"/>
              <a:gd name="connsiteY6" fmla="*/ 0 h 9708"/>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6943 w 10000"/>
              <a:gd name="connsiteY4" fmla="*/ 6201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6943 w 10000"/>
              <a:gd name="connsiteY4" fmla="*/ 6201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6943 w 10000"/>
              <a:gd name="connsiteY4" fmla="*/ 6201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018 w 10000"/>
              <a:gd name="connsiteY5" fmla="*/ 3346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018 w 10000"/>
              <a:gd name="connsiteY5" fmla="*/ 3346 h 10000"/>
              <a:gd name="connsiteX6" fmla="*/ 10000 w 10000"/>
              <a:gd name="connsiteY6" fmla="*/ 0 h 10000"/>
              <a:gd name="connsiteX0" fmla="*/ 0 w 10000"/>
              <a:gd name="connsiteY0" fmla="*/ 998 h 8495"/>
              <a:gd name="connsiteX1" fmla="*/ 1521 w 10000"/>
              <a:gd name="connsiteY1" fmla="*/ 1838 h 8495"/>
              <a:gd name="connsiteX2" fmla="*/ 2886 w 10000"/>
              <a:gd name="connsiteY2" fmla="*/ 4258 h 8495"/>
              <a:gd name="connsiteX3" fmla="*/ 4817 w 10000"/>
              <a:gd name="connsiteY3" fmla="*/ 8495 h 8495"/>
              <a:gd name="connsiteX4" fmla="*/ 7223 w 10000"/>
              <a:gd name="connsiteY4" fmla="*/ 3492 h 8495"/>
              <a:gd name="connsiteX5" fmla="*/ 8018 w 10000"/>
              <a:gd name="connsiteY5" fmla="*/ 1841 h 8495"/>
              <a:gd name="connsiteX6" fmla="*/ 10000 w 10000"/>
              <a:gd name="connsiteY6" fmla="*/ 0 h 8495"/>
              <a:gd name="connsiteX0" fmla="*/ 0 w 10000"/>
              <a:gd name="connsiteY0" fmla="*/ 1243 h 10068"/>
              <a:gd name="connsiteX1" fmla="*/ 1521 w 10000"/>
              <a:gd name="connsiteY1" fmla="*/ 2232 h 10068"/>
              <a:gd name="connsiteX2" fmla="*/ 2886 w 10000"/>
              <a:gd name="connsiteY2" fmla="*/ 5080 h 10068"/>
              <a:gd name="connsiteX3" fmla="*/ 4817 w 10000"/>
              <a:gd name="connsiteY3" fmla="*/ 10068 h 10068"/>
              <a:gd name="connsiteX4" fmla="*/ 7223 w 10000"/>
              <a:gd name="connsiteY4" fmla="*/ 4179 h 10068"/>
              <a:gd name="connsiteX5" fmla="*/ 8018 w 10000"/>
              <a:gd name="connsiteY5" fmla="*/ 2235 h 10068"/>
              <a:gd name="connsiteX6" fmla="*/ 10000 w 10000"/>
              <a:gd name="connsiteY6" fmla="*/ 68 h 10068"/>
              <a:gd name="connsiteX0" fmla="*/ 0 w 10000"/>
              <a:gd name="connsiteY0" fmla="*/ 1404 h 10229"/>
              <a:gd name="connsiteX1" fmla="*/ 1521 w 10000"/>
              <a:gd name="connsiteY1" fmla="*/ 2393 h 10229"/>
              <a:gd name="connsiteX2" fmla="*/ 2886 w 10000"/>
              <a:gd name="connsiteY2" fmla="*/ 5241 h 10229"/>
              <a:gd name="connsiteX3" fmla="*/ 4817 w 10000"/>
              <a:gd name="connsiteY3" fmla="*/ 10229 h 10229"/>
              <a:gd name="connsiteX4" fmla="*/ 7223 w 10000"/>
              <a:gd name="connsiteY4" fmla="*/ 4340 h 10229"/>
              <a:gd name="connsiteX5" fmla="*/ 7769 w 10000"/>
              <a:gd name="connsiteY5" fmla="*/ 2042 h 10229"/>
              <a:gd name="connsiteX6" fmla="*/ 10000 w 10000"/>
              <a:gd name="connsiteY6" fmla="*/ 229 h 10229"/>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7223 w 10000"/>
              <a:gd name="connsiteY4" fmla="*/ 4111 h 10000"/>
              <a:gd name="connsiteX5" fmla="*/ 7769 w 10000"/>
              <a:gd name="connsiteY5" fmla="*/ 1813 h 10000"/>
              <a:gd name="connsiteX6" fmla="*/ 10000 w 10000"/>
              <a:gd name="connsiteY6" fmla="*/ 0 h 10000"/>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7223 w 10000"/>
              <a:gd name="connsiteY4" fmla="*/ 4111 h 10000"/>
              <a:gd name="connsiteX5" fmla="*/ 7769 w 10000"/>
              <a:gd name="connsiteY5" fmla="*/ 1813 h 10000"/>
              <a:gd name="connsiteX6" fmla="*/ 10000 w 10000"/>
              <a:gd name="connsiteY6" fmla="*/ 0 h 10000"/>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7223 w 10000"/>
              <a:gd name="connsiteY4" fmla="*/ 4111 h 10000"/>
              <a:gd name="connsiteX5" fmla="*/ 7940 w 10000"/>
              <a:gd name="connsiteY5" fmla="*/ 1813 h 10000"/>
              <a:gd name="connsiteX6" fmla="*/ 10000 w 10000"/>
              <a:gd name="connsiteY6" fmla="*/ 0 h 10000"/>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6974 w 10000"/>
              <a:gd name="connsiteY4" fmla="*/ 5174 h 10000"/>
              <a:gd name="connsiteX5" fmla="*/ 7940 w 10000"/>
              <a:gd name="connsiteY5" fmla="*/ 1813 h 10000"/>
              <a:gd name="connsiteX6" fmla="*/ 10000 w 10000"/>
              <a:gd name="connsiteY6" fmla="*/ 0 h 10000"/>
              <a:gd name="connsiteX0" fmla="*/ 0 w 10000"/>
              <a:gd name="connsiteY0" fmla="*/ 3012 h 11837"/>
              <a:gd name="connsiteX1" fmla="*/ 1521 w 10000"/>
              <a:gd name="connsiteY1" fmla="*/ 4001 h 11837"/>
              <a:gd name="connsiteX2" fmla="*/ 2886 w 10000"/>
              <a:gd name="connsiteY2" fmla="*/ 6849 h 11837"/>
              <a:gd name="connsiteX3" fmla="*/ 4817 w 10000"/>
              <a:gd name="connsiteY3" fmla="*/ 11837 h 11837"/>
              <a:gd name="connsiteX4" fmla="*/ 6974 w 10000"/>
              <a:gd name="connsiteY4" fmla="*/ 7011 h 11837"/>
              <a:gd name="connsiteX5" fmla="*/ 8392 w 10000"/>
              <a:gd name="connsiteY5" fmla="*/ 284 h 11837"/>
              <a:gd name="connsiteX6" fmla="*/ 10000 w 10000"/>
              <a:gd name="connsiteY6" fmla="*/ 1837 h 11837"/>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392 w 10093"/>
              <a:gd name="connsiteY5" fmla="*/ 2522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392 w 10093"/>
              <a:gd name="connsiteY5" fmla="*/ 2522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392 w 10093"/>
              <a:gd name="connsiteY5" fmla="*/ 2522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9984"/>
              <a:gd name="connsiteY0" fmla="*/ 6756 h 15670"/>
              <a:gd name="connsiteX1" fmla="*/ 1521 w 9984"/>
              <a:gd name="connsiteY1" fmla="*/ 7745 h 15670"/>
              <a:gd name="connsiteX2" fmla="*/ 2886 w 9984"/>
              <a:gd name="connsiteY2" fmla="*/ 10593 h 15670"/>
              <a:gd name="connsiteX3" fmla="*/ 5035 w 9984"/>
              <a:gd name="connsiteY3" fmla="*/ 15670 h 15670"/>
              <a:gd name="connsiteX4" fmla="*/ 6974 w 9984"/>
              <a:gd name="connsiteY4" fmla="*/ 10755 h 15670"/>
              <a:gd name="connsiteX5" fmla="*/ 8454 w 9984"/>
              <a:gd name="connsiteY5" fmla="*/ 3231 h 15670"/>
              <a:gd name="connsiteX6" fmla="*/ 9984 w 9984"/>
              <a:gd name="connsiteY6" fmla="*/ 0 h 1567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468 w 10000"/>
              <a:gd name="connsiteY5" fmla="*/ 2062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468 w 10000"/>
              <a:gd name="connsiteY5" fmla="*/ 2062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468 w 10000"/>
              <a:gd name="connsiteY5" fmla="*/ 2062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157 w 10000"/>
              <a:gd name="connsiteY4" fmla="*/ 6467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157 w 10000"/>
              <a:gd name="connsiteY4" fmla="*/ 6467 h 10000"/>
              <a:gd name="connsiteX5" fmla="*/ 8312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157 w 10000"/>
              <a:gd name="connsiteY4" fmla="*/ 6467 h 10000"/>
              <a:gd name="connsiteX5" fmla="*/ 8312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312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468 w 10000"/>
              <a:gd name="connsiteY5" fmla="*/ 1836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468 w 10000"/>
              <a:gd name="connsiteY5" fmla="*/ 1836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468 w 10000"/>
              <a:gd name="connsiteY5" fmla="*/ 1836 h 10000"/>
              <a:gd name="connsiteX6" fmla="*/ 10000 w 10000"/>
              <a:gd name="connsiteY6" fmla="*/ 0 h 10000"/>
              <a:gd name="connsiteX0" fmla="*/ 0 w 9969"/>
              <a:gd name="connsiteY0" fmla="*/ 4594 h 10283"/>
              <a:gd name="connsiteX1" fmla="*/ 1523 w 9969"/>
              <a:gd name="connsiteY1" fmla="*/ 5226 h 10283"/>
              <a:gd name="connsiteX2" fmla="*/ 2891 w 9969"/>
              <a:gd name="connsiteY2" fmla="*/ 7043 h 10283"/>
              <a:gd name="connsiteX3" fmla="*/ 5043 w 9969"/>
              <a:gd name="connsiteY3" fmla="*/ 10283 h 10283"/>
              <a:gd name="connsiteX4" fmla="*/ 7079 w 9969"/>
              <a:gd name="connsiteY4" fmla="*/ 6750 h 10283"/>
              <a:gd name="connsiteX5" fmla="*/ 8468 w 9969"/>
              <a:gd name="connsiteY5" fmla="*/ 2119 h 10283"/>
              <a:gd name="connsiteX6" fmla="*/ 9969 w 9969"/>
              <a:gd name="connsiteY6" fmla="*/ 0 h 10283"/>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494 w 10000"/>
              <a:gd name="connsiteY5" fmla="*/ 206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71 w 10000"/>
              <a:gd name="connsiteY5" fmla="*/ 294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71 w 10000"/>
              <a:gd name="connsiteY5" fmla="*/ 294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55 w 10000"/>
              <a:gd name="connsiteY5" fmla="*/ 316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55 w 10000"/>
              <a:gd name="connsiteY5" fmla="*/ 316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007 w 10000"/>
              <a:gd name="connsiteY4" fmla="*/ 6784 h 10000"/>
              <a:gd name="connsiteX5" fmla="*/ 7977 w 10000"/>
              <a:gd name="connsiteY5" fmla="*/ 3436 h 10000"/>
              <a:gd name="connsiteX6" fmla="*/ 10000 w 10000"/>
              <a:gd name="connsiteY6" fmla="*/ 0 h 10000"/>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7007 w 10000"/>
              <a:gd name="connsiteY4" fmla="*/ 678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7007 w 10000"/>
              <a:gd name="connsiteY4" fmla="*/ 678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6944 w 10000"/>
              <a:gd name="connsiteY4" fmla="*/ 722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6944 w 10000"/>
              <a:gd name="connsiteY4" fmla="*/ 722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822 w 10000"/>
              <a:gd name="connsiteY2" fmla="*/ 6794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822 w 10000"/>
              <a:gd name="connsiteY2" fmla="*/ 6794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822 w 10000"/>
              <a:gd name="connsiteY2" fmla="*/ 6794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55">
                <a:moveTo>
                  <a:pt x="0" y="4468"/>
                </a:moveTo>
                <a:cubicBezTo>
                  <a:pt x="850" y="4643"/>
                  <a:pt x="1058" y="4694"/>
                  <a:pt x="1528" y="5082"/>
                </a:cubicBezTo>
                <a:cubicBezTo>
                  <a:pt x="1998" y="5470"/>
                  <a:pt x="2236" y="5855"/>
                  <a:pt x="2822" y="6794"/>
                </a:cubicBezTo>
                <a:cubicBezTo>
                  <a:pt x="3369" y="7671"/>
                  <a:pt x="4198" y="9917"/>
                  <a:pt x="5231" y="10055"/>
                </a:cubicBezTo>
                <a:cubicBezTo>
                  <a:pt x="6026" y="9952"/>
                  <a:pt x="6361" y="8822"/>
                  <a:pt x="6866" y="7169"/>
                </a:cubicBezTo>
                <a:cubicBezTo>
                  <a:pt x="7215" y="6027"/>
                  <a:pt x="7434" y="5031"/>
                  <a:pt x="7977" y="3436"/>
                </a:cubicBezTo>
                <a:cubicBezTo>
                  <a:pt x="8658" y="1583"/>
                  <a:pt x="8988" y="577"/>
                  <a:pt x="10000" y="0"/>
                </a:cubicBezTo>
              </a:path>
            </a:pathLst>
          </a:custGeom>
          <a:noFill/>
          <a:ln w="349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cxnSp>
        <p:nvCxnSpPr>
          <p:cNvPr id="74" name="Straight Connector 73">
            <a:extLst>
              <a:ext uri="{FF2B5EF4-FFF2-40B4-BE49-F238E27FC236}">
                <a16:creationId xmlns:a16="http://schemas.microsoft.com/office/drawing/2014/main" id="{11EEB238-F9F0-D94D-8440-BCEC47769FFB}"/>
              </a:ext>
            </a:extLst>
          </p:cNvPr>
          <p:cNvCxnSpPr>
            <a:cxnSpLocks/>
          </p:cNvCxnSpPr>
          <p:nvPr/>
        </p:nvCxnSpPr>
        <p:spPr>
          <a:xfrm>
            <a:off x="956116" y="4475134"/>
            <a:ext cx="5027664"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75" name="Line Callout 1 (No Border) 74">
            <a:extLst>
              <a:ext uri="{FF2B5EF4-FFF2-40B4-BE49-F238E27FC236}">
                <a16:creationId xmlns:a16="http://schemas.microsoft.com/office/drawing/2014/main" id="{826053C5-4F06-1348-953D-25D9CC171366}"/>
              </a:ext>
            </a:extLst>
          </p:cNvPr>
          <p:cNvSpPr/>
          <p:nvPr/>
        </p:nvSpPr>
        <p:spPr>
          <a:xfrm>
            <a:off x="3117628" y="2113129"/>
            <a:ext cx="1817798" cy="461665"/>
          </a:xfrm>
          <a:prstGeom prst="callout1">
            <a:avLst>
              <a:gd name="adj1" fmla="val 99246"/>
              <a:gd name="adj2" fmla="val 49220"/>
              <a:gd name="adj3" fmla="val 195540"/>
              <a:gd name="adj4" fmla="val 42212"/>
            </a:avLst>
          </a:prstGeom>
          <a:noFill/>
          <a:ln w="19050">
            <a:solidFill>
              <a:schemeClr val="accent6"/>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45B90"/>
                </a:solidFill>
                <a:effectLst/>
                <a:uLnTx/>
                <a:uFillTx/>
                <a:latin typeface="Arial" panose="020B0604020202020204"/>
                <a:ea typeface="Arial"/>
                <a:cs typeface="Arial"/>
                <a:sym typeface="Arial"/>
              </a:rPr>
              <a:t>Traditional databases </a:t>
            </a:r>
            <a:br>
              <a:rPr kumimoji="0" lang="en-US" sz="1200" b="0" i="0" u="none" strike="noStrike" kern="0" cap="none" spc="0" normalizeH="0" baseline="0" noProof="0" dirty="0">
                <a:ln>
                  <a:noFill/>
                </a:ln>
                <a:solidFill>
                  <a:srgbClr val="D45B90"/>
                </a:solidFill>
                <a:effectLst/>
                <a:uLnTx/>
                <a:uFillTx/>
                <a:latin typeface="Arial" panose="020B0604020202020204"/>
                <a:ea typeface="Arial"/>
                <a:cs typeface="Arial"/>
                <a:sym typeface="Arial"/>
              </a:rPr>
            </a:br>
            <a:r>
              <a:rPr kumimoji="0" lang="en-US" sz="1200" b="0" i="0" u="none" strike="noStrike" kern="0" cap="none" spc="0" normalizeH="0" baseline="0" noProof="0" dirty="0">
                <a:ln>
                  <a:noFill/>
                </a:ln>
                <a:solidFill>
                  <a:srgbClr val="D45B90"/>
                </a:solidFill>
                <a:effectLst/>
                <a:uLnTx/>
                <a:uFillTx/>
                <a:latin typeface="Arial" panose="020B0604020202020204"/>
                <a:ea typeface="Arial"/>
                <a:cs typeface="Arial"/>
                <a:sym typeface="Arial"/>
              </a:rPr>
              <a:t>are inflexible</a:t>
            </a:r>
          </a:p>
        </p:txBody>
      </p:sp>
      <p:sp>
        <p:nvSpPr>
          <p:cNvPr id="76" name="Line Callout 1 (No Border) 75">
            <a:extLst>
              <a:ext uri="{FF2B5EF4-FFF2-40B4-BE49-F238E27FC236}">
                <a16:creationId xmlns:a16="http://schemas.microsoft.com/office/drawing/2014/main" id="{339BA896-B806-FE4F-88E2-EDA5FD46A647}"/>
              </a:ext>
            </a:extLst>
          </p:cNvPr>
          <p:cNvSpPr/>
          <p:nvPr/>
        </p:nvSpPr>
        <p:spPr>
          <a:xfrm>
            <a:off x="1108129" y="2113128"/>
            <a:ext cx="1883345" cy="461665"/>
          </a:xfrm>
          <a:prstGeom prst="callout1">
            <a:avLst>
              <a:gd name="adj1" fmla="val 103055"/>
              <a:gd name="adj2" fmla="val 49319"/>
              <a:gd name="adj3" fmla="val 311149"/>
              <a:gd name="adj4" fmla="val 69223"/>
            </a:avLst>
          </a:prstGeom>
          <a:noFill/>
          <a:ln w="19050">
            <a:solidFill>
              <a:schemeClr val="accent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9B5E8"/>
                </a:solidFill>
                <a:effectLst/>
                <a:uLnTx/>
                <a:uFillTx/>
                <a:latin typeface="Arial" panose="020B0604020202020204"/>
                <a:ea typeface="Arial"/>
                <a:cs typeface="Arial"/>
                <a:sym typeface="Arial"/>
              </a:rPr>
              <a:t>Snowflake uses the cloud to enable elasticity</a:t>
            </a:r>
          </a:p>
        </p:txBody>
      </p:sp>
      <p:sp>
        <p:nvSpPr>
          <p:cNvPr id="77" name="Line Callout 1 (No Border) 76">
            <a:extLst>
              <a:ext uri="{FF2B5EF4-FFF2-40B4-BE49-F238E27FC236}">
                <a16:creationId xmlns:a16="http://schemas.microsoft.com/office/drawing/2014/main" id="{44ECD601-237B-FA45-9CF2-411D03229EA7}"/>
              </a:ext>
            </a:extLst>
          </p:cNvPr>
          <p:cNvSpPr/>
          <p:nvPr/>
        </p:nvSpPr>
        <p:spPr>
          <a:xfrm>
            <a:off x="5874893" y="3173977"/>
            <a:ext cx="859510" cy="461665"/>
          </a:xfrm>
          <a:prstGeom prst="callout1">
            <a:avLst>
              <a:gd name="adj1" fmla="val 5246"/>
              <a:gd name="adj2" fmla="val 51243"/>
              <a:gd name="adj3" fmla="val -47323"/>
              <a:gd name="adj4" fmla="val -45428"/>
            </a:avLst>
          </a:prstGeom>
          <a:noFill/>
          <a:ln w="19050">
            <a:solidFill>
              <a:schemeClr val="tx2"/>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1577F"/>
                </a:solidFill>
                <a:effectLst/>
                <a:uLnTx/>
                <a:uFillTx/>
                <a:latin typeface="Arial" panose="020B0604020202020204"/>
                <a:ea typeface="Arial"/>
                <a:cs typeface="Arial" panose="020B0604020202020204" pitchFamily="34" charset="0"/>
                <a:sym typeface="Arial"/>
              </a:rPr>
              <a:t>Usage</a:t>
            </a:r>
            <a:br>
              <a:rPr kumimoji="0" lang="en-US" sz="1200" b="0" i="0" u="none" strike="noStrike" kern="0" cap="none" spc="0" normalizeH="0" baseline="0" noProof="0" dirty="0">
                <a:ln>
                  <a:noFill/>
                </a:ln>
                <a:solidFill>
                  <a:srgbClr val="11577F"/>
                </a:solidFill>
                <a:effectLst/>
                <a:uLnTx/>
                <a:uFillTx/>
                <a:latin typeface="Arial" panose="020B0604020202020204"/>
                <a:ea typeface="Arial"/>
                <a:cs typeface="Arial" panose="020B0604020202020204" pitchFamily="34" charset="0"/>
                <a:sym typeface="Arial"/>
              </a:rPr>
            </a:br>
            <a:r>
              <a:rPr kumimoji="0" lang="en-US" sz="1200" b="0" i="0" u="none" strike="noStrike" kern="0" cap="none" spc="0" normalizeH="0" baseline="0" noProof="0" dirty="0">
                <a:ln>
                  <a:noFill/>
                </a:ln>
                <a:solidFill>
                  <a:srgbClr val="11577F"/>
                </a:solidFill>
                <a:effectLst/>
                <a:uLnTx/>
                <a:uFillTx/>
                <a:latin typeface="Arial" panose="020B0604020202020204"/>
                <a:ea typeface="Arial"/>
                <a:cs typeface="Arial" panose="020B0604020202020204" pitchFamily="34" charset="0"/>
                <a:sym typeface="Arial"/>
              </a:rPr>
              <a:t>Varies</a:t>
            </a:r>
          </a:p>
        </p:txBody>
      </p:sp>
      <p:cxnSp>
        <p:nvCxnSpPr>
          <p:cNvPr id="78" name="Elbow Connector 77">
            <a:extLst>
              <a:ext uri="{FF2B5EF4-FFF2-40B4-BE49-F238E27FC236}">
                <a16:creationId xmlns:a16="http://schemas.microsoft.com/office/drawing/2014/main" id="{D54ECEE8-79A7-8E46-96ED-BCD4E152DBF9}"/>
              </a:ext>
            </a:extLst>
          </p:cNvPr>
          <p:cNvCxnSpPr>
            <a:cxnSpLocks/>
          </p:cNvCxnSpPr>
          <p:nvPr/>
        </p:nvCxnSpPr>
        <p:spPr>
          <a:xfrm flipV="1">
            <a:off x="956116" y="2468308"/>
            <a:ext cx="5013112" cy="553296"/>
          </a:xfrm>
          <a:prstGeom prst="bentConnector3">
            <a:avLst>
              <a:gd name="adj1" fmla="val 81976"/>
            </a:avLst>
          </a:prstGeom>
          <a:ln w="34925">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EA3CFC0-928C-B74F-9E48-CCD544D9C8EE}"/>
              </a:ext>
            </a:extLst>
          </p:cNvPr>
          <p:cNvSpPr txBox="1"/>
          <p:nvPr/>
        </p:nvSpPr>
        <p:spPr>
          <a:xfrm>
            <a:off x="651354" y="4728954"/>
            <a:ext cx="1330765" cy="5078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Pay for only what you use with no overprovisioning</a:t>
            </a:r>
          </a:p>
        </p:txBody>
      </p:sp>
      <p:sp>
        <p:nvSpPr>
          <p:cNvPr id="80" name="TextBox 79">
            <a:extLst>
              <a:ext uri="{FF2B5EF4-FFF2-40B4-BE49-F238E27FC236}">
                <a16:creationId xmlns:a16="http://schemas.microsoft.com/office/drawing/2014/main" id="{D7F360EA-233D-6B42-9E1E-331F415B729E}"/>
              </a:ext>
            </a:extLst>
          </p:cNvPr>
          <p:cNvSpPr txBox="1"/>
          <p:nvPr/>
        </p:nvSpPr>
        <p:spPr>
          <a:xfrm>
            <a:off x="2303986" y="4728954"/>
            <a:ext cx="859596" cy="369332"/>
          </a:xfrm>
          <a:prstGeom prst="rect">
            <a:avLst/>
          </a:prstGeom>
        </p:spPr>
        <p:txBody>
          <a:bodyPr wrap="square" rtlCol="0">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Eliminate</a:t>
            </a:r>
            <a:b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b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overbuy</a:t>
            </a:r>
          </a:p>
        </p:txBody>
      </p:sp>
      <p:sp>
        <p:nvSpPr>
          <p:cNvPr id="81" name="TextBox 80">
            <a:extLst>
              <a:ext uri="{FF2B5EF4-FFF2-40B4-BE49-F238E27FC236}">
                <a16:creationId xmlns:a16="http://schemas.microsoft.com/office/drawing/2014/main" id="{65C17829-B9BC-8E4C-9C37-DDB239134600}"/>
              </a:ext>
            </a:extLst>
          </p:cNvPr>
          <p:cNvSpPr txBox="1"/>
          <p:nvPr/>
        </p:nvSpPr>
        <p:spPr>
          <a:xfrm>
            <a:off x="3291758" y="4728954"/>
            <a:ext cx="1404515" cy="646331"/>
          </a:xfrm>
          <a:prstGeom prst="rect">
            <a:avLst/>
          </a:prstGeom>
        </p:spPr>
        <p:txBody>
          <a:bodyPr wrap="square" rtlCol="0">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Scale compute </a:t>
            </a:r>
            <a:b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b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up and down, transparently and automatically</a:t>
            </a:r>
          </a:p>
        </p:txBody>
      </p:sp>
      <p:sp>
        <p:nvSpPr>
          <p:cNvPr id="82" name="TextBox 81">
            <a:extLst>
              <a:ext uri="{FF2B5EF4-FFF2-40B4-BE49-F238E27FC236}">
                <a16:creationId xmlns:a16="http://schemas.microsoft.com/office/drawing/2014/main" id="{C3538F03-BC60-1E4C-9ADF-6A50DFFF706C}"/>
              </a:ext>
            </a:extLst>
          </p:cNvPr>
          <p:cNvSpPr txBox="1"/>
          <p:nvPr/>
        </p:nvSpPr>
        <p:spPr>
          <a:xfrm>
            <a:off x="4935426" y="4728954"/>
            <a:ext cx="1311428" cy="646331"/>
          </a:xfrm>
          <a:prstGeom prst="rect">
            <a:avLst/>
          </a:prstGeom>
        </p:spPr>
        <p:txBody>
          <a:bodyPr wrap="square" rtlCol="0">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No need for capacity planning, make capacity decisions on the fly</a:t>
            </a:r>
          </a:p>
        </p:txBody>
      </p:sp>
    </p:spTree>
    <p:extLst>
      <p:ext uri="{BB962C8B-B14F-4D97-AF65-F5344CB8AC3E}">
        <p14:creationId xmlns:p14="http://schemas.microsoft.com/office/powerpoint/2010/main" val="352592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left)">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down)">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down)">
                                      <p:cBhvr>
                                        <p:cTn id="31" dur="500"/>
                                        <p:tgtEl>
                                          <p:spTgt spid="7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3" grpId="0" animBg="1"/>
      <p:bldP spid="75" grpId="0" animBg="1"/>
      <p:bldP spid="76" grpId="0" animBg="1"/>
      <p:bldP spid="77" grpId="0" animBg="1"/>
      <p:bldP spid="79" grpId="0"/>
      <p:bldP spid="80" grpId="0"/>
      <p:bldP spid="81" grpId="0"/>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44343-0CAA-0D4E-BE1E-C4D4CACE9846}"/>
              </a:ext>
            </a:extLst>
          </p:cNvPr>
          <p:cNvSpPr>
            <a:spLocks noGrp="1"/>
          </p:cNvSpPr>
          <p:nvPr>
            <p:ph type="body" sz="quarter" idx="10"/>
          </p:nvPr>
        </p:nvSpPr>
        <p:spPr>
          <a:xfrm>
            <a:off x="381000" y="512763"/>
            <a:ext cx="11430000" cy="723900"/>
          </a:xfrm>
        </p:spPr>
        <p:txBody>
          <a:bodyPr/>
          <a:lstStyle/>
          <a:p>
            <a:r>
              <a:rPr lang="en-US" dirty="0"/>
              <a:t>Data warehouse built for the cloud</a:t>
            </a:r>
          </a:p>
        </p:txBody>
      </p:sp>
      <p:sp>
        <p:nvSpPr>
          <p:cNvPr id="4" name="Slide Number Placeholder 3">
            <a:extLst>
              <a:ext uri="{FF2B5EF4-FFF2-40B4-BE49-F238E27FC236}">
                <a16:creationId xmlns:a16="http://schemas.microsoft.com/office/drawing/2014/main" id="{DEFCD703-B40E-584A-9204-DE0254EB92BA}"/>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24" name="Group 23">
            <a:extLst>
              <a:ext uri="{FF2B5EF4-FFF2-40B4-BE49-F238E27FC236}">
                <a16:creationId xmlns:a16="http://schemas.microsoft.com/office/drawing/2014/main" id="{43B0A502-D8D6-4D53-A0E3-1EEB89D3AB3E}"/>
              </a:ext>
            </a:extLst>
          </p:cNvPr>
          <p:cNvGrpSpPr/>
          <p:nvPr/>
        </p:nvGrpSpPr>
        <p:grpSpPr>
          <a:xfrm>
            <a:off x="5243514" y="1410431"/>
            <a:ext cx="1771649" cy="1113695"/>
            <a:chOff x="5243514" y="1410431"/>
            <a:chExt cx="1771649" cy="1113695"/>
          </a:xfrm>
        </p:grpSpPr>
        <p:sp>
          <p:nvSpPr>
            <p:cNvPr id="23" name="Freeform 5">
              <a:extLst>
                <a:ext uri="{FF2B5EF4-FFF2-40B4-BE49-F238E27FC236}">
                  <a16:creationId xmlns:a16="http://schemas.microsoft.com/office/drawing/2014/main" id="{2A7B1445-4BDE-4185-8A3A-C8C42A8675AC}"/>
                </a:ext>
              </a:extLst>
            </p:cNvPr>
            <p:cNvSpPr>
              <a:spLocks/>
            </p:cNvSpPr>
            <p:nvPr/>
          </p:nvSpPr>
          <p:spPr bwMode="auto">
            <a:xfrm>
              <a:off x="5243514" y="1410431"/>
              <a:ext cx="1771649" cy="1113695"/>
            </a:xfrm>
            <a:custGeom>
              <a:avLst/>
              <a:gdLst>
                <a:gd name="T0" fmla="*/ 1715 w 1955"/>
                <a:gd name="T1" fmla="*/ 524 h 1227"/>
                <a:gd name="T2" fmla="*/ 1718 w 1955"/>
                <a:gd name="T3" fmla="*/ 472 h 1227"/>
                <a:gd name="T4" fmla="*/ 1380 w 1955"/>
                <a:gd name="T5" fmla="*/ 25 h 1227"/>
                <a:gd name="T6" fmla="*/ 1224 w 1955"/>
                <a:gd name="T7" fmla="*/ 0 h 1227"/>
                <a:gd name="T8" fmla="*/ 799 w 1955"/>
                <a:gd name="T9" fmla="*/ 242 h 1227"/>
                <a:gd name="T10" fmla="*/ 731 w 1955"/>
                <a:gd name="T11" fmla="*/ 242 h 1227"/>
                <a:gd name="T12" fmla="*/ 391 w 1955"/>
                <a:gd name="T13" fmla="*/ 484 h 1227"/>
                <a:gd name="T14" fmla="*/ 374 w 1955"/>
                <a:gd name="T15" fmla="*/ 484 h 1227"/>
                <a:gd name="T16" fmla="*/ 0 w 1955"/>
                <a:gd name="T17" fmla="*/ 864 h 1227"/>
                <a:gd name="T18" fmla="*/ 374 w 1955"/>
                <a:gd name="T19" fmla="*/ 1227 h 1227"/>
                <a:gd name="T20" fmla="*/ 1581 w 1955"/>
                <a:gd name="T21" fmla="*/ 1227 h 1227"/>
                <a:gd name="T22" fmla="*/ 1955 w 1955"/>
                <a:gd name="T23" fmla="*/ 864 h 1227"/>
                <a:gd name="T24" fmla="*/ 1715 w 1955"/>
                <a:gd name="T25" fmla="*/ 524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5" h="1227">
                  <a:moveTo>
                    <a:pt x="1715" y="524"/>
                  </a:moveTo>
                  <a:cubicBezTo>
                    <a:pt x="1717" y="507"/>
                    <a:pt x="1718" y="490"/>
                    <a:pt x="1718" y="472"/>
                  </a:cubicBezTo>
                  <a:cubicBezTo>
                    <a:pt x="1718" y="260"/>
                    <a:pt x="1575" y="80"/>
                    <a:pt x="1380" y="25"/>
                  </a:cubicBezTo>
                  <a:cubicBezTo>
                    <a:pt x="1331" y="9"/>
                    <a:pt x="1278" y="0"/>
                    <a:pt x="1224" y="0"/>
                  </a:cubicBezTo>
                  <a:cubicBezTo>
                    <a:pt x="1037" y="0"/>
                    <a:pt x="884" y="104"/>
                    <a:pt x="799" y="242"/>
                  </a:cubicBezTo>
                  <a:cubicBezTo>
                    <a:pt x="782" y="242"/>
                    <a:pt x="765" y="242"/>
                    <a:pt x="731" y="242"/>
                  </a:cubicBezTo>
                  <a:cubicBezTo>
                    <a:pt x="578" y="242"/>
                    <a:pt x="442" y="346"/>
                    <a:pt x="391" y="484"/>
                  </a:cubicBezTo>
                  <a:cubicBezTo>
                    <a:pt x="374" y="484"/>
                    <a:pt x="374" y="484"/>
                    <a:pt x="374" y="484"/>
                  </a:cubicBezTo>
                  <a:cubicBezTo>
                    <a:pt x="170" y="484"/>
                    <a:pt x="0" y="657"/>
                    <a:pt x="0" y="864"/>
                  </a:cubicBezTo>
                  <a:cubicBezTo>
                    <a:pt x="0" y="1071"/>
                    <a:pt x="170" y="1227"/>
                    <a:pt x="374" y="1227"/>
                  </a:cubicBezTo>
                  <a:cubicBezTo>
                    <a:pt x="1581" y="1227"/>
                    <a:pt x="1581" y="1227"/>
                    <a:pt x="1581" y="1227"/>
                  </a:cubicBezTo>
                  <a:cubicBezTo>
                    <a:pt x="1785" y="1227"/>
                    <a:pt x="1955" y="1071"/>
                    <a:pt x="1955" y="864"/>
                  </a:cubicBezTo>
                  <a:cubicBezTo>
                    <a:pt x="1955" y="697"/>
                    <a:pt x="1860" y="578"/>
                    <a:pt x="1715" y="5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6" name="Group 5" descr="Up:  Group 45">
              <a:extLst>
                <a:ext uri="{FF2B5EF4-FFF2-40B4-BE49-F238E27FC236}">
                  <a16:creationId xmlns:a16="http://schemas.microsoft.com/office/drawing/2014/main" id="{CEA9149C-1F8A-7147-8466-23F814B13C70}"/>
                </a:ext>
              </a:extLst>
            </p:cNvPr>
            <p:cNvGrpSpPr/>
            <p:nvPr/>
          </p:nvGrpSpPr>
          <p:grpSpPr>
            <a:xfrm>
              <a:off x="5885704" y="1773499"/>
              <a:ext cx="575326" cy="567808"/>
              <a:chOff x="4366787" y="4737679"/>
              <a:chExt cx="575326" cy="567808"/>
            </a:xfrm>
            <a:solidFill>
              <a:schemeClr val="bg1"/>
            </a:solidFill>
          </p:grpSpPr>
          <p:sp>
            <p:nvSpPr>
              <p:cNvPr id="7" name="Freeform 57">
                <a:extLst>
                  <a:ext uri="{FF2B5EF4-FFF2-40B4-BE49-F238E27FC236}">
                    <a16:creationId xmlns:a16="http://schemas.microsoft.com/office/drawing/2014/main" id="{5EC854AC-E385-F44C-BBC0-FD28B624EAAA}"/>
                  </a:ext>
                </a:extLst>
              </p:cNvPr>
              <p:cNvSpPr>
                <a:spLocks/>
              </p:cNvSpPr>
              <p:nvPr/>
            </p:nvSpPr>
            <p:spPr bwMode="auto">
              <a:xfrm>
                <a:off x="4680753" y="4803645"/>
                <a:ext cx="199569" cy="149467"/>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 name="Freeform 58">
                <a:extLst>
                  <a:ext uri="{FF2B5EF4-FFF2-40B4-BE49-F238E27FC236}">
                    <a16:creationId xmlns:a16="http://schemas.microsoft.com/office/drawing/2014/main" id="{673FB592-8DF3-8E49-BA05-82F4D31CA770}"/>
                  </a:ext>
                </a:extLst>
              </p:cNvPr>
              <p:cNvSpPr>
                <a:spLocks/>
              </p:cNvSpPr>
              <p:nvPr/>
            </p:nvSpPr>
            <p:spPr bwMode="auto">
              <a:xfrm>
                <a:off x="4684927" y="4737679"/>
                <a:ext cx="70976" cy="209588"/>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 name="Freeform 59">
                <a:extLst>
                  <a:ext uri="{FF2B5EF4-FFF2-40B4-BE49-F238E27FC236}">
                    <a16:creationId xmlns:a16="http://schemas.microsoft.com/office/drawing/2014/main" id="{6628261A-8521-744C-98E9-A6C75C76DB62}"/>
                  </a:ext>
                </a:extLst>
              </p:cNvPr>
              <p:cNvSpPr>
                <a:spLocks/>
              </p:cNvSpPr>
              <p:nvPr/>
            </p:nvSpPr>
            <p:spPr bwMode="auto">
              <a:xfrm>
                <a:off x="4740874" y="4981502"/>
                <a:ext cx="199569" cy="151972"/>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 name="Freeform 60">
                <a:extLst>
                  <a:ext uri="{FF2B5EF4-FFF2-40B4-BE49-F238E27FC236}">
                    <a16:creationId xmlns:a16="http://schemas.microsoft.com/office/drawing/2014/main" id="{0E379C9E-C82A-FD4C-A208-8C27B5F9B0E5}"/>
                  </a:ext>
                </a:extLst>
              </p:cNvPr>
              <p:cNvSpPr>
                <a:spLocks/>
              </p:cNvSpPr>
              <p:nvPr/>
            </p:nvSpPr>
            <p:spPr bwMode="auto">
              <a:xfrm>
                <a:off x="4742544" y="4912196"/>
                <a:ext cx="199569" cy="151137"/>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 name="Freeform 61">
                <a:extLst>
                  <a:ext uri="{FF2B5EF4-FFF2-40B4-BE49-F238E27FC236}">
                    <a16:creationId xmlns:a16="http://schemas.microsoft.com/office/drawing/2014/main" id="{3B31E769-F8D5-2744-B142-85F12B09CA5F}"/>
                  </a:ext>
                </a:extLst>
              </p:cNvPr>
              <p:cNvSpPr>
                <a:spLocks/>
              </p:cNvSpPr>
              <p:nvPr/>
            </p:nvSpPr>
            <p:spPr bwMode="auto">
              <a:xfrm>
                <a:off x="4684092" y="5097569"/>
                <a:ext cx="71811" cy="207918"/>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 name="Freeform 62">
                <a:extLst>
                  <a:ext uri="{FF2B5EF4-FFF2-40B4-BE49-F238E27FC236}">
                    <a16:creationId xmlns:a16="http://schemas.microsoft.com/office/drawing/2014/main" id="{F63CC329-9B0E-E142-AA9D-333F80AAEE7C}"/>
                  </a:ext>
                </a:extLst>
              </p:cNvPr>
              <p:cNvSpPr>
                <a:spLocks/>
              </p:cNvSpPr>
              <p:nvPr/>
            </p:nvSpPr>
            <p:spPr bwMode="auto">
              <a:xfrm>
                <a:off x="4682423" y="5091724"/>
                <a:ext cx="198734" cy="151137"/>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 name="Freeform 63">
                <a:extLst>
                  <a:ext uri="{FF2B5EF4-FFF2-40B4-BE49-F238E27FC236}">
                    <a16:creationId xmlns:a16="http://schemas.microsoft.com/office/drawing/2014/main" id="{54632C6E-21D5-254F-8112-3B186FB2DE1F}"/>
                  </a:ext>
                </a:extLst>
              </p:cNvPr>
              <p:cNvSpPr>
                <a:spLocks/>
              </p:cNvSpPr>
              <p:nvPr/>
            </p:nvSpPr>
            <p:spPr bwMode="auto">
              <a:xfrm>
                <a:off x="4428578" y="5090054"/>
                <a:ext cx="198734" cy="150302"/>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4" name="Freeform 64">
                <a:extLst>
                  <a:ext uri="{FF2B5EF4-FFF2-40B4-BE49-F238E27FC236}">
                    <a16:creationId xmlns:a16="http://schemas.microsoft.com/office/drawing/2014/main" id="{9F1393A6-71B4-A146-BBBA-6618964ED76A}"/>
                  </a:ext>
                </a:extLst>
              </p:cNvPr>
              <p:cNvSpPr>
                <a:spLocks/>
              </p:cNvSpPr>
              <p:nvPr/>
            </p:nvSpPr>
            <p:spPr bwMode="auto">
              <a:xfrm>
                <a:off x="4552160" y="5097569"/>
                <a:ext cx="70976" cy="207918"/>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Freeform 65">
                <a:extLst>
                  <a:ext uri="{FF2B5EF4-FFF2-40B4-BE49-F238E27FC236}">
                    <a16:creationId xmlns:a16="http://schemas.microsoft.com/office/drawing/2014/main" id="{4E97E26B-72CF-2740-B0A6-A322DCC72FBD}"/>
                  </a:ext>
                </a:extLst>
              </p:cNvPr>
              <p:cNvSpPr>
                <a:spLocks/>
              </p:cNvSpPr>
              <p:nvPr/>
            </p:nvSpPr>
            <p:spPr bwMode="auto">
              <a:xfrm>
                <a:off x="4368457" y="4912196"/>
                <a:ext cx="198734" cy="149467"/>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66">
                <a:extLst>
                  <a:ext uri="{FF2B5EF4-FFF2-40B4-BE49-F238E27FC236}">
                    <a16:creationId xmlns:a16="http://schemas.microsoft.com/office/drawing/2014/main" id="{5827A62B-8D40-0449-A125-74393F865941}"/>
                  </a:ext>
                </a:extLst>
              </p:cNvPr>
              <p:cNvSpPr>
                <a:spLocks/>
              </p:cNvSpPr>
              <p:nvPr/>
            </p:nvSpPr>
            <p:spPr bwMode="auto">
              <a:xfrm>
                <a:off x="4366787" y="4981502"/>
                <a:ext cx="198734" cy="150302"/>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Freeform 67">
                <a:extLst>
                  <a:ext uri="{FF2B5EF4-FFF2-40B4-BE49-F238E27FC236}">
                    <a16:creationId xmlns:a16="http://schemas.microsoft.com/office/drawing/2014/main" id="{B4B9B637-F7E5-AB4F-82ED-6A812370D8DB}"/>
                  </a:ext>
                </a:extLst>
              </p:cNvPr>
              <p:cNvSpPr>
                <a:spLocks/>
              </p:cNvSpPr>
              <p:nvPr/>
            </p:nvSpPr>
            <p:spPr bwMode="auto">
              <a:xfrm>
                <a:off x="4552160" y="4737679"/>
                <a:ext cx="72647" cy="209588"/>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 name="Freeform 68">
                <a:extLst>
                  <a:ext uri="{FF2B5EF4-FFF2-40B4-BE49-F238E27FC236}">
                    <a16:creationId xmlns:a16="http://schemas.microsoft.com/office/drawing/2014/main" id="{86E8D8B3-AE17-664D-B4CC-7B104E00A1EB}"/>
                  </a:ext>
                </a:extLst>
              </p:cNvPr>
              <p:cNvSpPr>
                <a:spLocks/>
              </p:cNvSpPr>
              <p:nvPr/>
            </p:nvSpPr>
            <p:spPr bwMode="auto">
              <a:xfrm>
                <a:off x="4426908" y="4800305"/>
                <a:ext cx="199569" cy="152807"/>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 name="Freeform 69">
                <a:extLst>
                  <a:ext uri="{FF2B5EF4-FFF2-40B4-BE49-F238E27FC236}">
                    <a16:creationId xmlns:a16="http://schemas.microsoft.com/office/drawing/2014/main" id="{68749FE5-6210-3149-B51F-328650A40F56}"/>
                  </a:ext>
                </a:extLst>
              </p:cNvPr>
              <p:cNvSpPr>
                <a:spLocks noEditPoints="1"/>
              </p:cNvSpPr>
              <p:nvPr/>
            </p:nvSpPr>
            <p:spPr bwMode="auto">
              <a:xfrm>
                <a:off x="4588066" y="4954782"/>
                <a:ext cx="132768" cy="135272"/>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20" name="Oval 19">
            <a:extLst>
              <a:ext uri="{FF2B5EF4-FFF2-40B4-BE49-F238E27FC236}">
                <a16:creationId xmlns:a16="http://schemas.microsoft.com/office/drawing/2014/main" id="{F71D9265-E4E5-A14F-BFE5-3294F07CFED8}"/>
              </a:ext>
            </a:extLst>
          </p:cNvPr>
          <p:cNvSpPr/>
          <p:nvPr/>
        </p:nvSpPr>
        <p:spPr>
          <a:xfrm>
            <a:off x="870722"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31" name="TextBox 30">
            <a:extLst>
              <a:ext uri="{FF2B5EF4-FFF2-40B4-BE49-F238E27FC236}">
                <a16:creationId xmlns:a16="http://schemas.microsoft.com/office/drawing/2014/main" id="{579FFFA0-0986-3F45-B91B-9DCBE1C70A2D}"/>
              </a:ext>
            </a:extLst>
          </p:cNvPr>
          <p:cNvSpPr txBox="1"/>
          <p:nvPr/>
        </p:nvSpPr>
        <p:spPr>
          <a:xfrm>
            <a:off x="699047" y="5574655"/>
            <a:ext cx="135299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Complete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SQL Database</a:t>
            </a:r>
          </a:p>
        </p:txBody>
      </p:sp>
      <p:cxnSp>
        <p:nvCxnSpPr>
          <p:cNvPr id="32" name="Straight Arrow Connector 31">
            <a:extLst>
              <a:ext uri="{FF2B5EF4-FFF2-40B4-BE49-F238E27FC236}">
                <a16:creationId xmlns:a16="http://schemas.microsoft.com/office/drawing/2014/main" id="{F6EDCF59-FA7D-6E4D-AB1D-9AEC7FFF828A}"/>
              </a:ext>
            </a:extLst>
          </p:cNvPr>
          <p:cNvCxnSpPr>
            <a:cxnSpLocks/>
          </p:cNvCxnSpPr>
          <p:nvPr/>
        </p:nvCxnSpPr>
        <p:spPr>
          <a:xfrm flipH="1">
            <a:off x="1802169" y="2561665"/>
            <a:ext cx="3576655" cy="1822794"/>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9F1483E-1AD0-FA46-BF50-A3F159ED19E7}"/>
              </a:ext>
            </a:extLst>
          </p:cNvPr>
          <p:cNvSpPr txBox="1"/>
          <p:nvPr/>
        </p:nvSpPr>
        <p:spPr>
          <a:xfrm>
            <a:off x="2661953" y="5574655"/>
            <a:ext cx="122822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Zero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Management</a:t>
            </a:r>
          </a:p>
        </p:txBody>
      </p:sp>
      <p:sp>
        <p:nvSpPr>
          <p:cNvPr id="34" name="Oval 33">
            <a:extLst>
              <a:ext uri="{FF2B5EF4-FFF2-40B4-BE49-F238E27FC236}">
                <a16:creationId xmlns:a16="http://schemas.microsoft.com/office/drawing/2014/main" id="{4C53E482-0144-954C-9535-5E6F28976774}"/>
              </a:ext>
            </a:extLst>
          </p:cNvPr>
          <p:cNvSpPr/>
          <p:nvPr/>
        </p:nvSpPr>
        <p:spPr>
          <a:xfrm>
            <a:off x="2749891"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cxnSp>
        <p:nvCxnSpPr>
          <p:cNvPr id="42" name="Straight Arrow Connector 41">
            <a:extLst>
              <a:ext uri="{FF2B5EF4-FFF2-40B4-BE49-F238E27FC236}">
                <a16:creationId xmlns:a16="http://schemas.microsoft.com/office/drawing/2014/main" id="{D47C3D46-EFA9-184F-8FCC-4145F738B88A}"/>
              </a:ext>
            </a:extLst>
          </p:cNvPr>
          <p:cNvCxnSpPr>
            <a:cxnSpLocks/>
          </p:cNvCxnSpPr>
          <p:nvPr/>
        </p:nvCxnSpPr>
        <p:spPr>
          <a:xfrm flipH="1">
            <a:off x="3613212" y="2626681"/>
            <a:ext cx="2121763" cy="1695635"/>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4A9D00C-67FA-8D4F-80D1-34235F86B532}"/>
              </a:ext>
            </a:extLst>
          </p:cNvPr>
          <p:cNvSpPr txBox="1"/>
          <p:nvPr/>
        </p:nvSpPr>
        <p:spPr>
          <a:xfrm>
            <a:off x="4684561" y="5574655"/>
            <a:ext cx="97449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All of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Your Data</a:t>
            </a:r>
          </a:p>
        </p:txBody>
      </p:sp>
      <p:cxnSp>
        <p:nvCxnSpPr>
          <p:cNvPr id="44" name="Straight Arrow Connector 43">
            <a:extLst>
              <a:ext uri="{FF2B5EF4-FFF2-40B4-BE49-F238E27FC236}">
                <a16:creationId xmlns:a16="http://schemas.microsoft.com/office/drawing/2014/main" id="{4ACDF0BB-74E4-5948-BDB0-BDAF157EA708}"/>
              </a:ext>
            </a:extLst>
          </p:cNvPr>
          <p:cNvCxnSpPr>
            <a:cxnSpLocks/>
          </p:cNvCxnSpPr>
          <p:nvPr/>
        </p:nvCxnSpPr>
        <p:spPr>
          <a:xfrm flipH="1">
            <a:off x="5202316" y="2616994"/>
            <a:ext cx="848440" cy="1643178"/>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F47D943-A07A-BB40-A073-5C28CD0C30C2}"/>
              </a:ext>
            </a:extLst>
          </p:cNvPr>
          <p:cNvSpPr/>
          <p:nvPr/>
        </p:nvSpPr>
        <p:spPr>
          <a:xfrm>
            <a:off x="6508232"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47" name="Freeform 5">
            <a:extLst>
              <a:ext uri="{FF2B5EF4-FFF2-40B4-BE49-F238E27FC236}">
                <a16:creationId xmlns:a16="http://schemas.microsoft.com/office/drawing/2014/main" id="{8F108D55-0876-AD41-85E4-C994D1CB59E6}"/>
              </a:ext>
            </a:extLst>
          </p:cNvPr>
          <p:cNvSpPr>
            <a:spLocks/>
          </p:cNvSpPr>
          <p:nvPr/>
        </p:nvSpPr>
        <p:spPr bwMode="auto">
          <a:xfrm>
            <a:off x="7103683" y="48907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6">
            <a:extLst>
              <a:ext uri="{FF2B5EF4-FFF2-40B4-BE49-F238E27FC236}">
                <a16:creationId xmlns:a16="http://schemas.microsoft.com/office/drawing/2014/main" id="{73C63568-9639-7848-A4F5-246A4C33125C}"/>
              </a:ext>
            </a:extLst>
          </p:cNvPr>
          <p:cNvSpPr>
            <a:spLocks/>
          </p:cNvSpPr>
          <p:nvPr/>
        </p:nvSpPr>
        <p:spPr bwMode="auto">
          <a:xfrm>
            <a:off x="7030834" y="489078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8">
            <a:extLst>
              <a:ext uri="{FF2B5EF4-FFF2-40B4-BE49-F238E27FC236}">
                <a16:creationId xmlns:a16="http://schemas.microsoft.com/office/drawing/2014/main" id="{CDFF5292-1FAB-8B44-A180-87BAB8117BB1}"/>
              </a:ext>
            </a:extLst>
          </p:cNvPr>
          <p:cNvSpPr>
            <a:spLocks/>
          </p:cNvSpPr>
          <p:nvPr/>
        </p:nvSpPr>
        <p:spPr bwMode="auto">
          <a:xfrm>
            <a:off x="7343554" y="48588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
            <a:extLst>
              <a:ext uri="{FF2B5EF4-FFF2-40B4-BE49-F238E27FC236}">
                <a16:creationId xmlns:a16="http://schemas.microsoft.com/office/drawing/2014/main" id="{6184A28B-CED8-3842-94D4-C918BC980682}"/>
              </a:ext>
            </a:extLst>
          </p:cNvPr>
          <p:cNvSpPr>
            <a:spLocks/>
          </p:cNvSpPr>
          <p:nvPr/>
        </p:nvSpPr>
        <p:spPr bwMode="auto">
          <a:xfrm>
            <a:off x="7270704" y="4858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TextBox 52">
            <a:extLst>
              <a:ext uri="{FF2B5EF4-FFF2-40B4-BE49-F238E27FC236}">
                <a16:creationId xmlns:a16="http://schemas.microsoft.com/office/drawing/2014/main" id="{E680338A-25F0-0247-8660-3EE9CBC99463}"/>
              </a:ext>
            </a:extLst>
          </p:cNvPr>
          <p:cNvSpPr txBox="1"/>
          <p:nvPr/>
        </p:nvSpPr>
        <p:spPr>
          <a:xfrm>
            <a:off x="6525874" y="5574655"/>
            <a:ext cx="10642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All of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Your Users</a:t>
            </a:r>
          </a:p>
        </p:txBody>
      </p:sp>
      <p:cxnSp>
        <p:nvCxnSpPr>
          <p:cNvPr id="54" name="Straight Arrow Connector 53">
            <a:extLst>
              <a:ext uri="{FF2B5EF4-FFF2-40B4-BE49-F238E27FC236}">
                <a16:creationId xmlns:a16="http://schemas.microsoft.com/office/drawing/2014/main" id="{C5385A52-F46F-2843-B6A1-FD5F62A1D4EF}"/>
              </a:ext>
            </a:extLst>
          </p:cNvPr>
          <p:cNvCxnSpPr>
            <a:cxnSpLocks/>
          </p:cNvCxnSpPr>
          <p:nvPr/>
        </p:nvCxnSpPr>
        <p:spPr>
          <a:xfrm>
            <a:off x="6326981" y="2609850"/>
            <a:ext cx="641990" cy="1605933"/>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1290AC7-EBF2-CE4A-8864-59A79833BC0E}"/>
              </a:ext>
            </a:extLst>
          </p:cNvPr>
          <p:cNvSpPr/>
          <p:nvPr/>
        </p:nvSpPr>
        <p:spPr>
          <a:xfrm>
            <a:off x="4629062"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57" name="TextBox 56">
            <a:extLst>
              <a:ext uri="{FF2B5EF4-FFF2-40B4-BE49-F238E27FC236}">
                <a16:creationId xmlns:a16="http://schemas.microsoft.com/office/drawing/2014/main" id="{72E64037-BBE2-AE46-A564-40AA885FAB34}"/>
              </a:ext>
            </a:extLst>
          </p:cNvPr>
          <p:cNvSpPr txBox="1"/>
          <p:nvPr/>
        </p:nvSpPr>
        <p:spPr>
          <a:xfrm>
            <a:off x="8221197" y="5561314"/>
            <a:ext cx="13206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Pay Only for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What You Use</a:t>
            </a:r>
          </a:p>
        </p:txBody>
      </p:sp>
      <p:sp>
        <p:nvSpPr>
          <p:cNvPr id="59" name="Oval 58">
            <a:extLst>
              <a:ext uri="{FF2B5EF4-FFF2-40B4-BE49-F238E27FC236}">
                <a16:creationId xmlns:a16="http://schemas.microsoft.com/office/drawing/2014/main" id="{C645D68E-6B1E-D741-81BA-A224CD2C8DB0}"/>
              </a:ext>
            </a:extLst>
          </p:cNvPr>
          <p:cNvSpPr/>
          <p:nvPr/>
        </p:nvSpPr>
        <p:spPr>
          <a:xfrm>
            <a:off x="8360620" y="4413857"/>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cxnSp>
        <p:nvCxnSpPr>
          <p:cNvPr id="69" name="Straight Arrow Connector 68">
            <a:extLst>
              <a:ext uri="{FF2B5EF4-FFF2-40B4-BE49-F238E27FC236}">
                <a16:creationId xmlns:a16="http://schemas.microsoft.com/office/drawing/2014/main" id="{2FB2E150-6261-A346-8B25-8BE70A697E4D}"/>
              </a:ext>
            </a:extLst>
          </p:cNvPr>
          <p:cNvCxnSpPr>
            <a:cxnSpLocks/>
          </p:cNvCxnSpPr>
          <p:nvPr/>
        </p:nvCxnSpPr>
        <p:spPr>
          <a:xfrm>
            <a:off x="6690360" y="2590800"/>
            <a:ext cx="1915758" cy="1671918"/>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B5CAC68E-A81E-2B43-8C7D-776F2D4D7153}"/>
              </a:ext>
            </a:extLst>
          </p:cNvPr>
          <p:cNvSpPr/>
          <p:nvPr/>
        </p:nvSpPr>
        <p:spPr>
          <a:xfrm>
            <a:off x="10213009" y="4416608"/>
            <a:ext cx="1005840" cy="1005840"/>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Arial"/>
              <a:cs typeface="Arial"/>
              <a:sym typeface="Arial"/>
            </a:endParaRPr>
          </a:p>
        </p:txBody>
      </p:sp>
      <p:sp>
        <p:nvSpPr>
          <p:cNvPr id="81" name="TextBox 80">
            <a:extLst>
              <a:ext uri="{FF2B5EF4-FFF2-40B4-BE49-F238E27FC236}">
                <a16:creationId xmlns:a16="http://schemas.microsoft.com/office/drawing/2014/main" id="{0F2DC2F8-5B2A-9148-9E49-4ECA86EB214F}"/>
              </a:ext>
            </a:extLst>
          </p:cNvPr>
          <p:cNvSpPr txBox="1"/>
          <p:nvPr/>
        </p:nvSpPr>
        <p:spPr>
          <a:xfrm>
            <a:off x="10235833" y="5543003"/>
            <a:ext cx="9412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Live Data</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Sharing</a:t>
            </a:r>
          </a:p>
        </p:txBody>
      </p:sp>
      <p:cxnSp>
        <p:nvCxnSpPr>
          <p:cNvPr id="82" name="Straight Arrow Connector 81">
            <a:extLst>
              <a:ext uri="{FF2B5EF4-FFF2-40B4-BE49-F238E27FC236}">
                <a16:creationId xmlns:a16="http://schemas.microsoft.com/office/drawing/2014/main" id="{D6A1EFD2-14DC-D347-8D44-ACBC04CBF540}"/>
              </a:ext>
            </a:extLst>
          </p:cNvPr>
          <p:cNvCxnSpPr>
            <a:cxnSpLocks/>
          </p:cNvCxnSpPr>
          <p:nvPr/>
        </p:nvCxnSpPr>
        <p:spPr>
          <a:xfrm>
            <a:off x="7005918" y="2454088"/>
            <a:ext cx="3443099" cy="1814962"/>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1340B143-CD41-7844-B5D8-338BCC1464F9}"/>
              </a:ext>
            </a:extLst>
          </p:cNvPr>
          <p:cNvGrpSpPr/>
          <p:nvPr/>
        </p:nvGrpSpPr>
        <p:grpSpPr>
          <a:xfrm>
            <a:off x="4891619" y="4647749"/>
            <a:ext cx="492654" cy="537978"/>
            <a:chOff x="4891619" y="4647749"/>
            <a:chExt cx="492654" cy="537978"/>
          </a:xfrm>
        </p:grpSpPr>
        <p:sp>
          <p:nvSpPr>
            <p:cNvPr id="223" name="Rounded Rectangle 222">
              <a:extLst>
                <a:ext uri="{FF2B5EF4-FFF2-40B4-BE49-F238E27FC236}">
                  <a16:creationId xmlns:a16="http://schemas.microsoft.com/office/drawing/2014/main" id="{DBCB84B9-035E-2245-BF91-7C3C438B970C}"/>
                </a:ext>
              </a:extLst>
            </p:cNvPr>
            <p:cNvSpPr/>
            <p:nvPr/>
          </p:nvSpPr>
          <p:spPr>
            <a:xfrm>
              <a:off x="4891619" y="5049489"/>
              <a:ext cx="490777" cy="73483"/>
            </a:xfrm>
            <a:prstGeom prst="round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Freeform 27">
              <a:extLst>
                <a:ext uri="{FF2B5EF4-FFF2-40B4-BE49-F238E27FC236}">
                  <a16:creationId xmlns:a16="http://schemas.microsoft.com/office/drawing/2014/main" id="{21EFEEDE-A180-A947-B9B5-9D64B71F4BD7}"/>
                </a:ext>
              </a:extLst>
            </p:cNvPr>
            <p:cNvSpPr>
              <a:spLocks/>
            </p:cNvSpPr>
            <p:nvPr/>
          </p:nvSpPr>
          <p:spPr bwMode="auto">
            <a:xfrm>
              <a:off x="4892960" y="4733032"/>
              <a:ext cx="491313" cy="391549"/>
            </a:xfrm>
            <a:custGeom>
              <a:avLst/>
              <a:gdLst>
                <a:gd name="T0" fmla="*/ 847 w 1036"/>
                <a:gd name="T1" fmla="*/ 0 h 825"/>
                <a:gd name="T2" fmla="*/ 946 w 1036"/>
                <a:gd name="T3" fmla="*/ 0 h 825"/>
                <a:gd name="T4" fmla="*/ 1036 w 1036"/>
                <a:gd name="T5" fmla="*/ 90 h 825"/>
                <a:gd name="T6" fmla="*/ 1036 w 1036"/>
                <a:gd name="T7" fmla="*/ 735 h 825"/>
                <a:gd name="T8" fmla="*/ 946 w 1036"/>
                <a:gd name="T9" fmla="*/ 825 h 825"/>
                <a:gd name="T10" fmla="*/ 90 w 1036"/>
                <a:gd name="T11" fmla="*/ 825 h 825"/>
                <a:gd name="T12" fmla="*/ 0 w 1036"/>
                <a:gd name="T13" fmla="*/ 735 h 825"/>
                <a:gd name="T14" fmla="*/ 0 w 1036"/>
                <a:gd name="T15" fmla="*/ 90 h 825"/>
                <a:gd name="T16" fmla="*/ 90 w 1036"/>
                <a:gd name="T17" fmla="*/ 0 h 825"/>
                <a:gd name="T18" fmla="*/ 197 w 1036"/>
                <a:gd name="T19"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825">
                  <a:moveTo>
                    <a:pt x="847" y="0"/>
                  </a:moveTo>
                  <a:cubicBezTo>
                    <a:pt x="946" y="0"/>
                    <a:pt x="946" y="0"/>
                    <a:pt x="946" y="0"/>
                  </a:cubicBezTo>
                  <a:cubicBezTo>
                    <a:pt x="995" y="0"/>
                    <a:pt x="1036" y="40"/>
                    <a:pt x="1036" y="90"/>
                  </a:cubicBezTo>
                  <a:cubicBezTo>
                    <a:pt x="1036" y="735"/>
                    <a:pt x="1036" y="735"/>
                    <a:pt x="1036" y="735"/>
                  </a:cubicBezTo>
                  <a:cubicBezTo>
                    <a:pt x="1036" y="785"/>
                    <a:pt x="995" y="825"/>
                    <a:pt x="946" y="825"/>
                  </a:cubicBezTo>
                  <a:cubicBezTo>
                    <a:pt x="90" y="825"/>
                    <a:pt x="90" y="825"/>
                    <a:pt x="90" y="825"/>
                  </a:cubicBezTo>
                  <a:cubicBezTo>
                    <a:pt x="41" y="825"/>
                    <a:pt x="0" y="785"/>
                    <a:pt x="0" y="735"/>
                  </a:cubicBezTo>
                  <a:cubicBezTo>
                    <a:pt x="0" y="90"/>
                    <a:pt x="0" y="90"/>
                    <a:pt x="0" y="90"/>
                  </a:cubicBezTo>
                  <a:cubicBezTo>
                    <a:pt x="0" y="40"/>
                    <a:pt x="41" y="0"/>
                    <a:pt x="90" y="0"/>
                  </a:cubicBezTo>
                  <a:cubicBezTo>
                    <a:pt x="197" y="0"/>
                    <a:pt x="197" y="0"/>
                    <a:pt x="197" y="0"/>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6" name="Line 28">
              <a:extLst>
                <a:ext uri="{FF2B5EF4-FFF2-40B4-BE49-F238E27FC236}">
                  <a16:creationId xmlns:a16="http://schemas.microsoft.com/office/drawing/2014/main" id="{AD9AF8E9-6DA6-2141-84F3-F2488E1F22BA}"/>
                </a:ext>
              </a:extLst>
            </p:cNvPr>
            <p:cNvSpPr>
              <a:spLocks noChangeShapeType="1"/>
            </p:cNvSpPr>
            <p:nvPr/>
          </p:nvSpPr>
          <p:spPr bwMode="auto">
            <a:xfrm>
              <a:off x="4891619" y="5049489"/>
              <a:ext cx="49077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7" name="Line 29">
              <a:extLst>
                <a:ext uri="{FF2B5EF4-FFF2-40B4-BE49-F238E27FC236}">
                  <a16:creationId xmlns:a16="http://schemas.microsoft.com/office/drawing/2014/main" id="{CBFF49C5-6C51-DE47-B876-D9D6836ECB34}"/>
                </a:ext>
              </a:extLst>
            </p:cNvPr>
            <p:cNvSpPr>
              <a:spLocks noChangeShapeType="1"/>
            </p:cNvSpPr>
            <p:nvPr/>
          </p:nvSpPr>
          <p:spPr bwMode="auto">
            <a:xfrm>
              <a:off x="5138616" y="5122972"/>
              <a:ext cx="0" cy="62755"/>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8" name="Line 30">
              <a:extLst>
                <a:ext uri="{FF2B5EF4-FFF2-40B4-BE49-F238E27FC236}">
                  <a16:creationId xmlns:a16="http://schemas.microsoft.com/office/drawing/2014/main" id="{95B3B91D-C0EA-0542-926B-018E42EE1D21}"/>
                </a:ext>
              </a:extLst>
            </p:cNvPr>
            <p:cNvSpPr>
              <a:spLocks noChangeShapeType="1"/>
            </p:cNvSpPr>
            <p:nvPr/>
          </p:nvSpPr>
          <p:spPr bwMode="auto">
            <a:xfrm>
              <a:off x="4981997" y="5184654"/>
              <a:ext cx="3137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9" name="Freeform 31">
              <a:extLst>
                <a:ext uri="{FF2B5EF4-FFF2-40B4-BE49-F238E27FC236}">
                  <a16:creationId xmlns:a16="http://schemas.microsoft.com/office/drawing/2014/main" id="{72B50576-4EAB-1345-84EE-9CEA4453962F}"/>
                </a:ext>
              </a:extLst>
            </p:cNvPr>
            <p:cNvSpPr>
              <a:spLocks/>
            </p:cNvSpPr>
            <p:nvPr/>
          </p:nvSpPr>
          <p:spPr bwMode="auto">
            <a:xfrm>
              <a:off x="4986288" y="4647749"/>
              <a:ext cx="242975" cy="318335"/>
            </a:xfrm>
            <a:custGeom>
              <a:avLst/>
              <a:gdLst>
                <a:gd name="T0" fmla="*/ 512 w 512"/>
                <a:gd name="T1" fmla="*/ 559 h 671"/>
                <a:gd name="T2" fmla="*/ 512 w 512"/>
                <a:gd name="T3" fmla="*/ 600 h 671"/>
                <a:gd name="T4" fmla="*/ 441 w 512"/>
                <a:gd name="T5" fmla="*/ 671 h 671"/>
                <a:gd name="T6" fmla="*/ 71 w 512"/>
                <a:gd name="T7" fmla="*/ 671 h 671"/>
                <a:gd name="T8" fmla="*/ 0 w 512"/>
                <a:gd name="T9" fmla="*/ 600 h 671"/>
                <a:gd name="T10" fmla="*/ 0 w 512"/>
                <a:gd name="T11" fmla="*/ 71 h 671"/>
                <a:gd name="T12" fmla="*/ 71 w 512"/>
                <a:gd name="T13" fmla="*/ 0 h 671"/>
                <a:gd name="T14" fmla="*/ 441 w 512"/>
                <a:gd name="T15" fmla="*/ 0 h 671"/>
                <a:gd name="T16" fmla="*/ 512 w 512"/>
                <a:gd name="T17" fmla="*/ 71 h 671"/>
                <a:gd name="T18" fmla="*/ 512 w 512"/>
                <a:gd name="T19" fmla="*/ 9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671">
                  <a:moveTo>
                    <a:pt x="512" y="559"/>
                  </a:moveTo>
                  <a:cubicBezTo>
                    <a:pt x="512" y="600"/>
                    <a:pt x="512" y="600"/>
                    <a:pt x="512" y="600"/>
                  </a:cubicBezTo>
                  <a:cubicBezTo>
                    <a:pt x="512" y="639"/>
                    <a:pt x="480" y="671"/>
                    <a:pt x="441" y="671"/>
                  </a:cubicBezTo>
                  <a:cubicBezTo>
                    <a:pt x="71" y="671"/>
                    <a:pt x="71" y="671"/>
                    <a:pt x="71" y="671"/>
                  </a:cubicBezTo>
                  <a:cubicBezTo>
                    <a:pt x="32" y="671"/>
                    <a:pt x="0" y="639"/>
                    <a:pt x="0" y="600"/>
                  </a:cubicBezTo>
                  <a:cubicBezTo>
                    <a:pt x="0" y="71"/>
                    <a:pt x="0" y="71"/>
                    <a:pt x="0" y="71"/>
                  </a:cubicBezTo>
                  <a:cubicBezTo>
                    <a:pt x="0" y="32"/>
                    <a:pt x="32" y="0"/>
                    <a:pt x="71" y="0"/>
                  </a:cubicBezTo>
                  <a:cubicBezTo>
                    <a:pt x="441" y="0"/>
                    <a:pt x="441" y="0"/>
                    <a:pt x="441" y="0"/>
                  </a:cubicBezTo>
                  <a:cubicBezTo>
                    <a:pt x="480" y="0"/>
                    <a:pt x="512" y="32"/>
                    <a:pt x="512" y="71"/>
                  </a:cubicBezTo>
                  <a:cubicBezTo>
                    <a:pt x="512" y="97"/>
                    <a:pt x="512" y="97"/>
                    <a:pt x="512" y="97"/>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0" name="Freeform 32">
              <a:extLst>
                <a:ext uri="{FF2B5EF4-FFF2-40B4-BE49-F238E27FC236}">
                  <a16:creationId xmlns:a16="http://schemas.microsoft.com/office/drawing/2014/main" id="{37237BC8-ED37-8245-ADB8-FA497BC0E3C5}"/>
                </a:ext>
              </a:extLst>
            </p:cNvPr>
            <p:cNvSpPr>
              <a:spLocks/>
            </p:cNvSpPr>
            <p:nvPr/>
          </p:nvSpPr>
          <p:spPr bwMode="auto">
            <a:xfrm>
              <a:off x="5024102" y="4689854"/>
              <a:ext cx="174320" cy="236270"/>
            </a:xfrm>
            <a:custGeom>
              <a:avLst/>
              <a:gdLst>
                <a:gd name="T0" fmla="*/ 368 w 368"/>
                <a:gd name="T1" fmla="*/ 463 h 498"/>
                <a:gd name="T2" fmla="*/ 334 w 368"/>
                <a:gd name="T3" fmla="*/ 498 h 498"/>
                <a:gd name="T4" fmla="*/ 35 w 368"/>
                <a:gd name="T5" fmla="*/ 498 h 498"/>
                <a:gd name="T6" fmla="*/ 0 w 368"/>
                <a:gd name="T7" fmla="*/ 463 h 498"/>
                <a:gd name="T8" fmla="*/ 0 w 368"/>
                <a:gd name="T9" fmla="*/ 34 h 498"/>
                <a:gd name="T10" fmla="*/ 35 w 368"/>
                <a:gd name="T11" fmla="*/ 0 h 498"/>
                <a:gd name="T12" fmla="*/ 334 w 368"/>
                <a:gd name="T13" fmla="*/ 0 h 498"/>
              </a:gdLst>
              <a:ahLst/>
              <a:cxnLst>
                <a:cxn ang="0">
                  <a:pos x="T0" y="T1"/>
                </a:cxn>
                <a:cxn ang="0">
                  <a:pos x="T2" y="T3"/>
                </a:cxn>
                <a:cxn ang="0">
                  <a:pos x="T4" y="T5"/>
                </a:cxn>
                <a:cxn ang="0">
                  <a:pos x="T6" y="T7"/>
                </a:cxn>
                <a:cxn ang="0">
                  <a:pos x="T8" y="T9"/>
                </a:cxn>
                <a:cxn ang="0">
                  <a:pos x="T10" y="T11"/>
                </a:cxn>
                <a:cxn ang="0">
                  <a:pos x="T12" y="T13"/>
                </a:cxn>
              </a:cxnLst>
              <a:rect l="0" t="0" r="r" b="b"/>
              <a:pathLst>
                <a:path w="368" h="498">
                  <a:moveTo>
                    <a:pt x="368" y="463"/>
                  </a:moveTo>
                  <a:cubicBezTo>
                    <a:pt x="368" y="482"/>
                    <a:pt x="353" y="498"/>
                    <a:pt x="334" y="498"/>
                  </a:cubicBezTo>
                  <a:cubicBezTo>
                    <a:pt x="35" y="498"/>
                    <a:pt x="35" y="498"/>
                    <a:pt x="35" y="498"/>
                  </a:cubicBezTo>
                  <a:cubicBezTo>
                    <a:pt x="16" y="498"/>
                    <a:pt x="0" y="482"/>
                    <a:pt x="0" y="463"/>
                  </a:cubicBezTo>
                  <a:cubicBezTo>
                    <a:pt x="0" y="34"/>
                    <a:pt x="0" y="34"/>
                    <a:pt x="0" y="34"/>
                  </a:cubicBezTo>
                  <a:cubicBezTo>
                    <a:pt x="0" y="15"/>
                    <a:pt x="16" y="0"/>
                    <a:pt x="35" y="0"/>
                  </a:cubicBezTo>
                  <a:cubicBezTo>
                    <a:pt x="334" y="0"/>
                    <a:pt x="334" y="0"/>
                    <a:pt x="334" y="0"/>
                  </a:cubicBezTo>
                </a:path>
              </a:pathLst>
            </a:custGeom>
            <a:pattFill prst="dkHorz">
              <a:fgClr>
                <a:schemeClr val="accent1"/>
              </a:fgClr>
              <a:bgClr>
                <a:schemeClr val="bg1"/>
              </a:bgClr>
            </a:patt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1" name="Freeform 33">
              <a:extLst>
                <a:ext uri="{FF2B5EF4-FFF2-40B4-BE49-F238E27FC236}">
                  <a16:creationId xmlns:a16="http://schemas.microsoft.com/office/drawing/2014/main" id="{BEC67DB4-F9D0-424B-9BF2-5610BA07EF8F}"/>
                </a:ext>
              </a:extLst>
            </p:cNvPr>
            <p:cNvSpPr>
              <a:spLocks/>
            </p:cNvSpPr>
            <p:nvPr/>
          </p:nvSpPr>
          <p:spPr bwMode="auto">
            <a:xfrm>
              <a:off x="5158194" y="4692804"/>
              <a:ext cx="135433" cy="219643"/>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solidFill>
              <a:srgbClr val="FFFFFF"/>
            </a:solid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2" name="Freeform 34">
              <a:extLst>
                <a:ext uri="{FF2B5EF4-FFF2-40B4-BE49-F238E27FC236}">
                  <a16:creationId xmlns:a16="http://schemas.microsoft.com/office/drawing/2014/main" id="{4F45A83F-73DA-1040-929B-6025B959AD8A}"/>
                </a:ext>
              </a:extLst>
            </p:cNvPr>
            <p:cNvSpPr>
              <a:spLocks/>
            </p:cNvSpPr>
            <p:nvPr/>
          </p:nvSpPr>
          <p:spPr bwMode="auto">
            <a:xfrm>
              <a:off x="5191181" y="4730618"/>
              <a:ext cx="69191" cy="142942"/>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pattFill prst="dkHorz">
              <a:fgClr>
                <a:schemeClr val="accent1"/>
              </a:fgClr>
              <a:bgClr>
                <a:schemeClr val="bg1"/>
              </a:bgClr>
            </a:patt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4" name="Group 113">
            <a:extLst>
              <a:ext uri="{FF2B5EF4-FFF2-40B4-BE49-F238E27FC236}">
                <a16:creationId xmlns:a16="http://schemas.microsoft.com/office/drawing/2014/main" id="{A888F279-F24E-0B49-835E-D99BD1468A30}"/>
              </a:ext>
            </a:extLst>
          </p:cNvPr>
          <p:cNvGrpSpPr/>
          <p:nvPr/>
        </p:nvGrpSpPr>
        <p:grpSpPr>
          <a:xfrm>
            <a:off x="6749878" y="4714626"/>
            <a:ext cx="538270" cy="387088"/>
            <a:chOff x="6685242" y="4689704"/>
            <a:chExt cx="607581" cy="436932"/>
          </a:xfrm>
        </p:grpSpPr>
        <p:grpSp>
          <p:nvGrpSpPr>
            <p:cNvPr id="104" name="Group 8">
              <a:extLst>
                <a:ext uri="{FF2B5EF4-FFF2-40B4-BE49-F238E27FC236}">
                  <a16:creationId xmlns:a16="http://schemas.microsoft.com/office/drawing/2014/main" id="{D2D05C31-4674-B54C-82CE-172B2B751DA5}"/>
                </a:ext>
              </a:extLst>
            </p:cNvPr>
            <p:cNvGrpSpPr>
              <a:grpSpLocks noChangeAspect="1"/>
            </p:cNvGrpSpPr>
            <p:nvPr/>
          </p:nvGrpSpPr>
          <p:grpSpPr bwMode="auto">
            <a:xfrm>
              <a:off x="6875310" y="4709274"/>
              <a:ext cx="417513" cy="417362"/>
              <a:chOff x="2462" y="786"/>
              <a:chExt cx="2753" cy="2752"/>
            </a:xfrm>
          </p:grpSpPr>
          <p:sp>
            <p:nvSpPr>
              <p:cNvPr id="111" name="Freeform 9">
                <a:extLst>
                  <a:ext uri="{FF2B5EF4-FFF2-40B4-BE49-F238E27FC236}">
                    <a16:creationId xmlns:a16="http://schemas.microsoft.com/office/drawing/2014/main" id="{122EF9B5-3BF9-C54B-A76B-D0377928FBF1}"/>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2" name="Oval 10">
                <a:extLst>
                  <a:ext uri="{FF2B5EF4-FFF2-40B4-BE49-F238E27FC236}">
                    <a16:creationId xmlns:a16="http://schemas.microsoft.com/office/drawing/2014/main" id="{C181F2D9-AD63-734A-99EA-FEA45D06192A}"/>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grpSp>
        <p:grpSp>
          <p:nvGrpSpPr>
            <p:cNvPr id="106" name="Group 8">
              <a:extLst>
                <a:ext uri="{FF2B5EF4-FFF2-40B4-BE49-F238E27FC236}">
                  <a16:creationId xmlns:a16="http://schemas.microsoft.com/office/drawing/2014/main" id="{39C33DE0-FFA3-3C41-B2DE-55146F4D670D}"/>
                </a:ext>
              </a:extLst>
            </p:cNvPr>
            <p:cNvGrpSpPr>
              <a:grpSpLocks noChangeAspect="1"/>
            </p:cNvGrpSpPr>
            <p:nvPr/>
          </p:nvGrpSpPr>
          <p:grpSpPr bwMode="auto">
            <a:xfrm>
              <a:off x="6685242" y="4689704"/>
              <a:ext cx="283090" cy="282987"/>
              <a:chOff x="2462" y="786"/>
              <a:chExt cx="2753" cy="2752"/>
            </a:xfrm>
          </p:grpSpPr>
          <p:sp>
            <p:nvSpPr>
              <p:cNvPr id="107" name="Freeform 9">
                <a:extLst>
                  <a:ext uri="{FF2B5EF4-FFF2-40B4-BE49-F238E27FC236}">
                    <a16:creationId xmlns:a16="http://schemas.microsoft.com/office/drawing/2014/main" id="{CD06EA77-82B8-1C46-9DFF-C217EA03D5AE}"/>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8" name="Oval 10">
                <a:extLst>
                  <a:ext uri="{FF2B5EF4-FFF2-40B4-BE49-F238E27FC236}">
                    <a16:creationId xmlns:a16="http://schemas.microsoft.com/office/drawing/2014/main" id="{28845FCE-B381-4141-8512-1E7AD90C4876}"/>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243" name="Group 242">
            <a:extLst>
              <a:ext uri="{FF2B5EF4-FFF2-40B4-BE49-F238E27FC236}">
                <a16:creationId xmlns:a16="http://schemas.microsoft.com/office/drawing/2014/main" id="{DA00578D-9131-0A4B-8D7F-B39D6E746DFB}"/>
              </a:ext>
            </a:extLst>
          </p:cNvPr>
          <p:cNvGrpSpPr/>
          <p:nvPr/>
        </p:nvGrpSpPr>
        <p:grpSpPr>
          <a:xfrm>
            <a:off x="3034985" y="4683129"/>
            <a:ext cx="521556" cy="547344"/>
            <a:chOff x="3015733" y="4692755"/>
            <a:chExt cx="521556" cy="547344"/>
          </a:xfrm>
        </p:grpSpPr>
        <p:grpSp>
          <p:nvGrpSpPr>
            <p:cNvPr id="170" name="Group 169">
              <a:extLst>
                <a:ext uri="{FF2B5EF4-FFF2-40B4-BE49-F238E27FC236}">
                  <a16:creationId xmlns:a16="http://schemas.microsoft.com/office/drawing/2014/main" id="{380EDCD3-7455-774A-8F89-42CCCC6E293B}"/>
                </a:ext>
              </a:extLst>
            </p:cNvPr>
            <p:cNvGrpSpPr/>
            <p:nvPr/>
          </p:nvGrpSpPr>
          <p:grpSpPr>
            <a:xfrm>
              <a:off x="3015733" y="4692755"/>
              <a:ext cx="392980" cy="435696"/>
              <a:chOff x="5305421" y="1124622"/>
              <a:chExt cx="514892" cy="570858"/>
            </a:xfrm>
          </p:grpSpPr>
          <p:sp>
            <p:nvSpPr>
              <p:cNvPr id="171" name="Freeform 374">
                <a:extLst>
                  <a:ext uri="{FF2B5EF4-FFF2-40B4-BE49-F238E27FC236}">
                    <a16:creationId xmlns:a16="http://schemas.microsoft.com/office/drawing/2014/main" id="{042B8B6B-676E-F048-9BBC-C9BEFB5823F2}"/>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2" name="Freeform 372">
                <a:extLst>
                  <a:ext uri="{FF2B5EF4-FFF2-40B4-BE49-F238E27FC236}">
                    <a16:creationId xmlns:a16="http://schemas.microsoft.com/office/drawing/2014/main" id="{21808C8D-76D6-6345-8327-D7823643B119}"/>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3" name="Freeform 373">
                <a:extLst>
                  <a:ext uri="{FF2B5EF4-FFF2-40B4-BE49-F238E27FC236}">
                    <a16:creationId xmlns:a16="http://schemas.microsoft.com/office/drawing/2014/main" id="{3299FF80-65CC-8D49-88E1-0AF34C0CDFA0}"/>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Oval 371">
                <a:extLst>
                  <a:ext uri="{FF2B5EF4-FFF2-40B4-BE49-F238E27FC236}">
                    <a16:creationId xmlns:a16="http://schemas.microsoft.com/office/drawing/2014/main" id="{0E4EE670-0223-9B4B-83B8-46A44DF2DD63}"/>
                  </a:ext>
                </a:extLst>
              </p:cNvPr>
              <p:cNvSpPr>
                <a:spLocks noChangeArrowheads="1"/>
              </p:cNvSpPr>
              <p:nvPr/>
            </p:nvSpPr>
            <p:spPr bwMode="auto">
              <a:xfrm>
                <a:off x="5305421" y="1124622"/>
                <a:ext cx="514892" cy="218269"/>
              </a:xfrm>
              <a:prstGeom prst="ellipse">
                <a:avLst/>
              </a:prstGeom>
              <a:solidFill>
                <a:schemeClr val="bg1"/>
              </a:solid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3" name="Group 182">
              <a:extLst>
                <a:ext uri="{FF2B5EF4-FFF2-40B4-BE49-F238E27FC236}">
                  <a16:creationId xmlns:a16="http://schemas.microsoft.com/office/drawing/2014/main" id="{BB18349C-E90D-8B4F-8C2C-042ADB5D29E2}"/>
                </a:ext>
              </a:extLst>
            </p:cNvPr>
            <p:cNvGrpSpPr/>
            <p:nvPr/>
          </p:nvGrpSpPr>
          <p:grpSpPr>
            <a:xfrm>
              <a:off x="3240797" y="4943607"/>
              <a:ext cx="296492" cy="296492"/>
              <a:chOff x="3187550" y="4895770"/>
              <a:chExt cx="365999" cy="365999"/>
            </a:xfrm>
          </p:grpSpPr>
          <p:sp>
            <p:nvSpPr>
              <p:cNvPr id="182" name="Oval 181">
                <a:extLst>
                  <a:ext uri="{FF2B5EF4-FFF2-40B4-BE49-F238E27FC236}">
                    <a16:creationId xmlns:a16="http://schemas.microsoft.com/office/drawing/2014/main" id="{CE1BC179-71E9-DA4A-8535-C4B3D7EDD29B}"/>
                  </a:ext>
                </a:extLst>
              </p:cNvPr>
              <p:cNvSpPr/>
              <p:nvPr/>
            </p:nvSpPr>
            <p:spPr>
              <a:xfrm>
                <a:off x="3187550" y="4895770"/>
                <a:ext cx="365999" cy="365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79" name="Group 178">
                <a:extLst>
                  <a:ext uri="{FF2B5EF4-FFF2-40B4-BE49-F238E27FC236}">
                    <a16:creationId xmlns:a16="http://schemas.microsoft.com/office/drawing/2014/main" id="{D89DA3F3-EFFE-9740-971C-B1CBC7F8AD0D}"/>
                  </a:ext>
                </a:extLst>
              </p:cNvPr>
              <p:cNvGrpSpPr/>
              <p:nvPr/>
            </p:nvGrpSpPr>
            <p:grpSpPr>
              <a:xfrm>
                <a:off x="3247176" y="4953418"/>
                <a:ext cx="250306" cy="251742"/>
                <a:chOff x="6022039" y="5103814"/>
                <a:chExt cx="237575" cy="238942"/>
              </a:xfrm>
              <a:solidFill>
                <a:schemeClr val="bg1"/>
              </a:solidFill>
            </p:grpSpPr>
            <p:sp>
              <p:nvSpPr>
                <p:cNvPr id="180" name="Oval 367">
                  <a:extLst>
                    <a:ext uri="{FF2B5EF4-FFF2-40B4-BE49-F238E27FC236}">
                      <a16:creationId xmlns:a16="http://schemas.microsoft.com/office/drawing/2014/main" id="{55542C2A-ACF2-804F-BD62-A2F76B6B7A78}"/>
                    </a:ext>
                  </a:extLst>
                </p:cNvPr>
                <p:cNvSpPr>
                  <a:spLocks noChangeArrowheads="1"/>
                </p:cNvSpPr>
                <p:nvPr/>
              </p:nvSpPr>
              <p:spPr bwMode="auto">
                <a:xfrm>
                  <a:off x="6022039" y="5103814"/>
                  <a:ext cx="237575" cy="238942"/>
                </a:xfrm>
                <a:prstGeom prst="ellipse">
                  <a:avLst/>
                </a:prstGeom>
                <a:grp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181" name="Line 368">
                  <a:extLst>
                    <a:ext uri="{FF2B5EF4-FFF2-40B4-BE49-F238E27FC236}">
                      <a16:creationId xmlns:a16="http://schemas.microsoft.com/office/drawing/2014/main" id="{B63565EF-A251-E741-BADE-88B220E7D2A3}"/>
                    </a:ext>
                  </a:extLst>
                </p:cNvPr>
                <p:cNvSpPr>
                  <a:spLocks noChangeShapeType="1"/>
                </p:cNvSpPr>
                <p:nvPr/>
              </p:nvSpPr>
              <p:spPr bwMode="auto">
                <a:xfrm flipV="1">
                  <a:off x="6056168" y="5139414"/>
                  <a:ext cx="169308" cy="169305"/>
                </a:xfrm>
                <a:prstGeom prst="line">
                  <a:avLst/>
                </a:prstGeom>
                <a:grpFill/>
                <a:ln w="25400" cap="flat">
                  <a:solidFill>
                    <a:schemeClr val="accent1"/>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244" name="Line 368">
                  <a:extLst>
                    <a:ext uri="{FF2B5EF4-FFF2-40B4-BE49-F238E27FC236}">
                      <a16:creationId xmlns:a16="http://schemas.microsoft.com/office/drawing/2014/main" id="{CA7C043B-CA85-A94F-B2D1-89A65619A54E}"/>
                    </a:ext>
                  </a:extLst>
                </p:cNvPr>
                <p:cNvSpPr>
                  <a:spLocks noChangeShapeType="1"/>
                </p:cNvSpPr>
                <p:nvPr/>
              </p:nvSpPr>
              <p:spPr bwMode="auto">
                <a:xfrm rot="5400000" flipV="1">
                  <a:off x="6056169" y="5139414"/>
                  <a:ext cx="169312" cy="169308"/>
                </a:xfrm>
                <a:prstGeom prst="line">
                  <a:avLst/>
                </a:prstGeom>
                <a:grpFill/>
                <a:ln w="25400" cap="flat">
                  <a:solidFill>
                    <a:schemeClr val="accent1"/>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grpSp>
        </p:grpSp>
      </p:grpSp>
      <p:grpSp>
        <p:nvGrpSpPr>
          <p:cNvPr id="185" name="Group 184">
            <a:extLst>
              <a:ext uri="{FF2B5EF4-FFF2-40B4-BE49-F238E27FC236}">
                <a16:creationId xmlns:a16="http://schemas.microsoft.com/office/drawing/2014/main" id="{3720B076-25B4-5145-8CC6-02862054A743}"/>
              </a:ext>
            </a:extLst>
          </p:cNvPr>
          <p:cNvGrpSpPr/>
          <p:nvPr/>
        </p:nvGrpSpPr>
        <p:grpSpPr>
          <a:xfrm>
            <a:off x="1111626" y="4654166"/>
            <a:ext cx="533212" cy="527724"/>
            <a:chOff x="1072208" y="4625975"/>
            <a:chExt cx="612047" cy="605750"/>
          </a:xfrm>
        </p:grpSpPr>
        <p:grpSp>
          <p:nvGrpSpPr>
            <p:cNvPr id="186" name="Group 185">
              <a:extLst>
                <a:ext uri="{FF2B5EF4-FFF2-40B4-BE49-F238E27FC236}">
                  <a16:creationId xmlns:a16="http://schemas.microsoft.com/office/drawing/2014/main" id="{D0BD87E5-01ED-EE4D-B12C-8C418B09BD70}"/>
                </a:ext>
              </a:extLst>
            </p:cNvPr>
            <p:cNvGrpSpPr/>
            <p:nvPr/>
          </p:nvGrpSpPr>
          <p:grpSpPr>
            <a:xfrm>
              <a:off x="1263873" y="4625975"/>
              <a:ext cx="228805" cy="605750"/>
              <a:chOff x="1043489" y="2999929"/>
              <a:chExt cx="201114" cy="532440"/>
            </a:xfrm>
          </p:grpSpPr>
          <p:sp>
            <p:nvSpPr>
              <p:cNvPr id="201" name="Rectangle 88">
                <a:extLst>
                  <a:ext uri="{FF2B5EF4-FFF2-40B4-BE49-F238E27FC236}">
                    <a16:creationId xmlns:a16="http://schemas.microsoft.com/office/drawing/2014/main" id="{6119D03D-63A4-834B-A2EC-B87CED99931D}"/>
                  </a:ext>
                </a:extLst>
              </p:cNvPr>
              <p:cNvSpPr>
                <a:spLocks noChangeArrowheads="1"/>
              </p:cNvSpPr>
              <p:nvPr/>
            </p:nvSpPr>
            <p:spPr bwMode="auto">
              <a:xfrm>
                <a:off x="1043489" y="3069079"/>
                <a:ext cx="201114" cy="226570"/>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2" name="Line 96">
                <a:extLst>
                  <a:ext uri="{FF2B5EF4-FFF2-40B4-BE49-F238E27FC236}">
                    <a16:creationId xmlns:a16="http://schemas.microsoft.com/office/drawing/2014/main" id="{479B2C38-E6DD-BA4F-BDD9-CE20B2028A9B}"/>
                  </a:ext>
                </a:extLst>
              </p:cNvPr>
              <p:cNvSpPr>
                <a:spLocks noChangeShapeType="1"/>
              </p:cNvSpPr>
              <p:nvPr/>
            </p:nvSpPr>
            <p:spPr bwMode="auto">
              <a:xfrm>
                <a:off x="1088010" y="3126741"/>
                <a:ext cx="112072"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3" name="Line 97">
                <a:extLst>
                  <a:ext uri="{FF2B5EF4-FFF2-40B4-BE49-F238E27FC236}">
                    <a16:creationId xmlns:a16="http://schemas.microsoft.com/office/drawing/2014/main" id="{6A0F690E-0774-A849-AFDB-D1CE1B767CD2}"/>
                  </a:ext>
                </a:extLst>
              </p:cNvPr>
              <p:cNvSpPr>
                <a:spLocks noChangeShapeType="1"/>
              </p:cNvSpPr>
              <p:nvPr/>
            </p:nvSpPr>
            <p:spPr bwMode="auto">
              <a:xfrm>
                <a:off x="1088010" y="3184405"/>
                <a:ext cx="112072"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4" name="Line 98">
                <a:extLst>
                  <a:ext uri="{FF2B5EF4-FFF2-40B4-BE49-F238E27FC236}">
                    <a16:creationId xmlns:a16="http://schemas.microsoft.com/office/drawing/2014/main" id="{7A13E53A-83DC-4B48-BF22-290E15F57916}"/>
                  </a:ext>
                </a:extLst>
              </p:cNvPr>
              <p:cNvSpPr>
                <a:spLocks noChangeShapeType="1"/>
              </p:cNvSpPr>
              <p:nvPr/>
            </p:nvSpPr>
            <p:spPr bwMode="auto">
              <a:xfrm>
                <a:off x="1088010" y="3242067"/>
                <a:ext cx="112072"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5" name="Rectangle 88">
                <a:extLst>
                  <a:ext uri="{FF2B5EF4-FFF2-40B4-BE49-F238E27FC236}">
                    <a16:creationId xmlns:a16="http://schemas.microsoft.com/office/drawing/2014/main" id="{687775B3-7073-1A4A-B48E-E71A3FDB666C}"/>
                  </a:ext>
                </a:extLst>
              </p:cNvPr>
              <p:cNvSpPr>
                <a:spLocks noChangeArrowheads="1"/>
              </p:cNvSpPr>
              <p:nvPr/>
            </p:nvSpPr>
            <p:spPr bwMode="auto">
              <a:xfrm>
                <a:off x="1043489" y="3295650"/>
                <a:ext cx="201114" cy="236719"/>
              </a:xfrm>
              <a:prstGeom prst="rect">
                <a:avLst/>
              </a:prstGeom>
              <a:pattFill prst="dkHorz">
                <a:fgClr>
                  <a:schemeClr val="accent1"/>
                </a:fgClr>
                <a:bgClr>
                  <a:schemeClr val="bg1"/>
                </a:bgClr>
              </a:patt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6" name="Rectangle 88">
                <a:extLst>
                  <a:ext uri="{FF2B5EF4-FFF2-40B4-BE49-F238E27FC236}">
                    <a16:creationId xmlns:a16="http://schemas.microsoft.com/office/drawing/2014/main" id="{C9A09EEA-5E62-704C-BEBB-18AECAF12D47}"/>
                  </a:ext>
                </a:extLst>
              </p:cNvPr>
              <p:cNvSpPr>
                <a:spLocks noChangeArrowheads="1"/>
              </p:cNvSpPr>
              <p:nvPr/>
            </p:nvSpPr>
            <p:spPr bwMode="auto">
              <a:xfrm>
                <a:off x="1043489" y="2999929"/>
                <a:ext cx="201114" cy="77346"/>
              </a:xfrm>
              <a:prstGeom prst="rect">
                <a:avLst/>
              </a:prstGeom>
              <a:pattFill prst="dkHorz">
                <a:fgClr>
                  <a:schemeClr val="accent1"/>
                </a:fgClr>
                <a:bgClr>
                  <a:schemeClr val="bg1"/>
                </a:bgClr>
              </a:patt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grpSp>
          <p:nvGrpSpPr>
            <p:cNvPr id="187" name="Group 186">
              <a:extLst>
                <a:ext uri="{FF2B5EF4-FFF2-40B4-BE49-F238E27FC236}">
                  <a16:creationId xmlns:a16="http://schemas.microsoft.com/office/drawing/2014/main" id="{9BBB3AA0-022F-3946-9D2B-72FDA4E4FF5B}"/>
                </a:ext>
              </a:extLst>
            </p:cNvPr>
            <p:cNvGrpSpPr/>
            <p:nvPr/>
          </p:nvGrpSpPr>
          <p:grpSpPr>
            <a:xfrm>
              <a:off x="1491308" y="4691501"/>
              <a:ext cx="192947" cy="510819"/>
              <a:chOff x="1491308" y="4691501"/>
              <a:chExt cx="192947" cy="510819"/>
            </a:xfrm>
          </p:grpSpPr>
          <p:sp>
            <p:nvSpPr>
              <p:cNvPr id="195" name="Rectangle 88">
                <a:extLst>
                  <a:ext uri="{FF2B5EF4-FFF2-40B4-BE49-F238E27FC236}">
                    <a16:creationId xmlns:a16="http://schemas.microsoft.com/office/drawing/2014/main" id="{0383B0EA-ECF3-DE42-86CE-4E21FD8F710E}"/>
                  </a:ext>
                </a:extLst>
              </p:cNvPr>
              <p:cNvSpPr>
                <a:spLocks noChangeArrowheads="1"/>
              </p:cNvSpPr>
              <p:nvPr/>
            </p:nvSpPr>
            <p:spPr bwMode="auto">
              <a:xfrm>
                <a:off x="1491308" y="4757843"/>
                <a:ext cx="192947" cy="217370"/>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nvGrpSpPr>
              <p:cNvPr id="196" name="Group 195">
                <a:extLst>
                  <a:ext uri="{FF2B5EF4-FFF2-40B4-BE49-F238E27FC236}">
                    <a16:creationId xmlns:a16="http://schemas.microsoft.com/office/drawing/2014/main" id="{558274C5-F3C0-1B4D-9950-82594F7BED11}"/>
                  </a:ext>
                </a:extLst>
              </p:cNvPr>
              <p:cNvGrpSpPr/>
              <p:nvPr/>
            </p:nvGrpSpPr>
            <p:grpSpPr>
              <a:xfrm>
                <a:off x="1534021" y="4835977"/>
                <a:ext cx="107521" cy="62544"/>
                <a:chOff x="1280942" y="3819311"/>
                <a:chExt cx="94508" cy="54975"/>
              </a:xfrm>
            </p:grpSpPr>
            <p:sp>
              <p:nvSpPr>
                <p:cNvPr id="199" name="Line 97">
                  <a:extLst>
                    <a:ext uri="{FF2B5EF4-FFF2-40B4-BE49-F238E27FC236}">
                      <a16:creationId xmlns:a16="http://schemas.microsoft.com/office/drawing/2014/main" id="{104E2F55-1299-E641-88C5-93B7C149944D}"/>
                    </a:ext>
                  </a:extLst>
                </p:cNvPr>
                <p:cNvSpPr>
                  <a:spLocks noChangeShapeType="1"/>
                </p:cNvSpPr>
                <p:nvPr/>
              </p:nvSpPr>
              <p:spPr bwMode="auto">
                <a:xfrm>
                  <a:off x="1280942" y="3819311"/>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0" name="Line 98">
                  <a:extLst>
                    <a:ext uri="{FF2B5EF4-FFF2-40B4-BE49-F238E27FC236}">
                      <a16:creationId xmlns:a16="http://schemas.microsoft.com/office/drawing/2014/main" id="{7E3B56C5-F5F8-8E47-B3C4-5DB38FAFA47B}"/>
                    </a:ext>
                  </a:extLst>
                </p:cNvPr>
                <p:cNvSpPr>
                  <a:spLocks noChangeShapeType="1"/>
                </p:cNvSpPr>
                <p:nvPr/>
              </p:nvSpPr>
              <p:spPr bwMode="auto">
                <a:xfrm>
                  <a:off x="1280942" y="3874286"/>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197" name="Rectangle 88">
                <a:extLst>
                  <a:ext uri="{FF2B5EF4-FFF2-40B4-BE49-F238E27FC236}">
                    <a16:creationId xmlns:a16="http://schemas.microsoft.com/office/drawing/2014/main" id="{3048E006-5874-F742-AF1F-5195D1CD4411}"/>
                  </a:ext>
                </a:extLst>
              </p:cNvPr>
              <p:cNvSpPr>
                <a:spLocks noChangeArrowheads="1"/>
              </p:cNvSpPr>
              <p:nvPr/>
            </p:nvSpPr>
            <p:spPr bwMode="auto">
              <a:xfrm>
                <a:off x="1491308" y="4975214"/>
                <a:ext cx="192947" cy="2271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8" name="Rectangle 88">
                <a:extLst>
                  <a:ext uri="{FF2B5EF4-FFF2-40B4-BE49-F238E27FC236}">
                    <a16:creationId xmlns:a16="http://schemas.microsoft.com/office/drawing/2014/main" id="{63871D0C-7046-274C-B676-01A2EE639DC9}"/>
                  </a:ext>
                </a:extLst>
              </p:cNvPr>
              <p:cNvSpPr>
                <a:spLocks noChangeArrowheads="1"/>
              </p:cNvSpPr>
              <p:nvPr/>
            </p:nvSpPr>
            <p:spPr bwMode="auto">
              <a:xfrm>
                <a:off x="1491308" y="4691501"/>
                <a:ext cx="192947" cy="742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8" name="Group 187">
              <a:extLst>
                <a:ext uri="{FF2B5EF4-FFF2-40B4-BE49-F238E27FC236}">
                  <a16:creationId xmlns:a16="http://schemas.microsoft.com/office/drawing/2014/main" id="{A33F08D0-2237-BE47-86AC-0D6246B7962F}"/>
                </a:ext>
              </a:extLst>
            </p:cNvPr>
            <p:cNvGrpSpPr/>
            <p:nvPr/>
          </p:nvGrpSpPr>
          <p:grpSpPr>
            <a:xfrm>
              <a:off x="1072208" y="4691501"/>
              <a:ext cx="192947" cy="510819"/>
              <a:chOff x="1491308" y="4691501"/>
              <a:chExt cx="192947" cy="510819"/>
            </a:xfrm>
          </p:grpSpPr>
          <p:sp>
            <p:nvSpPr>
              <p:cNvPr id="189" name="Rectangle 88">
                <a:extLst>
                  <a:ext uri="{FF2B5EF4-FFF2-40B4-BE49-F238E27FC236}">
                    <a16:creationId xmlns:a16="http://schemas.microsoft.com/office/drawing/2014/main" id="{63CDAB53-90D0-B546-BDE4-494C5DD10A29}"/>
                  </a:ext>
                </a:extLst>
              </p:cNvPr>
              <p:cNvSpPr>
                <a:spLocks noChangeArrowheads="1"/>
              </p:cNvSpPr>
              <p:nvPr/>
            </p:nvSpPr>
            <p:spPr bwMode="auto">
              <a:xfrm>
                <a:off x="1491308" y="4757843"/>
                <a:ext cx="192947" cy="217370"/>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nvGrpSpPr>
              <p:cNvPr id="190" name="Group 189">
                <a:extLst>
                  <a:ext uri="{FF2B5EF4-FFF2-40B4-BE49-F238E27FC236}">
                    <a16:creationId xmlns:a16="http://schemas.microsoft.com/office/drawing/2014/main" id="{E0F75DAA-54F1-4649-AF88-067C085FDCC9}"/>
                  </a:ext>
                </a:extLst>
              </p:cNvPr>
              <p:cNvGrpSpPr/>
              <p:nvPr/>
            </p:nvGrpSpPr>
            <p:grpSpPr>
              <a:xfrm>
                <a:off x="1534021" y="4835977"/>
                <a:ext cx="107521" cy="62544"/>
                <a:chOff x="1280942" y="3819311"/>
                <a:chExt cx="94508" cy="54975"/>
              </a:xfrm>
            </p:grpSpPr>
            <p:sp>
              <p:nvSpPr>
                <p:cNvPr id="193" name="Line 97">
                  <a:extLst>
                    <a:ext uri="{FF2B5EF4-FFF2-40B4-BE49-F238E27FC236}">
                      <a16:creationId xmlns:a16="http://schemas.microsoft.com/office/drawing/2014/main" id="{FBC4637B-55AB-F24C-9254-46CF21033DF3}"/>
                    </a:ext>
                  </a:extLst>
                </p:cNvPr>
                <p:cNvSpPr>
                  <a:spLocks noChangeShapeType="1"/>
                </p:cNvSpPr>
                <p:nvPr/>
              </p:nvSpPr>
              <p:spPr bwMode="auto">
                <a:xfrm>
                  <a:off x="1280942" y="3819311"/>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4" name="Line 98">
                  <a:extLst>
                    <a:ext uri="{FF2B5EF4-FFF2-40B4-BE49-F238E27FC236}">
                      <a16:creationId xmlns:a16="http://schemas.microsoft.com/office/drawing/2014/main" id="{67D28AE4-F888-3A42-8CFF-60FCA6E2F19E}"/>
                    </a:ext>
                  </a:extLst>
                </p:cNvPr>
                <p:cNvSpPr>
                  <a:spLocks noChangeShapeType="1"/>
                </p:cNvSpPr>
                <p:nvPr/>
              </p:nvSpPr>
              <p:spPr bwMode="auto">
                <a:xfrm>
                  <a:off x="1280942" y="3874286"/>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191" name="Rectangle 88">
                <a:extLst>
                  <a:ext uri="{FF2B5EF4-FFF2-40B4-BE49-F238E27FC236}">
                    <a16:creationId xmlns:a16="http://schemas.microsoft.com/office/drawing/2014/main" id="{948983A6-E291-6246-AC20-BA9A6CE85594}"/>
                  </a:ext>
                </a:extLst>
              </p:cNvPr>
              <p:cNvSpPr>
                <a:spLocks noChangeArrowheads="1"/>
              </p:cNvSpPr>
              <p:nvPr/>
            </p:nvSpPr>
            <p:spPr bwMode="auto">
              <a:xfrm>
                <a:off x="1491308" y="4975214"/>
                <a:ext cx="192947" cy="2271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2" name="Rectangle 88">
                <a:extLst>
                  <a:ext uri="{FF2B5EF4-FFF2-40B4-BE49-F238E27FC236}">
                    <a16:creationId xmlns:a16="http://schemas.microsoft.com/office/drawing/2014/main" id="{4D61D335-9CB5-9647-BD89-8A5B1640B7F2}"/>
                  </a:ext>
                </a:extLst>
              </p:cNvPr>
              <p:cNvSpPr>
                <a:spLocks noChangeArrowheads="1"/>
              </p:cNvSpPr>
              <p:nvPr/>
            </p:nvSpPr>
            <p:spPr bwMode="auto">
              <a:xfrm>
                <a:off x="1491308" y="4691501"/>
                <a:ext cx="192947" cy="742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241" name="Group 240">
            <a:extLst>
              <a:ext uri="{FF2B5EF4-FFF2-40B4-BE49-F238E27FC236}">
                <a16:creationId xmlns:a16="http://schemas.microsoft.com/office/drawing/2014/main" id="{4E3D4124-FC00-494F-8AAD-0801BAA212F7}"/>
              </a:ext>
            </a:extLst>
          </p:cNvPr>
          <p:cNvGrpSpPr/>
          <p:nvPr/>
        </p:nvGrpSpPr>
        <p:grpSpPr>
          <a:xfrm>
            <a:off x="10466933" y="4723992"/>
            <a:ext cx="578245" cy="373114"/>
            <a:chOff x="10466933" y="4723992"/>
            <a:chExt cx="578245" cy="373114"/>
          </a:xfrm>
        </p:grpSpPr>
        <p:grpSp>
          <p:nvGrpSpPr>
            <p:cNvPr id="72" name="Group 71">
              <a:extLst>
                <a:ext uri="{FF2B5EF4-FFF2-40B4-BE49-F238E27FC236}">
                  <a16:creationId xmlns:a16="http://schemas.microsoft.com/office/drawing/2014/main" id="{A3AF6A30-E8B6-DA45-A89E-0716975B5662}"/>
                </a:ext>
              </a:extLst>
            </p:cNvPr>
            <p:cNvGrpSpPr>
              <a:grpSpLocks noChangeAspect="1"/>
            </p:cNvGrpSpPr>
            <p:nvPr/>
          </p:nvGrpSpPr>
          <p:grpSpPr bwMode="auto">
            <a:xfrm>
              <a:off x="10733638" y="4858891"/>
              <a:ext cx="311540" cy="31862"/>
              <a:chOff x="5238" y="1449"/>
              <a:chExt cx="352" cy="36"/>
            </a:xfrm>
            <a:noFill/>
          </p:grpSpPr>
          <p:sp>
            <p:nvSpPr>
              <p:cNvPr id="73" name="Freeform 5">
                <a:extLst>
                  <a:ext uri="{FF2B5EF4-FFF2-40B4-BE49-F238E27FC236}">
                    <a16:creationId xmlns:a16="http://schemas.microsoft.com/office/drawing/2014/main" id="{2A56B2A3-801B-7F43-97F3-746CE41D341F}"/>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Freeform 6">
                <a:extLst>
                  <a:ext uri="{FF2B5EF4-FFF2-40B4-BE49-F238E27FC236}">
                    <a16:creationId xmlns:a16="http://schemas.microsoft.com/office/drawing/2014/main" id="{B05927B7-766F-B849-9EE1-E4F8FF313423}"/>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5" name="Freeform 8">
                <a:extLst>
                  <a:ext uri="{FF2B5EF4-FFF2-40B4-BE49-F238E27FC236}">
                    <a16:creationId xmlns:a16="http://schemas.microsoft.com/office/drawing/2014/main" id="{56FE5B4A-8CB6-1144-9433-9599A36D0FCE}"/>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6" name="Freeform 9">
                <a:extLst>
                  <a:ext uri="{FF2B5EF4-FFF2-40B4-BE49-F238E27FC236}">
                    <a16:creationId xmlns:a16="http://schemas.microsoft.com/office/drawing/2014/main" id="{52A221C9-498A-D84E-B9D3-78E0D0806702}"/>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cxnSp>
          <p:nvCxnSpPr>
            <p:cNvPr id="77" name="Straight Arrow Connector 76">
              <a:extLst>
                <a:ext uri="{FF2B5EF4-FFF2-40B4-BE49-F238E27FC236}">
                  <a16:creationId xmlns:a16="http://schemas.microsoft.com/office/drawing/2014/main" id="{C06D9CBA-B65F-894D-806E-F4CC1AF24ECB}"/>
                </a:ext>
              </a:extLst>
            </p:cNvPr>
            <p:cNvCxnSpPr/>
            <p:nvPr/>
          </p:nvCxnSpPr>
          <p:spPr>
            <a:xfrm>
              <a:off x="10820742" y="4931193"/>
              <a:ext cx="168291"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8C9C0E7-A197-D549-BD3C-802447C3FF0D}"/>
                </a:ext>
              </a:extLst>
            </p:cNvPr>
            <p:cNvCxnSpPr/>
            <p:nvPr/>
          </p:nvCxnSpPr>
          <p:spPr>
            <a:xfrm flipV="1">
              <a:off x="10820742" y="4807504"/>
              <a:ext cx="168291" cy="6602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0D040D2-5780-CA46-9C94-368799E46783}"/>
                </a:ext>
              </a:extLst>
            </p:cNvPr>
            <p:cNvCxnSpPr/>
            <p:nvPr/>
          </p:nvCxnSpPr>
          <p:spPr>
            <a:xfrm>
              <a:off x="10820742" y="4989979"/>
              <a:ext cx="168291" cy="6602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6D97D3D7-5C63-1C41-85FD-0DCA19E0CDDE}"/>
                </a:ext>
              </a:extLst>
            </p:cNvPr>
            <p:cNvGrpSpPr/>
            <p:nvPr/>
          </p:nvGrpSpPr>
          <p:grpSpPr>
            <a:xfrm>
              <a:off x="10466933" y="4723992"/>
              <a:ext cx="308785" cy="373114"/>
              <a:chOff x="5692775" y="1541146"/>
              <a:chExt cx="114300" cy="138112"/>
            </a:xfrm>
          </p:grpSpPr>
          <p:sp>
            <p:nvSpPr>
              <p:cNvPr id="213" name="Oval 23">
                <a:extLst>
                  <a:ext uri="{FF2B5EF4-FFF2-40B4-BE49-F238E27FC236}">
                    <a16:creationId xmlns:a16="http://schemas.microsoft.com/office/drawing/2014/main" id="{F2E163A0-3535-1746-899D-14CD028A2790}"/>
                  </a:ext>
                </a:extLst>
              </p:cNvPr>
              <p:cNvSpPr>
                <a:spLocks noChangeArrowheads="1"/>
              </p:cNvSpPr>
              <p:nvPr/>
            </p:nvSpPr>
            <p:spPr bwMode="auto">
              <a:xfrm>
                <a:off x="5692775" y="1541146"/>
                <a:ext cx="114300" cy="69850"/>
              </a:xfrm>
              <a:prstGeom prst="ellipse">
                <a:avLst/>
              </a:prstGeom>
              <a:pattFill prst="dkHorz">
                <a:fgClr>
                  <a:schemeClr val="accent1"/>
                </a:fgClr>
                <a:bgClr>
                  <a:schemeClr val="bg1"/>
                </a:bgClr>
              </a:patt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214" name="Freeform 24">
                <a:extLst>
                  <a:ext uri="{FF2B5EF4-FFF2-40B4-BE49-F238E27FC236}">
                    <a16:creationId xmlns:a16="http://schemas.microsoft.com/office/drawing/2014/main" id="{B3C0B9E5-8F8A-B744-81B3-8BC09FD5A645}"/>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grpSp>
        <p:nvGrpSpPr>
          <p:cNvPr id="239" name="Group 238">
            <a:extLst>
              <a:ext uri="{FF2B5EF4-FFF2-40B4-BE49-F238E27FC236}">
                <a16:creationId xmlns:a16="http://schemas.microsoft.com/office/drawing/2014/main" id="{D6F159ED-9CCF-724D-9C88-27597250155E}"/>
              </a:ext>
            </a:extLst>
          </p:cNvPr>
          <p:cNvGrpSpPr/>
          <p:nvPr/>
        </p:nvGrpSpPr>
        <p:grpSpPr>
          <a:xfrm>
            <a:off x="8503211" y="4682390"/>
            <a:ext cx="713074" cy="550277"/>
            <a:chOff x="8503211" y="4691915"/>
            <a:chExt cx="713074" cy="550277"/>
          </a:xfrm>
        </p:grpSpPr>
        <p:grpSp>
          <p:nvGrpSpPr>
            <p:cNvPr id="60" name="Group 59">
              <a:extLst>
                <a:ext uri="{FF2B5EF4-FFF2-40B4-BE49-F238E27FC236}">
                  <a16:creationId xmlns:a16="http://schemas.microsoft.com/office/drawing/2014/main" id="{E1014A24-8956-AC4F-B11F-9A414C3B087E}"/>
                </a:ext>
              </a:extLst>
            </p:cNvPr>
            <p:cNvGrpSpPr>
              <a:grpSpLocks noChangeAspect="1"/>
            </p:cNvGrpSpPr>
            <p:nvPr/>
          </p:nvGrpSpPr>
          <p:grpSpPr bwMode="auto">
            <a:xfrm>
              <a:off x="8883221" y="4857815"/>
              <a:ext cx="312720" cy="31982"/>
              <a:chOff x="5238" y="1449"/>
              <a:chExt cx="352" cy="36"/>
            </a:xfrm>
            <a:noFill/>
          </p:grpSpPr>
          <p:sp>
            <p:nvSpPr>
              <p:cNvPr id="61" name="Freeform 5">
                <a:extLst>
                  <a:ext uri="{FF2B5EF4-FFF2-40B4-BE49-F238E27FC236}">
                    <a16:creationId xmlns:a16="http://schemas.microsoft.com/office/drawing/2014/main" id="{04858BDD-EFD9-5949-8B0E-8A9739B2221C}"/>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6">
                <a:extLst>
                  <a:ext uri="{FF2B5EF4-FFF2-40B4-BE49-F238E27FC236}">
                    <a16:creationId xmlns:a16="http://schemas.microsoft.com/office/drawing/2014/main" id="{DC4A1E48-9105-664B-B0D1-D188E2DE6E55}"/>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Freeform 8">
                <a:extLst>
                  <a:ext uri="{FF2B5EF4-FFF2-40B4-BE49-F238E27FC236}">
                    <a16:creationId xmlns:a16="http://schemas.microsoft.com/office/drawing/2014/main" id="{FAA8E014-23A9-F943-A4D2-FD7D2989CAC8}"/>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Freeform 9">
                <a:extLst>
                  <a:ext uri="{FF2B5EF4-FFF2-40B4-BE49-F238E27FC236}">
                    <a16:creationId xmlns:a16="http://schemas.microsoft.com/office/drawing/2014/main" id="{4D550372-699D-A643-AC4C-9CA3264072B5}"/>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38" name="Group 237">
              <a:extLst>
                <a:ext uri="{FF2B5EF4-FFF2-40B4-BE49-F238E27FC236}">
                  <a16:creationId xmlns:a16="http://schemas.microsoft.com/office/drawing/2014/main" id="{54E2A68F-F95C-0F48-A796-E4CC771BEA9D}"/>
                </a:ext>
              </a:extLst>
            </p:cNvPr>
            <p:cNvGrpSpPr/>
            <p:nvPr/>
          </p:nvGrpSpPr>
          <p:grpSpPr>
            <a:xfrm>
              <a:off x="8932409" y="4691915"/>
              <a:ext cx="283876" cy="283876"/>
              <a:chOff x="8929234" y="4663340"/>
              <a:chExt cx="283876" cy="283876"/>
            </a:xfrm>
          </p:grpSpPr>
          <p:sp>
            <p:nvSpPr>
              <p:cNvPr id="237" name="Freeform 236">
                <a:extLst>
                  <a:ext uri="{FF2B5EF4-FFF2-40B4-BE49-F238E27FC236}">
                    <a16:creationId xmlns:a16="http://schemas.microsoft.com/office/drawing/2014/main" id="{EFEB41F0-66CC-1648-9EED-B59A6DB6AB72}"/>
                  </a:ext>
                </a:extLst>
              </p:cNvPr>
              <p:cNvSpPr/>
              <p:nvPr/>
            </p:nvSpPr>
            <p:spPr>
              <a:xfrm>
                <a:off x="9074150" y="4683125"/>
                <a:ext cx="114300" cy="117475"/>
              </a:xfrm>
              <a:custGeom>
                <a:avLst/>
                <a:gdLst>
                  <a:gd name="connsiteX0" fmla="*/ 0 w 114300"/>
                  <a:gd name="connsiteY0" fmla="*/ 0 h 117475"/>
                  <a:gd name="connsiteX1" fmla="*/ 0 w 114300"/>
                  <a:gd name="connsiteY1" fmla="*/ 117475 h 117475"/>
                  <a:gd name="connsiteX2" fmla="*/ 114300 w 114300"/>
                  <a:gd name="connsiteY2" fmla="*/ 63500 h 117475"/>
                  <a:gd name="connsiteX3" fmla="*/ 63500 w 114300"/>
                  <a:gd name="connsiteY3" fmla="*/ 15875 h 117475"/>
                  <a:gd name="connsiteX4" fmla="*/ 0 w 114300"/>
                  <a:gd name="connsiteY4" fmla="*/ 0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7475">
                    <a:moveTo>
                      <a:pt x="0" y="0"/>
                    </a:moveTo>
                    <a:lnTo>
                      <a:pt x="0" y="117475"/>
                    </a:lnTo>
                    <a:lnTo>
                      <a:pt x="114300" y="63500"/>
                    </a:lnTo>
                    <a:lnTo>
                      <a:pt x="63500" y="15875"/>
                    </a:lnTo>
                    <a:lnTo>
                      <a:pt x="0" y="0"/>
                    </a:lnTo>
                    <a:close/>
                  </a:path>
                </a:pathLst>
              </a:cu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32" name="Graphic 231">
                <a:extLst>
                  <a:ext uri="{FF2B5EF4-FFF2-40B4-BE49-F238E27FC236}">
                    <a16:creationId xmlns:a16="http://schemas.microsoft.com/office/drawing/2014/main" id="{D176E208-963B-7D4D-AF6A-2CEC6CAD1E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9234" y="4663340"/>
                <a:ext cx="283876" cy="283876"/>
              </a:xfrm>
              <a:prstGeom prst="rect">
                <a:avLst/>
              </a:prstGeom>
            </p:spPr>
          </p:pic>
        </p:grpSp>
        <p:grpSp>
          <p:nvGrpSpPr>
            <p:cNvPr id="236" name="Group 235">
              <a:extLst>
                <a:ext uri="{FF2B5EF4-FFF2-40B4-BE49-F238E27FC236}">
                  <a16:creationId xmlns:a16="http://schemas.microsoft.com/office/drawing/2014/main" id="{23046C47-C130-1F47-9497-770B18C6C509}"/>
                </a:ext>
              </a:extLst>
            </p:cNvPr>
            <p:cNvGrpSpPr/>
            <p:nvPr/>
          </p:nvGrpSpPr>
          <p:grpSpPr>
            <a:xfrm>
              <a:off x="8503211" y="4784992"/>
              <a:ext cx="546100" cy="457200"/>
              <a:chOff x="8503211" y="4784992"/>
              <a:chExt cx="546100" cy="457200"/>
            </a:xfrm>
          </p:grpSpPr>
          <p:sp>
            <p:nvSpPr>
              <p:cNvPr id="235" name="Freeform 234">
                <a:extLst>
                  <a:ext uri="{FF2B5EF4-FFF2-40B4-BE49-F238E27FC236}">
                    <a16:creationId xmlns:a16="http://schemas.microsoft.com/office/drawing/2014/main" id="{5CCC8CA7-1A69-B440-BE8B-9ECE7CA7D4EA}"/>
                  </a:ext>
                </a:extLst>
              </p:cNvPr>
              <p:cNvSpPr/>
              <p:nvPr/>
            </p:nvSpPr>
            <p:spPr>
              <a:xfrm>
                <a:off x="8550275" y="4816475"/>
                <a:ext cx="485775" cy="317500"/>
              </a:xfrm>
              <a:custGeom>
                <a:avLst/>
                <a:gdLst>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66725 w 485775"/>
                  <a:gd name="connsiteY12" fmla="*/ 298450 h 317500"/>
                  <a:gd name="connsiteX13" fmla="*/ 466725 w 485775"/>
                  <a:gd name="connsiteY13" fmla="*/ 298450 h 317500"/>
                  <a:gd name="connsiteX14" fmla="*/ 485775 w 485775"/>
                  <a:gd name="connsiteY14" fmla="*/ 269875 h 317500"/>
                  <a:gd name="connsiteX15" fmla="*/ 485775 w 485775"/>
                  <a:gd name="connsiteY15" fmla="*/ 12700 h 317500"/>
                  <a:gd name="connsiteX16" fmla="*/ 434975 w 485775"/>
                  <a:gd name="connsiteY16" fmla="*/ 0 h 317500"/>
                  <a:gd name="connsiteX17" fmla="*/ 0 w 485775"/>
                  <a:gd name="connsiteY17" fmla="*/ 12700 h 3175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66725 w 485775"/>
                  <a:gd name="connsiteY12" fmla="*/ 298450 h 317500"/>
                  <a:gd name="connsiteX13" fmla="*/ 485775 w 485775"/>
                  <a:gd name="connsiteY13" fmla="*/ 301625 h 317500"/>
                  <a:gd name="connsiteX14" fmla="*/ 485775 w 485775"/>
                  <a:gd name="connsiteY14" fmla="*/ 269875 h 317500"/>
                  <a:gd name="connsiteX15" fmla="*/ 485775 w 485775"/>
                  <a:gd name="connsiteY15" fmla="*/ 12700 h 317500"/>
                  <a:gd name="connsiteX16" fmla="*/ 434975 w 485775"/>
                  <a:gd name="connsiteY16" fmla="*/ 0 h 317500"/>
                  <a:gd name="connsiteX17" fmla="*/ 0 w 485775"/>
                  <a:gd name="connsiteY17" fmla="*/ 12700 h 3175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66725 w 485775"/>
                  <a:gd name="connsiteY12" fmla="*/ 298450 h 317500"/>
                  <a:gd name="connsiteX13" fmla="*/ 485775 w 485775"/>
                  <a:gd name="connsiteY13" fmla="*/ 269875 h 317500"/>
                  <a:gd name="connsiteX14" fmla="*/ 485775 w 485775"/>
                  <a:gd name="connsiteY14" fmla="*/ 12700 h 317500"/>
                  <a:gd name="connsiteX15" fmla="*/ 434975 w 485775"/>
                  <a:gd name="connsiteY15" fmla="*/ 0 h 317500"/>
                  <a:gd name="connsiteX16" fmla="*/ 0 w 485775"/>
                  <a:gd name="connsiteY16" fmla="*/ 12700 h 317500"/>
                  <a:gd name="connsiteX0" fmla="*/ 0 w 523875"/>
                  <a:gd name="connsiteY0" fmla="*/ 12700 h 342900"/>
                  <a:gd name="connsiteX1" fmla="*/ 123825 w 523875"/>
                  <a:gd name="connsiteY1" fmla="*/ 47625 h 342900"/>
                  <a:gd name="connsiteX2" fmla="*/ 390525 w 523875"/>
                  <a:gd name="connsiteY2" fmla="*/ 47625 h 342900"/>
                  <a:gd name="connsiteX3" fmla="*/ 428625 w 523875"/>
                  <a:gd name="connsiteY3" fmla="*/ 57150 h 342900"/>
                  <a:gd name="connsiteX4" fmla="*/ 428625 w 523875"/>
                  <a:gd name="connsiteY4" fmla="*/ 57150 h 342900"/>
                  <a:gd name="connsiteX5" fmla="*/ 428625 w 523875"/>
                  <a:gd name="connsiteY5" fmla="*/ 146050 h 342900"/>
                  <a:gd name="connsiteX6" fmla="*/ 403225 w 523875"/>
                  <a:gd name="connsiteY6" fmla="*/ 158750 h 342900"/>
                  <a:gd name="connsiteX7" fmla="*/ 336550 w 523875"/>
                  <a:gd name="connsiteY7" fmla="*/ 158750 h 342900"/>
                  <a:gd name="connsiteX8" fmla="*/ 336550 w 523875"/>
                  <a:gd name="connsiteY8" fmla="*/ 317500 h 342900"/>
                  <a:gd name="connsiteX9" fmla="*/ 447675 w 523875"/>
                  <a:gd name="connsiteY9" fmla="*/ 317500 h 342900"/>
                  <a:gd name="connsiteX10" fmla="*/ 466725 w 523875"/>
                  <a:gd name="connsiteY10" fmla="*/ 298450 h 342900"/>
                  <a:gd name="connsiteX11" fmla="*/ 466725 w 523875"/>
                  <a:gd name="connsiteY11" fmla="*/ 298450 h 342900"/>
                  <a:gd name="connsiteX12" fmla="*/ 523875 w 523875"/>
                  <a:gd name="connsiteY12" fmla="*/ 342900 h 342900"/>
                  <a:gd name="connsiteX13" fmla="*/ 485775 w 523875"/>
                  <a:gd name="connsiteY13" fmla="*/ 269875 h 342900"/>
                  <a:gd name="connsiteX14" fmla="*/ 485775 w 523875"/>
                  <a:gd name="connsiteY14" fmla="*/ 12700 h 342900"/>
                  <a:gd name="connsiteX15" fmla="*/ 434975 w 523875"/>
                  <a:gd name="connsiteY15" fmla="*/ 0 h 342900"/>
                  <a:gd name="connsiteX16" fmla="*/ 0 w 523875"/>
                  <a:gd name="connsiteY16" fmla="*/ 12700 h 3429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85775 w 485775"/>
                  <a:gd name="connsiteY12" fmla="*/ 269875 h 317500"/>
                  <a:gd name="connsiteX13" fmla="*/ 485775 w 485775"/>
                  <a:gd name="connsiteY13" fmla="*/ 12700 h 317500"/>
                  <a:gd name="connsiteX14" fmla="*/ 434975 w 485775"/>
                  <a:gd name="connsiteY14" fmla="*/ 0 h 317500"/>
                  <a:gd name="connsiteX15" fmla="*/ 0 w 485775"/>
                  <a:gd name="connsiteY15" fmla="*/ 12700 h 317500"/>
                  <a:gd name="connsiteX0" fmla="*/ 0 w 641350"/>
                  <a:gd name="connsiteY0" fmla="*/ 12700 h 434975"/>
                  <a:gd name="connsiteX1" fmla="*/ 123825 w 641350"/>
                  <a:gd name="connsiteY1" fmla="*/ 47625 h 434975"/>
                  <a:gd name="connsiteX2" fmla="*/ 390525 w 641350"/>
                  <a:gd name="connsiteY2" fmla="*/ 47625 h 434975"/>
                  <a:gd name="connsiteX3" fmla="*/ 428625 w 641350"/>
                  <a:gd name="connsiteY3" fmla="*/ 57150 h 434975"/>
                  <a:gd name="connsiteX4" fmla="*/ 428625 w 641350"/>
                  <a:gd name="connsiteY4" fmla="*/ 57150 h 434975"/>
                  <a:gd name="connsiteX5" fmla="*/ 428625 w 641350"/>
                  <a:gd name="connsiteY5" fmla="*/ 146050 h 434975"/>
                  <a:gd name="connsiteX6" fmla="*/ 403225 w 641350"/>
                  <a:gd name="connsiteY6" fmla="*/ 158750 h 434975"/>
                  <a:gd name="connsiteX7" fmla="*/ 336550 w 641350"/>
                  <a:gd name="connsiteY7" fmla="*/ 158750 h 434975"/>
                  <a:gd name="connsiteX8" fmla="*/ 336550 w 641350"/>
                  <a:gd name="connsiteY8" fmla="*/ 317500 h 434975"/>
                  <a:gd name="connsiteX9" fmla="*/ 447675 w 641350"/>
                  <a:gd name="connsiteY9" fmla="*/ 317500 h 434975"/>
                  <a:gd name="connsiteX10" fmla="*/ 466725 w 641350"/>
                  <a:gd name="connsiteY10" fmla="*/ 298450 h 434975"/>
                  <a:gd name="connsiteX11" fmla="*/ 641350 w 641350"/>
                  <a:gd name="connsiteY11" fmla="*/ 434975 h 434975"/>
                  <a:gd name="connsiteX12" fmla="*/ 485775 w 641350"/>
                  <a:gd name="connsiteY12" fmla="*/ 269875 h 434975"/>
                  <a:gd name="connsiteX13" fmla="*/ 485775 w 641350"/>
                  <a:gd name="connsiteY13" fmla="*/ 12700 h 434975"/>
                  <a:gd name="connsiteX14" fmla="*/ 434975 w 641350"/>
                  <a:gd name="connsiteY14" fmla="*/ 0 h 434975"/>
                  <a:gd name="connsiteX15" fmla="*/ 0 w 641350"/>
                  <a:gd name="connsiteY15" fmla="*/ 12700 h 434975"/>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85775 w 485775"/>
                  <a:gd name="connsiteY11" fmla="*/ 269875 h 317500"/>
                  <a:gd name="connsiteX12" fmla="*/ 485775 w 485775"/>
                  <a:gd name="connsiteY12" fmla="*/ 12700 h 317500"/>
                  <a:gd name="connsiteX13" fmla="*/ 434975 w 485775"/>
                  <a:gd name="connsiteY13" fmla="*/ 0 h 317500"/>
                  <a:gd name="connsiteX14" fmla="*/ 0 w 485775"/>
                  <a:gd name="connsiteY14" fmla="*/ 12700 h 3175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73075 w 485775"/>
                  <a:gd name="connsiteY10" fmla="*/ 304800 h 317500"/>
                  <a:gd name="connsiteX11" fmla="*/ 485775 w 485775"/>
                  <a:gd name="connsiteY11" fmla="*/ 269875 h 317500"/>
                  <a:gd name="connsiteX12" fmla="*/ 485775 w 485775"/>
                  <a:gd name="connsiteY12" fmla="*/ 12700 h 317500"/>
                  <a:gd name="connsiteX13" fmla="*/ 434975 w 485775"/>
                  <a:gd name="connsiteY13" fmla="*/ 0 h 317500"/>
                  <a:gd name="connsiteX14" fmla="*/ 0 w 485775"/>
                  <a:gd name="connsiteY14" fmla="*/ 12700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775" h="317500">
                    <a:moveTo>
                      <a:pt x="0" y="12700"/>
                    </a:moveTo>
                    <a:lnTo>
                      <a:pt x="123825" y="47625"/>
                    </a:lnTo>
                    <a:lnTo>
                      <a:pt x="390525" y="47625"/>
                    </a:lnTo>
                    <a:lnTo>
                      <a:pt x="428625" y="57150"/>
                    </a:lnTo>
                    <a:lnTo>
                      <a:pt x="428625" y="57150"/>
                    </a:lnTo>
                    <a:lnTo>
                      <a:pt x="428625" y="146050"/>
                    </a:lnTo>
                    <a:lnTo>
                      <a:pt x="403225" y="158750"/>
                    </a:lnTo>
                    <a:lnTo>
                      <a:pt x="336550" y="158750"/>
                    </a:lnTo>
                    <a:lnTo>
                      <a:pt x="336550" y="317500"/>
                    </a:lnTo>
                    <a:lnTo>
                      <a:pt x="447675" y="317500"/>
                    </a:lnTo>
                    <a:cubicBezTo>
                      <a:pt x="454025" y="311150"/>
                      <a:pt x="466725" y="312737"/>
                      <a:pt x="473075" y="304800"/>
                    </a:cubicBezTo>
                    <a:cubicBezTo>
                      <a:pt x="479425" y="296863"/>
                      <a:pt x="482600" y="317500"/>
                      <a:pt x="485775" y="269875"/>
                    </a:cubicBezTo>
                    <a:lnTo>
                      <a:pt x="485775" y="12700"/>
                    </a:lnTo>
                    <a:lnTo>
                      <a:pt x="434975" y="0"/>
                    </a:lnTo>
                    <a:lnTo>
                      <a:pt x="0" y="12700"/>
                    </a:lnTo>
                    <a:close/>
                  </a:path>
                </a:pathLst>
              </a:cu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4" name="Rounded Rectangle 233">
                <a:extLst>
                  <a:ext uri="{FF2B5EF4-FFF2-40B4-BE49-F238E27FC236}">
                    <a16:creationId xmlns:a16="http://schemas.microsoft.com/office/drawing/2014/main" id="{6F7CB4D4-B1E9-6544-9DBB-30EF04F7E8CD}"/>
                  </a:ext>
                </a:extLst>
              </p:cNvPr>
              <p:cNvSpPr/>
              <p:nvPr/>
            </p:nvSpPr>
            <p:spPr>
              <a:xfrm>
                <a:off x="8668428" y="4856169"/>
                <a:ext cx="316822" cy="123991"/>
              </a:xfrm>
              <a:prstGeom prst="roundRect">
                <a:avLst>
                  <a:gd name="adj" fmla="val 217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33" name="Graphic 232">
                <a:extLst>
                  <a:ext uri="{FF2B5EF4-FFF2-40B4-BE49-F238E27FC236}">
                    <a16:creationId xmlns:a16="http://schemas.microsoft.com/office/drawing/2014/main" id="{B40E30ED-5A05-F54B-890C-DB4DCEBB49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3211" y="4784992"/>
                <a:ext cx="546100" cy="457200"/>
              </a:xfrm>
              <a:prstGeom prst="rect">
                <a:avLst/>
              </a:prstGeom>
            </p:spPr>
          </p:pic>
        </p:grpSp>
      </p:grpSp>
    </p:spTree>
    <p:extLst>
      <p:ext uri="{BB962C8B-B14F-4D97-AF65-F5344CB8AC3E}">
        <p14:creationId xmlns:p14="http://schemas.microsoft.com/office/powerpoint/2010/main" val="1431865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81000" y="512763"/>
            <a:ext cx="11430000" cy="723900"/>
          </a:xfrm>
        </p:spPr>
        <p:txBody>
          <a:bodyPr/>
          <a:lstStyle/>
          <a:p>
            <a:r>
              <a:rPr lang="en-US" dirty="0"/>
              <a:t>The Impact of Snowflake </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116224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Delivering customized experience requires a great deal of analytics. Now that the entire team has their own compute resources, anyone can finally ask any question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at any time.</a:t>
            </a:r>
          </a:p>
        </p:txBody>
      </p:sp>
      <p:grpSp>
        <p:nvGrpSpPr>
          <p:cNvPr id="175" name="Group 174">
            <a:extLst>
              <a:ext uri="{FF2B5EF4-FFF2-40B4-BE49-F238E27FC236}">
                <a16:creationId xmlns:a16="http://schemas.microsoft.com/office/drawing/2014/main" id="{12AE3630-6EDA-40E3-A608-AD3999958CBA}"/>
              </a:ext>
            </a:extLst>
          </p:cNvPr>
          <p:cNvGrpSpPr/>
          <p:nvPr/>
        </p:nvGrpSpPr>
        <p:grpSpPr>
          <a:xfrm>
            <a:off x="1555024" y="2270760"/>
            <a:ext cx="360006" cy="360006"/>
            <a:chOff x="436581" y="1431337"/>
            <a:chExt cx="663348" cy="663348"/>
          </a:xfrm>
        </p:grpSpPr>
        <p:sp>
          <p:nvSpPr>
            <p:cNvPr id="176" name="Oval 175">
              <a:extLst>
                <a:ext uri="{FF2B5EF4-FFF2-40B4-BE49-F238E27FC236}">
                  <a16:creationId xmlns:a16="http://schemas.microsoft.com/office/drawing/2014/main" id="{D174A5A6-6D40-457A-AA82-0C2FBBBBC899}"/>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77" name="Freeform 8">
              <a:extLst>
                <a:ext uri="{FF2B5EF4-FFF2-40B4-BE49-F238E27FC236}">
                  <a16:creationId xmlns:a16="http://schemas.microsoft.com/office/drawing/2014/main" id="{53F5588A-ACE1-4ACC-8DC1-04043159EB45}"/>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78" name="Group 177">
            <a:extLst>
              <a:ext uri="{FF2B5EF4-FFF2-40B4-BE49-F238E27FC236}">
                <a16:creationId xmlns:a16="http://schemas.microsoft.com/office/drawing/2014/main" id="{43AFB292-F9AF-43C1-965A-99B6920C8ECB}"/>
              </a:ext>
            </a:extLst>
          </p:cNvPr>
          <p:cNvGrpSpPr/>
          <p:nvPr/>
        </p:nvGrpSpPr>
        <p:grpSpPr>
          <a:xfrm>
            <a:off x="4153444" y="2270760"/>
            <a:ext cx="360006" cy="360006"/>
            <a:chOff x="436581" y="1431337"/>
            <a:chExt cx="663348" cy="663348"/>
          </a:xfrm>
        </p:grpSpPr>
        <p:sp>
          <p:nvSpPr>
            <p:cNvPr id="179" name="Oval 178">
              <a:extLst>
                <a:ext uri="{FF2B5EF4-FFF2-40B4-BE49-F238E27FC236}">
                  <a16:creationId xmlns:a16="http://schemas.microsoft.com/office/drawing/2014/main" id="{3B3F66A2-1AA0-451E-A2D0-E96B83146AAC}"/>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0" name="Freeform 8">
              <a:extLst>
                <a:ext uri="{FF2B5EF4-FFF2-40B4-BE49-F238E27FC236}">
                  <a16:creationId xmlns:a16="http://schemas.microsoft.com/office/drawing/2014/main" id="{54CFCF60-E67A-40F6-B917-66A90FAE233B}"/>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1" name="Group 180">
            <a:extLst>
              <a:ext uri="{FF2B5EF4-FFF2-40B4-BE49-F238E27FC236}">
                <a16:creationId xmlns:a16="http://schemas.microsoft.com/office/drawing/2014/main" id="{E7D4DB27-F758-43BF-AB92-E32A694040BE}"/>
              </a:ext>
            </a:extLst>
          </p:cNvPr>
          <p:cNvGrpSpPr/>
          <p:nvPr/>
        </p:nvGrpSpPr>
        <p:grpSpPr>
          <a:xfrm>
            <a:off x="6561364" y="2270760"/>
            <a:ext cx="360006" cy="360006"/>
            <a:chOff x="436581" y="1431337"/>
            <a:chExt cx="663348" cy="663348"/>
          </a:xfrm>
        </p:grpSpPr>
        <p:sp>
          <p:nvSpPr>
            <p:cNvPr id="182" name="Oval 181">
              <a:extLst>
                <a:ext uri="{FF2B5EF4-FFF2-40B4-BE49-F238E27FC236}">
                  <a16:creationId xmlns:a16="http://schemas.microsoft.com/office/drawing/2014/main" id="{8DB39A4C-165D-49ED-A30E-596BA045B0A6}"/>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3" name="Freeform 8">
              <a:extLst>
                <a:ext uri="{FF2B5EF4-FFF2-40B4-BE49-F238E27FC236}">
                  <a16:creationId xmlns:a16="http://schemas.microsoft.com/office/drawing/2014/main" id="{7078DBDE-C7F5-4AFD-B77E-0BF457E85F29}"/>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8B6D2EE9-566A-4DF4-B05B-FA6EC8F26902}"/>
              </a:ext>
            </a:extLst>
          </p:cNvPr>
          <p:cNvGrpSpPr/>
          <p:nvPr/>
        </p:nvGrpSpPr>
        <p:grpSpPr>
          <a:xfrm>
            <a:off x="9449344" y="2270760"/>
            <a:ext cx="360006" cy="360006"/>
            <a:chOff x="436581" y="1431337"/>
            <a:chExt cx="663348" cy="663348"/>
          </a:xfrm>
        </p:grpSpPr>
        <p:sp>
          <p:nvSpPr>
            <p:cNvPr id="185" name="Oval 184">
              <a:extLst>
                <a:ext uri="{FF2B5EF4-FFF2-40B4-BE49-F238E27FC236}">
                  <a16:creationId xmlns:a16="http://schemas.microsoft.com/office/drawing/2014/main" id="{6E17369D-5631-4FCE-9476-9C27A82DB025}"/>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6" name="Freeform 8">
              <a:extLst>
                <a:ext uri="{FF2B5EF4-FFF2-40B4-BE49-F238E27FC236}">
                  <a16:creationId xmlns:a16="http://schemas.microsoft.com/office/drawing/2014/main" id="{A3A212AC-3630-4A33-9DDA-03FE3C9C0B82}"/>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95" name="Group 194">
            <a:extLst>
              <a:ext uri="{FF2B5EF4-FFF2-40B4-BE49-F238E27FC236}">
                <a16:creationId xmlns:a16="http://schemas.microsoft.com/office/drawing/2014/main" id="{88E7E91C-919A-466B-B03C-A2B1081C8C29}"/>
              </a:ext>
            </a:extLst>
          </p:cNvPr>
          <p:cNvGrpSpPr/>
          <p:nvPr/>
        </p:nvGrpSpPr>
        <p:grpSpPr>
          <a:xfrm>
            <a:off x="3421380" y="2118360"/>
            <a:ext cx="5288280" cy="3604260"/>
            <a:chOff x="3421380" y="2415540"/>
            <a:chExt cx="5288280" cy="3070860"/>
          </a:xfrm>
        </p:grpSpPr>
        <p:cxnSp>
          <p:nvCxnSpPr>
            <p:cNvPr id="188" name="Straight Connector 187">
              <a:extLst>
                <a:ext uri="{FF2B5EF4-FFF2-40B4-BE49-F238E27FC236}">
                  <a16:creationId xmlns:a16="http://schemas.microsoft.com/office/drawing/2014/main" id="{2FCB6EB7-6C0C-42DC-8A6A-1AEBC244C021}"/>
                </a:ext>
              </a:extLst>
            </p:cNvPr>
            <p:cNvCxnSpPr>
              <a:cxnSpLocks/>
            </p:cNvCxnSpPr>
            <p:nvPr/>
          </p:nvCxnSpPr>
          <p:spPr>
            <a:xfrm>
              <a:off x="342138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4015993-AFB8-4E5E-8573-1255FC926FFF}"/>
                </a:ext>
              </a:extLst>
            </p:cNvPr>
            <p:cNvCxnSpPr>
              <a:cxnSpLocks/>
            </p:cNvCxnSpPr>
            <p:nvPr/>
          </p:nvCxnSpPr>
          <p:spPr>
            <a:xfrm>
              <a:off x="6042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AD249C4-A516-4C36-91D1-C23B325F9BDB}"/>
                </a:ext>
              </a:extLst>
            </p:cNvPr>
            <p:cNvCxnSpPr>
              <a:cxnSpLocks/>
            </p:cNvCxnSpPr>
            <p:nvPr/>
          </p:nvCxnSpPr>
          <p:spPr>
            <a:xfrm>
              <a:off x="8709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116224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The data science team is now empowered with infinite scalability. Combined with pay as you go billing, they can answer every question quickly, at dramatically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lower cost. </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700" y="4453576"/>
            <a:ext cx="2065021" cy="100989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 built-in failover from US-West to US-East, Capital One has ensured their customer data will always be available, accurate, and ready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for analysis.</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700" y="4453576"/>
            <a:ext cx="2065021" cy="85754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Snowflake’s built in security features have delivered the safety that Capital One demands and that their customers deserve. </a:t>
            </a:r>
          </a:p>
        </p:txBody>
      </p:sp>
      <p:grpSp>
        <p:nvGrpSpPr>
          <p:cNvPr id="80" name="Group 19">
            <a:extLst>
              <a:ext uri="{FF2B5EF4-FFF2-40B4-BE49-F238E27FC236}">
                <a16:creationId xmlns:a16="http://schemas.microsoft.com/office/drawing/2014/main" id="{391BD4E5-C864-0242-8248-3F3D87C7FD19}"/>
              </a:ext>
            </a:extLst>
          </p:cNvPr>
          <p:cNvGrpSpPr>
            <a:grpSpLocks noChangeAspect="1"/>
          </p:cNvGrpSpPr>
          <p:nvPr/>
        </p:nvGrpSpPr>
        <p:grpSpPr bwMode="auto">
          <a:xfrm>
            <a:off x="1771460" y="2720563"/>
            <a:ext cx="579500" cy="872379"/>
            <a:chOff x="2049" y="1423"/>
            <a:chExt cx="1482" cy="2231"/>
          </a:xfrm>
        </p:grpSpPr>
        <p:sp>
          <p:nvSpPr>
            <p:cNvPr id="81" name="Freeform 20">
              <a:extLst>
                <a:ext uri="{FF2B5EF4-FFF2-40B4-BE49-F238E27FC236}">
                  <a16:creationId xmlns:a16="http://schemas.microsoft.com/office/drawing/2014/main" id="{65CD0895-28C4-C84D-A482-3B814D3D9F66}"/>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2" name="Freeform 22">
              <a:extLst>
                <a:ext uri="{FF2B5EF4-FFF2-40B4-BE49-F238E27FC236}">
                  <a16:creationId xmlns:a16="http://schemas.microsoft.com/office/drawing/2014/main" id="{B12D9FD8-566D-6F40-AD70-13B11590A439}"/>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3" name="Freeform 24">
              <a:extLst>
                <a:ext uri="{FF2B5EF4-FFF2-40B4-BE49-F238E27FC236}">
                  <a16:creationId xmlns:a16="http://schemas.microsoft.com/office/drawing/2014/main" id="{AC54E78D-B8F6-9545-83EE-75C2729D102A}"/>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4" name="Freeform 25">
              <a:extLst>
                <a:ext uri="{FF2B5EF4-FFF2-40B4-BE49-F238E27FC236}">
                  <a16:creationId xmlns:a16="http://schemas.microsoft.com/office/drawing/2014/main" id="{5E7FE552-D615-E947-A244-542067EE3921}"/>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5" name="Freeform 26">
              <a:extLst>
                <a:ext uri="{FF2B5EF4-FFF2-40B4-BE49-F238E27FC236}">
                  <a16:creationId xmlns:a16="http://schemas.microsoft.com/office/drawing/2014/main" id="{C4F95EB5-9A4E-6B48-9D13-B1B4D7D709F6}"/>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6" name="Freeform 27">
              <a:extLst>
                <a:ext uri="{FF2B5EF4-FFF2-40B4-BE49-F238E27FC236}">
                  <a16:creationId xmlns:a16="http://schemas.microsoft.com/office/drawing/2014/main" id="{1764C331-0856-6841-BE5B-B258C3C48F43}"/>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7" name="Line 31">
              <a:extLst>
                <a:ext uri="{FF2B5EF4-FFF2-40B4-BE49-F238E27FC236}">
                  <a16:creationId xmlns:a16="http://schemas.microsoft.com/office/drawing/2014/main" id="{1750E76C-3E31-E343-BAEF-938B00E3F313}"/>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8" name="Freeform 21">
              <a:extLst>
                <a:ext uri="{FF2B5EF4-FFF2-40B4-BE49-F238E27FC236}">
                  <a16:creationId xmlns:a16="http://schemas.microsoft.com/office/drawing/2014/main" id="{1D0B7F0C-1F22-654E-A101-4FA75F22B113}"/>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9" name="Freeform 23">
              <a:extLst>
                <a:ext uri="{FF2B5EF4-FFF2-40B4-BE49-F238E27FC236}">
                  <a16:creationId xmlns:a16="http://schemas.microsoft.com/office/drawing/2014/main" id="{9D6E85B7-79FE-9243-AC06-49BDC8263BAE}"/>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0" name="Freeform 28">
              <a:extLst>
                <a:ext uri="{FF2B5EF4-FFF2-40B4-BE49-F238E27FC236}">
                  <a16:creationId xmlns:a16="http://schemas.microsoft.com/office/drawing/2014/main" id="{E36307A0-B27F-AD45-B545-6249A8BF837D}"/>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1" name="Oval 29">
              <a:extLst>
                <a:ext uri="{FF2B5EF4-FFF2-40B4-BE49-F238E27FC236}">
                  <a16:creationId xmlns:a16="http://schemas.microsoft.com/office/drawing/2014/main" id="{8B3843AA-F3F7-E04E-87F3-48B6C734B8AC}"/>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2" name="Freeform 30">
              <a:extLst>
                <a:ext uri="{FF2B5EF4-FFF2-40B4-BE49-F238E27FC236}">
                  <a16:creationId xmlns:a16="http://schemas.microsoft.com/office/drawing/2014/main" id="{B3089678-CF23-F34B-ADC9-CD1950FBC635}"/>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93" name="Rectangle 92">
            <a:extLst>
              <a:ext uri="{FF2B5EF4-FFF2-40B4-BE49-F238E27FC236}">
                <a16:creationId xmlns:a16="http://schemas.microsoft.com/office/drawing/2014/main" id="{218E5D38-3919-CD44-9E32-DC642F66D621}"/>
              </a:ext>
            </a:extLst>
          </p:cNvPr>
          <p:cNvSpPr/>
          <p:nvPr/>
        </p:nvSpPr>
        <p:spPr>
          <a:xfrm>
            <a:off x="1352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Unlimited Concurrency</a:t>
            </a:r>
          </a:p>
        </p:txBody>
      </p:sp>
      <p:sp>
        <p:nvSpPr>
          <p:cNvPr id="94" name="Rectangle 93">
            <a:extLst>
              <a:ext uri="{FF2B5EF4-FFF2-40B4-BE49-F238E27FC236}">
                <a16:creationId xmlns:a16="http://schemas.microsoft.com/office/drawing/2014/main" id="{D940EC4A-449A-A149-8DB3-43CFD23B3C87}"/>
              </a:ext>
            </a:extLst>
          </p:cNvPr>
          <p:cNvSpPr/>
          <p:nvPr/>
        </p:nvSpPr>
        <p:spPr>
          <a:xfrm>
            <a:off x="400475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Fast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Elasticity</a:t>
            </a:r>
          </a:p>
        </p:txBody>
      </p:sp>
      <p:grpSp>
        <p:nvGrpSpPr>
          <p:cNvPr id="95" name="Group 94">
            <a:extLst>
              <a:ext uri="{FF2B5EF4-FFF2-40B4-BE49-F238E27FC236}">
                <a16:creationId xmlns:a16="http://schemas.microsoft.com/office/drawing/2014/main" id="{A6A07AF2-5FEC-B947-A4AB-753AFB12E043}"/>
              </a:ext>
            </a:extLst>
          </p:cNvPr>
          <p:cNvGrpSpPr/>
          <p:nvPr/>
        </p:nvGrpSpPr>
        <p:grpSpPr>
          <a:xfrm>
            <a:off x="4193194" y="2720563"/>
            <a:ext cx="1039553" cy="797560"/>
            <a:chOff x="4243071" y="2720563"/>
            <a:chExt cx="1039553" cy="797560"/>
          </a:xfrm>
        </p:grpSpPr>
        <p:grpSp>
          <p:nvGrpSpPr>
            <p:cNvPr id="96" name="Group 34">
              <a:extLst>
                <a:ext uri="{FF2B5EF4-FFF2-40B4-BE49-F238E27FC236}">
                  <a16:creationId xmlns:a16="http://schemas.microsoft.com/office/drawing/2014/main" id="{75AD666A-2E93-654C-9645-E3AC09D0EB99}"/>
                </a:ext>
              </a:extLst>
            </p:cNvPr>
            <p:cNvGrpSpPr>
              <a:grpSpLocks noChangeAspect="1"/>
            </p:cNvGrpSpPr>
            <p:nvPr/>
          </p:nvGrpSpPr>
          <p:grpSpPr bwMode="auto">
            <a:xfrm>
              <a:off x="4243071" y="2720563"/>
              <a:ext cx="1039553" cy="797560"/>
              <a:chOff x="2092" y="741"/>
              <a:chExt cx="2861" cy="2195"/>
            </a:xfrm>
          </p:grpSpPr>
          <p:sp>
            <p:nvSpPr>
              <p:cNvPr id="113" name="Freeform 35">
                <a:extLst>
                  <a:ext uri="{FF2B5EF4-FFF2-40B4-BE49-F238E27FC236}">
                    <a16:creationId xmlns:a16="http://schemas.microsoft.com/office/drawing/2014/main" id="{6ECB39E6-CB0E-DA4B-89BC-BA79BE915638}"/>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4" name="Freeform 36">
                <a:extLst>
                  <a:ext uri="{FF2B5EF4-FFF2-40B4-BE49-F238E27FC236}">
                    <a16:creationId xmlns:a16="http://schemas.microsoft.com/office/drawing/2014/main" id="{48690ADB-51F8-1D4A-9B29-3F63A1543EF0}"/>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5" name="Freeform 37">
                <a:extLst>
                  <a:ext uri="{FF2B5EF4-FFF2-40B4-BE49-F238E27FC236}">
                    <a16:creationId xmlns:a16="http://schemas.microsoft.com/office/drawing/2014/main" id="{51FC1EE4-6CD8-474B-8455-2CEB8FBB7C19}"/>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38">
                <a:extLst>
                  <a:ext uri="{FF2B5EF4-FFF2-40B4-BE49-F238E27FC236}">
                    <a16:creationId xmlns:a16="http://schemas.microsoft.com/office/drawing/2014/main" id="{8CC07155-C98F-3B4E-861F-44413BA9203A}"/>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7" name="Freeform 39">
                <a:extLst>
                  <a:ext uri="{FF2B5EF4-FFF2-40B4-BE49-F238E27FC236}">
                    <a16:creationId xmlns:a16="http://schemas.microsoft.com/office/drawing/2014/main" id="{9269A353-F895-0D4D-95E9-8E2B8C9DE342}"/>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8" name="Freeform 40">
                <a:extLst>
                  <a:ext uri="{FF2B5EF4-FFF2-40B4-BE49-F238E27FC236}">
                    <a16:creationId xmlns:a16="http://schemas.microsoft.com/office/drawing/2014/main" id="{214C2BDE-9C40-C542-AD33-858E20456EF7}"/>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9" name="Freeform 41">
                <a:extLst>
                  <a:ext uri="{FF2B5EF4-FFF2-40B4-BE49-F238E27FC236}">
                    <a16:creationId xmlns:a16="http://schemas.microsoft.com/office/drawing/2014/main" id="{55045102-4A76-5E46-BB58-40FFE2309EC1}"/>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0" name="Freeform 42">
                <a:extLst>
                  <a:ext uri="{FF2B5EF4-FFF2-40B4-BE49-F238E27FC236}">
                    <a16:creationId xmlns:a16="http://schemas.microsoft.com/office/drawing/2014/main" id="{D3725A91-773D-1748-B0A1-AED5E0801387}"/>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97" name="Group 96">
              <a:extLst>
                <a:ext uri="{FF2B5EF4-FFF2-40B4-BE49-F238E27FC236}">
                  <a16:creationId xmlns:a16="http://schemas.microsoft.com/office/drawing/2014/main" id="{35F794D3-EB1C-A647-A8B5-C4EBE55C9DB2}"/>
                </a:ext>
              </a:extLst>
            </p:cNvPr>
            <p:cNvGrpSpPr/>
            <p:nvPr/>
          </p:nvGrpSpPr>
          <p:grpSpPr>
            <a:xfrm>
              <a:off x="4580132" y="2763426"/>
              <a:ext cx="357422" cy="165100"/>
              <a:chOff x="5729775" y="4117411"/>
              <a:chExt cx="866713" cy="855391"/>
            </a:xfrm>
            <a:solidFill>
              <a:srgbClr val="148BC0"/>
            </a:solidFill>
          </p:grpSpPr>
          <p:sp>
            <p:nvSpPr>
              <p:cNvPr id="98" name="Freeform 88">
                <a:extLst>
                  <a:ext uri="{FF2B5EF4-FFF2-40B4-BE49-F238E27FC236}">
                    <a16:creationId xmlns:a16="http://schemas.microsoft.com/office/drawing/2014/main" id="{F53BC10A-0598-7948-93C0-5681D43BDFE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89">
                <a:extLst>
                  <a:ext uri="{FF2B5EF4-FFF2-40B4-BE49-F238E27FC236}">
                    <a16:creationId xmlns:a16="http://schemas.microsoft.com/office/drawing/2014/main" id="{C7EAFBFD-C0AF-6C43-A80D-C37132ED5275}"/>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0">
                <a:extLst>
                  <a:ext uri="{FF2B5EF4-FFF2-40B4-BE49-F238E27FC236}">
                    <a16:creationId xmlns:a16="http://schemas.microsoft.com/office/drawing/2014/main" id="{29E6D552-DAA8-7844-9EAD-87E931CE8D21}"/>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1">
                <a:extLst>
                  <a:ext uri="{FF2B5EF4-FFF2-40B4-BE49-F238E27FC236}">
                    <a16:creationId xmlns:a16="http://schemas.microsoft.com/office/drawing/2014/main" id="{CC0BFFB2-3B21-9E4D-BB7F-9C420436F6B0}"/>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2">
                <a:extLst>
                  <a:ext uri="{FF2B5EF4-FFF2-40B4-BE49-F238E27FC236}">
                    <a16:creationId xmlns:a16="http://schemas.microsoft.com/office/drawing/2014/main" id="{B9077CA2-B795-B640-A01D-900EE7C78C3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3">
                <a:extLst>
                  <a:ext uri="{FF2B5EF4-FFF2-40B4-BE49-F238E27FC236}">
                    <a16:creationId xmlns:a16="http://schemas.microsoft.com/office/drawing/2014/main" id="{F164B7EC-7E63-6E47-ABF3-FFCE124639D2}"/>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94">
                <a:extLst>
                  <a:ext uri="{FF2B5EF4-FFF2-40B4-BE49-F238E27FC236}">
                    <a16:creationId xmlns:a16="http://schemas.microsoft.com/office/drawing/2014/main" id="{315E1174-DE10-F344-9120-5548E2AB95B3}"/>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5" name="Freeform 95">
                <a:extLst>
                  <a:ext uri="{FF2B5EF4-FFF2-40B4-BE49-F238E27FC236}">
                    <a16:creationId xmlns:a16="http://schemas.microsoft.com/office/drawing/2014/main" id="{3A823467-85A2-FC4E-8EBB-3E67F65C9594}"/>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6" name="Freeform 96">
                <a:extLst>
                  <a:ext uri="{FF2B5EF4-FFF2-40B4-BE49-F238E27FC236}">
                    <a16:creationId xmlns:a16="http://schemas.microsoft.com/office/drawing/2014/main" id="{5911ED88-8259-8B44-BC1F-4F4DEF31943E}"/>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9" name="Freeform 97">
                <a:extLst>
                  <a:ext uri="{FF2B5EF4-FFF2-40B4-BE49-F238E27FC236}">
                    <a16:creationId xmlns:a16="http://schemas.microsoft.com/office/drawing/2014/main" id="{7EDD13DD-A173-9349-BD8A-CB17DC9C36FF}"/>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0" name="Freeform 98">
                <a:extLst>
                  <a:ext uri="{FF2B5EF4-FFF2-40B4-BE49-F238E27FC236}">
                    <a16:creationId xmlns:a16="http://schemas.microsoft.com/office/drawing/2014/main" id="{118771D1-171C-CF47-B42D-E7B9A0021EA1}"/>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1" name="Freeform 99">
                <a:extLst>
                  <a:ext uri="{FF2B5EF4-FFF2-40B4-BE49-F238E27FC236}">
                    <a16:creationId xmlns:a16="http://schemas.microsoft.com/office/drawing/2014/main" id="{DEDDE4E3-6036-C64A-AF49-BAC64A5C986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2" name="Freeform 100">
                <a:extLst>
                  <a:ext uri="{FF2B5EF4-FFF2-40B4-BE49-F238E27FC236}">
                    <a16:creationId xmlns:a16="http://schemas.microsoft.com/office/drawing/2014/main" id="{B3342890-6E8E-FA4C-989D-16536BCD6375}"/>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21" name="Rectangle 120">
            <a:extLst>
              <a:ext uri="{FF2B5EF4-FFF2-40B4-BE49-F238E27FC236}">
                <a16:creationId xmlns:a16="http://schemas.microsoft.com/office/drawing/2014/main" id="{487C2290-4B58-FA4F-A00E-2237A411B341}"/>
              </a:ext>
            </a:extLst>
          </p:cNvPr>
          <p:cNvSpPr/>
          <p:nvPr/>
        </p:nvSpPr>
        <p:spPr>
          <a:xfrm>
            <a:off x="6686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High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Availability</a:t>
            </a:r>
          </a:p>
        </p:txBody>
      </p:sp>
      <p:grpSp>
        <p:nvGrpSpPr>
          <p:cNvPr id="122" name="Group 121">
            <a:extLst>
              <a:ext uri="{FF2B5EF4-FFF2-40B4-BE49-F238E27FC236}">
                <a16:creationId xmlns:a16="http://schemas.microsoft.com/office/drawing/2014/main" id="{C0C4B433-3F5B-FE4F-940E-31E8CC1DDDE3}"/>
              </a:ext>
            </a:extLst>
          </p:cNvPr>
          <p:cNvGrpSpPr/>
          <p:nvPr/>
        </p:nvGrpSpPr>
        <p:grpSpPr>
          <a:xfrm>
            <a:off x="6912543" y="2720563"/>
            <a:ext cx="965334" cy="756691"/>
            <a:chOff x="6852786" y="2720563"/>
            <a:chExt cx="965334" cy="756691"/>
          </a:xfrm>
        </p:grpSpPr>
        <p:grpSp>
          <p:nvGrpSpPr>
            <p:cNvPr id="123" name="Group 121">
              <a:extLst>
                <a:ext uri="{FF2B5EF4-FFF2-40B4-BE49-F238E27FC236}">
                  <a16:creationId xmlns:a16="http://schemas.microsoft.com/office/drawing/2014/main" id="{C0A094AB-87A4-D54C-8229-660CA0DC838D}"/>
                </a:ext>
              </a:extLst>
            </p:cNvPr>
            <p:cNvGrpSpPr>
              <a:grpSpLocks noChangeAspect="1"/>
            </p:cNvGrpSpPr>
            <p:nvPr/>
          </p:nvGrpSpPr>
          <p:grpSpPr bwMode="auto">
            <a:xfrm>
              <a:off x="7036966" y="2720563"/>
              <a:ext cx="781154" cy="756691"/>
              <a:chOff x="5275" y="1247"/>
              <a:chExt cx="2331" cy="2258"/>
            </a:xfrm>
          </p:grpSpPr>
          <p:sp>
            <p:nvSpPr>
              <p:cNvPr id="125" name="Freeform 122">
                <a:extLst>
                  <a:ext uri="{FF2B5EF4-FFF2-40B4-BE49-F238E27FC236}">
                    <a16:creationId xmlns:a16="http://schemas.microsoft.com/office/drawing/2014/main" id="{4FE2420D-9C04-C24D-911E-277DDE734F70}"/>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6" name="Freeform 123">
                <a:extLst>
                  <a:ext uri="{FF2B5EF4-FFF2-40B4-BE49-F238E27FC236}">
                    <a16:creationId xmlns:a16="http://schemas.microsoft.com/office/drawing/2014/main" id="{AD208F5D-3839-8543-976B-44CC93C21E48}"/>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0" name="Freeform 124">
                <a:extLst>
                  <a:ext uri="{FF2B5EF4-FFF2-40B4-BE49-F238E27FC236}">
                    <a16:creationId xmlns:a16="http://schemas.microsoft.com/office/drawing/2014/main" id="{45F16093-1C23-B644-9E1C-469B62537240}"/>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24" name="Freeform 5">
              <a:extLst>
                <a:ext uri="{FF2B5EF4-FFF2-40B4-BE49-F238E27FC236}">
                  <a16:creationId xmlns:a16="http://schemas.microsoft.com/office/drawing/2014/main" id="{8BC03304-3204-9341-9E27-F9F663792A64}"/>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31" name="Rectangle 130">
            <a:extLst>
              <a:ext uri="{FF2B5EF4-FFF2-40B4-BE49-F238E27FC236}">
                <a16:creationId xmlns:a16="http://schemas.microsoft.com/office/drawing/2014/main" id="{ADCD0C78-F56D-3F4A-AA4C-DC97A5A798D2}"/>
              </a:ext>
            </a:extLst>
          </p:cNvPr>
          <p:cNvSpPr/>
          <p:nvPr/>
        </p:nvSpPr>
        <p:spPr>
          <a:xfrm>
            <a:off x="9249597" y="3650533"/>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Comprehensive</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Security</a:t>
            </a:r>
          </a:p>
        </p:txBody>
      </p:sp>
      <p:grpSp>
        <p:nvGrpSpPr>
          <p:cNvPr id="132" name="Group 131">
            <a:extLst>
              <a:ext uri="{FF2B5EF4-FFF2-40B4-BE49-F238E27FC236}">
                <a16:creationId xmlns:a16="http://schemas.microsoft.com/office/drawing/2014/main" id="{68AA9E6B-6DAC-E54F-8788-1144361B60BB}"/>
              </a:ext>
            </a:extLst>
          </p:cNvPr>
          <p:cNvGrpSpPr/>
          <p:nvPr/>
        </p:nvGrpSpPr>
        <p:grpSpPr>
          <a:xfrm>
            <a:off x="9631242" y="2799873"/>
            <a:ext cx="861936" cy="697707"/>
            <a:chOff x="9574871" y="2799873"/>
            <a:chExt cx="861936" cy="697707"/>
          </a:xfrm>
        </p:grpSpPr>
        <p:sp>
          <p:nvSpPr>
            <p:cNvPr id="133" name="Freeform 110">
              <a:extLst>
                <a:ext uri="{FF2B5EF4-FFF2-40B4-BE49-F238E27FC236}">
                  <a16:creationId xmlns:a16="http://schemas.microsoft.com/office/drawing/2014/main" id="{6FC75D1E-D7F0-5841-B499-2D69C84E9E37}"/>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4" name="Freeform 111">
              <a:extLst>
                <a:ext uri="{FF2B5EF4-FFF2-40B4-BE49-F238E27FC236}">
                  <a16:creationId xmlns:a16="http://schemas.microsoft.com/office/drawing/2014/main" id="{65480244-B22F-F847-B40C-0F9176DC804E}"/>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Freeform 112">
              <a:extLst>
                <a:ext uri="{FF2B5EF4-FFF2-40B4-BE49-F238E27FC236}">
                  <a16:creationId xmlns:a16="http://schemas.microsoft.com/office/drawing/2014/main" id="{4958305E-49E8-7447-916E-345C5C751F9F}"/>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6" name="Freeform 46">
              <a:extLst>
                <a:ext uri="{FF2B5EF4-FFF2-40B4-BE49-F238E27FC236}">
                  <a16:creationId xmlns:a16="http://schemas.microsoft.com/office/drawing/2014/main" id="{AD91D044-B2D4-844D-8210-68E9683D2675}"/>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Freeform 47">
              <a:extLst>
                <a:ext uri="{FF2B5EF4-FFF2-40B4-BE49-F238E27FC236}">
                  <a16:creationId xmlns:a16="http://schemas.microsoft.com/office/drawing/2014/main" id="{5A2E9466-E3DD-A74F-83FE-4DBDE39C649C}"/>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2285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94F836-7789-5C48-BAE2-DB4A8C54B85A}" type="slidenum">
              <a:rPr kumimoji="0" lang="en-US" sz="900" b="0" i="0" u="none" strike="noStrike" kern="1200" cap="none" spc="0" normalizeH="0" baseline="0" noProof="0" smtClean="0">
                <a:ln>
                  <a:noFill/>
                </a:ln>
                <a:solidFill>
                  <a:srgbClr val="98A4A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srgbClr val="98A4AE"/>
              </a:solidFill>
              <a:effectLst/>
              <a:uLnTx/>
              <a:uFillTx/>
              <a:latin typeface="Arial" panose="020B0604020202020204"/>
              <a:ea typeface="+mn-ea"/>
              <a:cs typeface="+mn-cs"/>
            </a:endParaRPr>
          </a:p>
        </p:txBody>
      </p:sp>
      <p:sp>
        <p:nvSpPr>
          <p:cNvPr id="12" name="Title 11">
            <a:extLst>
              <a:ext uri="{FF2B5EF4-FFF2-40B4-BE49-F238E27FC236}">
                <a16:creationId xmlns:a16="http://schemas.microsoft.com/office/drawing/2014/main" id="{BF143E39-F3C0-6B48-A18C-20D7B4C83276}"/>
              </a:ext>
            </a:extLst>
          </p:cNvPr>
          <p:cNvSpPr>
            <a:spLocks noGrp="1"/>
          </p:cNvSpPr>
          <p:nvPr>
            <p:ph type="title"/>
          </p:nvPr>
        </p:nvSpPr>
        <p:spPr>
          <a:xfrm>
            <a:off x="368271" y="539343"/>
            <a:ext cx="11371732" cy="657077"/>
          </a:xfrm>
        </p:spPr>
        <p:txBody>
          <a:bodyPr/>
          <a:lstStyle/>
          <a:p>
            <a:r>
              <a:rPr lang="en-US" sz="3577" dirty="0">
                <a:solidFill>
                  <a:srgbClr val="3E3E3E"/>
                </a:solidFill>
                <a:latin typeface="Calibri" panose="020F0502020204030204" pitchFamily="34" charset="0"/>
                <a:ea typeface="+mn-ea"/>
                <a:cs typeface="Calibri" panose="020F0502020204030204" pitchFamily="34" charset="0"/>
              </a:rPr>
              <a:t>We are in a new era of computing…</a:t>
            </a:r>
          </a:p>
        </p:txBody>
      </p:sp>
      <p:cxnSp>
        <p:nvCxnSpPr>
          <p:cNvPr id="6" name="Straight Connector 5">
            <a:extLst>
              <a:ext uri="{FF2B5EF4-FFF2-40B4-BE49-F238E27FC236}">
                <a16:creationId xmlns:a16="http://schemas.microsoft.com/office/drawing/2014/main" id="{F85793D3-2C65-426C-95AE-5A87F63EA9C7}"/>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15" name="object 4">
            <a:extLst>
              <a:ext uri="{FF2B5EF4-FFF2-40B4-BE49-F238E27FC236}">
                <a16:creationId xmlns:a16="http://schemas.microsoft.com/office/drawing/2014/main" id="{14162309-482E-468C-8B07-AE9C7CAFAB4B}"/>
              </a:ext>
            </a:extLst>
          </p:cNvPr>
          <p:cNvSpPr/>
          <p:nvPr/>
        </p:nvSpPr>
        <p:spPr>
          <a:xfrm>
            <a:off x="4341876" y="2182367"/>
            <a:ext cx="3731260" cy="3602990"/>
          </a:xfrm>
          <a:custGeom>
            <a:avLst/>
            <a:gdLst/>
            <a:ahLst/>
            <a:cxnLst/>
            <a:rect l="l" t="t" r="r" b="b"/>
            <a:pathLst>
              <a:path w="3731259" h="3602990">
                <a:moveTo>
                  <a:pt x="3730752" y="0"/>
                </a:moveTo>
                <a:lnTo>
                  <a:pt x="0" y="0"/>
                </a:lnTo>
                <a:lnTo>
                  <a:pt x="0" y="3602736"/>
                </a:lnTo>
                <a:lnTo>
                  <a:pt x="3730752" y="3602736"/>
                </a:lnTo>
                <a:lnTo>
                  <a:pt x="3730752" y="0"/>
                </a:lnTo>
                <a:close/>
              </a:path>
            </a:pathLst>
          </a:custGeom>
          <a:solidFill>
            <a:srgbClr val="00AF50"/>
          </a:solidFill>
        </p:spPr>
        <p:txBody>
          <a:bodyPr wrap="square" lIns="0" tIns="0" rIns="0" bIns="0" rtlCol="0"/>
          <a:lstStyle/>
          <a:p>
            <a:endParaRPr dirty="0"/>
          </a:p>
        </p:txBody>
      </p:sp>
      <p:sp>
        <p:nvSpPr>
          <p:cNvPr id="16" name="object 5">
            <a:extLst>
              <a:ext uri="{FF2B5EF4-FFF2-40B4-BE49-F238E27FC236}">
                <a16:creationId xmlns:a16="http://schemas.microsoft.com/office/drawing/2014/main" id="{9D88CFCA-0B04-444D-BF2A-7D8CDF19F743}"/>
              </a:ext>
            </a:extLst>
          </p:cNvPr>
          <p:cNvSpPr/>
          <p:nvPr/>
        </p:nvSpPr>
        <p:spPr>
          <a:xfrm>
            <a:off x="8154923" y="2182367"/>
            <a:ext cx="3729354" cy="3602990"/>
          </a:xfrm>
          <a:custGeom>
            <a:avLst/>
            <a:gdLst/>
            <a:ahLst/>
            <a:cxnLst/>
            <a:rect l="l" t="t" r="r" b="b"/>
            <a:pathLst>
              <a:path w="3729354" h="3602990">
                <a:moveTo>
                  <a:pt x="3729228" y="0"/>
                </a:moveTo>
                <a:lnTo>
                  <a:pt x="0" y="0"/>
                </a:lnTo>
                <a:lnTo>
                  <a:pt x="0" y="3602736"/>
                </a:lnTo>
                <a:lnTo>
                  <a:pt x="3729228" y="3602736"/>
                </a:lnTo>
                <a:lnTo>
                  <a:pt x="3729228" y="0"/>
                </a:lnTo>
                <a:close/>
              </a:path>
            </a:pathLst>
          </a:custGeom>
          <a:solidFill>
            <a:srgbClr val="5C005C"/>
          </a:solidFill>
        </p:spPr>
        <p:txBody>
          <a:bodyPr wrap="square" lIns="0" tIns="0" rIns="0" bIns="0" rtlCol="0"/>
          <a:lstStyle/>
          <a:p>
            <a:endParaRPr dirty="0"/>
          </a:p>
        </p:txBody>
      </p:sp>
      <p:sp>
        <p:nvSpPr>
          <p:cNvPr id="17" name="object 6">
            <a:extLst>
              <a:ext uri="{FF2B5EF4-FFF2-40B4-BE49-F238E27FC236}">
                <a16:creationId xmlns:a16="http://schemas.microsoft.com/office/drawing/2014/main" id="{AF39F91B-611B-43FC-BFCC-99E75E6BF7DF}"/>
              </a:ext>
            </a:extLst>
          </p:cNvPr>
          <p:cNvSpPr txBox="1"/>
          <p:nvPr/>
        </p:nvSpPr>
        <p:spPr>
          <a:xfrm>
            <a:off x="8325357" y="4847081"/>
            <a:ext cx="3342640" cy="756920"/>
          </a:xfrm>
          <a:prstGeom prst="rect">
            <a:avLst/>
          </a:prstGeom>
        </p:spPr>
        <p:txBody>
          <a:bodyPr vert="horz" wrap="square" lIns="0" tIns="12700" rIns="0" bIns="0" rtlCol="0">
            <a:spAutoFit/>
          </a:bodyPr>
          <a:lstStyle/>
          <a:p>
            <a:pPr marL="12700" marR="5080">
              <a:lnSpc>
                <a:spcPct val="100000"/>
              </a:lnSpc>
              <a:spcBef>
                <a:spcPts val="100"/>
              </a:spcBef>
            </a:pPr>
            <a:r>
              <a:rPr sz="2400" b="1" spc="-60" dirty="0">
                <a:solidFill>
                  <a:srgbClr val="FFFFFF"/>
                </a:solidFill>
                <a:latin typeface="Arial"/>
                <a:cs typeface="Arial"/>
              </a:rPr>
              <a:t>On-demand</a:t>
            </a:r>
            <a:r>
              <a:rPr sz="2400" b="1" spc="-150" dirty="0">
                <a:solidFill>
                  <a:srgbClr val="FFFFFF"/>
                </a:solidFill>
                <a:latin typeface="Arial"/>
                <a:cs typeface="Arial"/>
              </a:rPr>
              <a:t> </a:t>
            </a:r>
            <a:r>
              <a:rPr sz="2400" b="1" spc="-90" dirty="0">
                <a:solidFill>
                  <a:srgbClr val="FFFFFF"/>
                </a:solidFill>
                <a:latin typeface="Arial"/>
                <a:cs typeface="Arial"/>
              </a:rPr>
              <a:t>productivity  </a:t>
            </a:r>
            <a:r>
              <a:rPr sz="2400" b="1" spc="-85" dirty="0">
                <a:solidFill>
                  <a:srgbClr val="FFFFFF"/>
                </a:solidFill>
                <a:latin typeface="Arial"/>
                <a:cs typeface="Arial"/>
              </a:rPr>
              <a:t>and hybrid</a:t>
            </a:r>
            <a:r>
              <a:rPr sz="2400" b="1" spc="-120" dirty="0">
                <a:solidFill>
                  <a:srgbClr val="FFFFFF"/>
                </a:solidFill>
                <a:latin typeface="Arial"/>
                <a:cs typeface="Arial"/>
              </a:rPr>
              <a:t> </a:t>
            </a:r>
            <a:r>
              <a:rPr sz="2400" b="1" spc="-75" dirty="0">
                <a:solidFill>
                  <a:srgbClr val="FFFFFF"/>
                </a:solidFill>
                <a:latin typeface="Arial"/>
                <a:cs typeface="Arial"/>
              </a:rPr>
              <a:t>flexibility</a:t>
            </a:r>
            <a:endParaRPr sz="2400" dirty="0">
              <a:latin typeface="Arial"/>
              <a:cs typeface="Arial"/>
            </a:endParaRPr>
          </a:p>
        </p:txBody>
      </p:sp>
      <p:grpSp>
        <p:nvGrpSpPr>
          <p:cNvPr id="18" name="object 7">
            <a:extLst>
              <a:ext uri="{FF2B5EF4-FFF2-40B4-BE49-F238E27FC236}">
                <a16:creationId xmlns:a16="http://schemas.microsoft.com/office/drawing/2014/main" id="{CAC91A90-B8E1-4910-9506-6D7694DFB50C}"/>
              </a:ext>
            </a:extLst>
          </p:cNvPr>
          <p:cNvGrpSpPr/>
          <p:nvPr/>
        </p:nvGrpSpPr>
        <p:grpSpPr>
          <a:xfrm>
            <a:off x="9041892" y="2666999"/>
            <a:ext cx="1827530" cy="1805939"/>
            <a:chOff x="9041892" y="2666999"/>
            <a:chExt cx="1827530" cy="1805939"/>
          </a:xfrm>
        </p:grpSpPr>
        <p:sp>
          <p:nvSpPr>
            <p:cNvPr id="19" name="object 8">
              <a:extLst>
                <a:ext uri="{FF2B5EF4-FFF2-40B4-BE49-F238E27FC236}">
                  <a16:creationId xmlns:a16="http://schemas.microsoft.com/office/drawing/2014/main" id="{D6CADD84-4FB3-406C-83E9-3AB8C3054F0F}"/>
                </a:ext>
              </a:extLst>
            </p:cNvPr>
            <p:cNvSpPr/>
            <p:nvPr/>
          </p:nvSpPr>
          <p:spPr>
            <a:xfrm>
              <a:off x="9421368" y="2666999"/>
              <a:ext cx="1447800" cy="848994"/>
            </a:xfrm>
            <a:custGeom>
              <a:avLst/>
              <a:gdLst/>
              <a:ahLst/>
              <a:cxnLst/>
              <a:rect l="l" t="t" r="r" b="b"/>
              <a:pathLst>
                <a:path w="1447800" h="848995">
                  <a:moveTo>
                    <a:pt x="724788" y="0"/>
                  </a:moveTo>
                  <a:lnTo>
                    <a:pt x="677290" y="4189"/>
                  </a:lnTo>
                  <a:lnTo>
                    <a:pt x="632527" y="16277"/>
                  </a:lnTo>
                  <a:lnTo>
                    <a:pt x="591223" y="35542"/>
                  </a:lnTo>
                  <a:lnTo>
                    <a:pt x="554101" y="61261"/>
                  </a:lnTo>
                  <a:lnTo>
                    <a:pt x="521884" y="92713"/>
                  </a:lnTo>
                  <a:lnTo>
                    <a:pt x="495296" y="129176"/>
                  </a:lnTo>
                  <a:lnTo>
                    <a:pt x="475059" y="169929"/>
                  </a:lnTo>
                  <a:lnTo>
                    <a:pt x="461899" y="214249"/>
                  </a:lnTo>
                  <a:lnTo>
                    <a:pt x="456564" y="266826"/>
                  </a:lnTo>
                  <a:lnTo>
                    <a:pt x="432942" y="264668"/>
                  </a:lnTo>
                  <a:lnTo>
                    <a:pt x="386855" y="269323"/>
                  </a:lnTo>
                  <a:lnTo>
                    <a:pt x="343900" y="282670"/>
                  </a:lnTo>
                  <a:lnTo>
                    <a:pt x="305016" y="303780"/>
                  </a:lnTo>
                  <a:lnTo>
                    <a:pt x="271145" y="331724"/>
                  </a:lnTo>
                  <a:lnTo>
                    <a:pt x="253873" y="352679"/>
                  </a:lnTo>
                  <a:lnTo>
                    <a:pt x="248284" y="352298"/>
                  </a:lnTo>
                  <a:lnTo>
                    <a:pt x="198236" y="357340"/>
                  </a:lnTo>
                  <a:lnTo>
                    <a:pt x="151626" y="371804"/>
                  </a:lnTo>
                  <a:lnTo>
                    <a:pt x="109450" y="394691"/>
                  </a:lnTo>
                  <a:lnTo>
                    <a:pt x="72707" y="425005"/>
                  </a:lnTo>
                  <a:lnTo>
                    <a:pt x="42393" y="461748"/>
                  </a:lnTo>
                  <a:lnTo>
                    <a:pt x="19506" y="503924"/>
                  </a:lnTo>
                  <a:lnTo>
                    <a:pt x="5042" y="550534"/>
                  </a:lnTo>
                  <a:lnTo>
                    <a:pt x="0" y="600583"/>
                  </a:lnTo>
                  <a:lnTo>
                    <a:pt x="4441" y="647576"/>
                  </a:lnTo>
                  <a:lnTo>
                    <a:pt x="17216" y="691614"/>
                  </a:lnTo>
                  <a:lnTo>
                    <a:pt x="37504" y="731871"/>
                  </a:lnTo>
                  <a:lnTo>
                    <a:pt x="64484" y="767524"/>
                  </a:lnTo>
                  <a:lnTo>
                    <a:pt x="97333" y="797748"/>
                  </a:lnTo>
                  <a:lnTo>
                    <a:pt x="135231" y="821717"/>
                  </a:lnTo>
                  <a:lnTo>
                    <a:pt x="177355" y="838609"/>
                  </a:lnTo>
                  <a:lnTo>
                    <a:pt x="222884" y="847598"/>
                  </a:lnTo>
                  <a:lnTo>
                    <a:pt x="240029" y="848487"/>
                  </a:lnTo>
                  <a:lnTo>
                    <a:pt x="244221" y="848868"/>
                  </a:lnTo>
                  <a:lnTo>
                    <a:pt x="1206246" y="848868"/>
                  </a:lnTo>
                  <a:lnTo>
                    <a:pt x="1211326" y="848360"/>
                  </a:lnTo>
                  <a:lnTo>
                    <a:pt x="1221485" y="848868"/>
                  </a:lnTo>
                  <a:lnTo>
                    <a:pt x="1267089" y="844269"/>
                  </a:lnTo>
                  <a:lnTo>
                    <a:pt x="1309568" y="831080"/>
                  </a:lnTo>
                  <a:lnTo>
                    <a:pt x="1348010" y="810211"/>
                  </a:lnTo>
                  <a:lnTo>
                    <a:pt x="1381505" y="782573"/>
                  </a:lnTo>
                  <a:lnTo>
                    <a:pt x="1409143" y="749078"/>
                  </a:lnTo>
                  <a:lnTo>
                    <a:pt x="1430012" y="710636"/>
                  </a:lnTo>
                  <a:lnTo>
                    <a:pt x="1443201" y="668157"/>
                  </a:lnTo>
                  <a:lnTo>
                    <a:pt x="1447800" y="622554"/>
                  </a:lnTo>
                  <a:lnTo>
                    <a:pt x="1443197" y="576941"/>
                  </a:lnTo>
                  <a:lnTo>
                    <a:pt x="1429999" y="534444"/>
                  </a:lnTo>
                  <a:lnTo>
                    <a:pt x="1409120" y="495982"/>
                  </a:lnTo>
                  <a:lnTo>
                    <a:pt x="1381475" y="462477"/>
                  </a:lnTo>
                  <a:lnTo>
                    <a:pt x="1347977" y="434848"/>
                  </a:lnTo>
                  <a:lnTo>
                    <a:pt x="1329435" y="424814"/>
                  </a:lnTo>
                  <a:lnTo>
                    <a:pt x="1332102" y="390779"/>
                  </a:lnTo>
                  <a:lnTo>
                    <a:pt x="1327775" y="342504"/>
                  </a:lnTo>
                  <a:lnTo>
                    <a:pt x="1315298" y="297074"/>
                  </a:lnTo>
                  <a:lnTo>
                    <a:pt x="1295432" y="255246"/>
                  </a:lnTo>
                  <a:lnTo>
                    <a:pt x="1268938" y="217777"/>
                  </a:lnTo>
                  <a:lnTo>
                    <a:pt x="1236574" y="185424"/>
                  </a:lnTo>
                  <a:lnTo>
                    <a:pt x="1199101" y="158942"/>
                  </a:lnTo>
                  <a:lnTo>
                    <a:pt x="1157278" y="139090"/>
                  </a:lnTo>
                  <a:lnTo>
                    <a:pt x="1111866" y="126624"/>
                  </a:lnTo>
                  <a:lnTo>
                    <a:pt x="1063625" y="122300"/>
                  </a:lnTo>
                  <a:lnTo>
                    <a:pt x="1042965" y="123096"/>
                  </a:lnTo>
                  <a:lnTo>
                    <a:pt x="1022746" y="125428"/>
                  </a:lnTo>
                  <a:lnTo>
                    <a:pt x="1003028" y="129212"/>
                  </a:lnTo>
                  <a:lnTo>
                    <a:pt x="983868" y="134365"/>
                  </a:lnTo>
                  <a:lnTo>
                    <a:pt x="960754" y="142875"/>
                  </a:lnTo>
                  <a:lnTo>
                    <a:pt x="947420" y="118363"/>
                  </a:lnTo>
                  <a:lnTo>
                    <a:pt x="914634" y="78646"/>
                  </a:lnTo>
                  <a:lnTo>
                    <a:pt x="874906" y="45866"/>
                  </a:lnTo>
                  <a:lnTo>
                    <a:pt x="829306" y="21108"/>
                  </a:lnTo>
                  <a:lnTo>
                    <a:pt x="778910" y="5457"/>
                  </a:lnTo>
                  <a:lnTo>
                    <a:pt x="724788" y="0"/>
                  </a:lnTo>
                  <a:close/>
                </a:path>
              </a:pathLst>
            </a:custGeom>
            <a:solidFill>
              <a:srgbClr val="FFFFFF"/>
            </a:solidFill>
          </p:spPr>
          <p:txBody>
            <a:bodyPr wrap="square" lIns="0" tIns="0" rIns="0" bIns="0" rtlCol="0"/>
            <a:lstStyle/>
            <a:p>
              <a:endParaRPr dirty="0"/>
            </a:p>
          </p:txBody>
        </p:sp>
        <p:sp>
          <p:nvSpPr>
            <p:cNvPr id="20" name="object 9">
              <a:extLst>
                <a:ext uri="{FF2B5EF4-FFF2-40B4-BE49-F238E27FC236}">
                  <a16:creationId xmlns:a16="http://schemas.microsoft.com/office/drawing/2014/main" id="{FEB0219B-41E8-4AD8-90C6-440A8B54B887}"/>
                </a:ext>
              </a:extLst>
            </p:cNvPr>
            <p:cNvSpPr/>
            <p:nvPr/>
          </p:nvSpPr>
          <p:spPr>
            <a:xfrm>
              <a:off x="9041892" y="3336035"/>
              <a:ext cx="719455" cy="917575"/>
            </a:xfrm>
            <a:custGeom>
              <a:avLst/>
              <a:gdLst/>
              <a:ahLst/>
              <a:cxnLst/>
              <a:rect l="l" t="t" r="r" b="b"/>
              <a:pathLst>
                <a:path w="719454" h="917575">
                  <a:moveTo>
                    <a:pt x="719328" y="0"/>
                  </a:moveTo>
                  <a:lnTo>
                    <a:pt x="0" y="0"/>
                  </a:lnTo>
                  <a:lnTo>
                    <a:pt x="0" y="15252"/>
                  </a:lnTo>
                  <a:lnTo>
                    <a:pt x="0" y="917448"/>
                  </a:lnTo>
                  <a:lnTo>
                    <a:pt x="719328" y="917448"/>
                  </a:lnTo>
                  <a:lnTo>
                    <a:pt x="719328" y="15252"/>
                  </a:lnTo>
                  <a:lnTo>
                    <a:pt x="719328" y="0"/>
                  </a:lnTo>
                  <a:close/>
                </a:path>
              </a:pathLst>
            </a:custGeom>
            <a:solidFill>
              <a:srgbClr val="5C005C"/>
            </a:solidFill>
          </p:spPr>
          <p:txBody>
            <a:bodyPr wrap="square" lIns="0" tIns="0" rIns="0" bIns="0" rtlCol="0"/>
            <a:lstStyle/>
            <a:p>
              <a:endParaRPr dirty="0"/>
            </a:p>
          </p:txBody>
        </p:sp>
        <p:sp>
          <p:nvSpPr>
            <p:cNvPr id="21" name="object 10">
              <a:extLst>
                <a:ext uri="{FF2B5EF4-FFF2-40B4-BE49-F238E27FC236}">
                  <a16:creationId xmlns:a16="http://schemas.microsoft.com/office/drawing/2014/main" id="{0D87DCC9-DE1F-478D-BAEA-F7BC827B828B}"/>
                </a:ext>
              </a:extLst>
            </p:cNvPr>
            <p:cNvSpPr/>
            <p:nvPr/>
          </p:nvSpPr>
          <p:spPr>
            <a:xfrm>
              <a:off x="9153144" y="3351275"/>
              <a:ext cx="586740" cy="1122045"/>
            </a:xfrm>
            <a:custGeom>
              <a:avLst/>
              <a:gdLst/>
              <a:ahLst/>
              <a:cxnLst/>
              <a:rect l="l" t="t" r="r" b="b"/>
              <a:pathLst>
                <a:path w="586740" h="1122045">
                  <a:moveTo>
                    <a:pt x="586740" y="0"/>
                  </a:moveTo>
                  <a:lnTo>
                    <a:pt x="0" y="0"/>
                  </a:lnTo>
                  <a:lnTo>
                    <a:pt x="0" y="1121663"/>
                  </a:lnTo>
                  <a:lnTo>
                    <a:pt x="586740" y="1121663"/>
                  </a:lnTo>
                  <a:lnTo>
                    <a:pt x="586740" y="0"/>
                  </a:lnTo>
                  <a:close/>
                </a:path>
              </a:pathLst>
            </a:custGeom>
            <a:solidFill>
              <a:srgbClr val="FFFFFF"/>
            </a:solidFill>
          </p:spPr>
          <p:txBody>
            <a:bodyPr wrap="square" lIns="0" tIns="0" rIns="0" bIns="0" rtlCol="0"/>
            <a:lstStyle/>
            <a:p>
              <a:endParaRPr dirty="0"/>
            </a:p>
          </p:txBody>
        </p:sp>
        <p:sp>
          <p:nvSpPr>
            <p:cNvPr id="22" name="object 11">
              <a:extLst>
                <a:ext uri="{FF2B5EF4-FFF2-40B4-BE49-F238E27FC236}">
                  <a16:creationId xmlns:a16="http://schemas.microsoft.com/office/drawing/2014/main" id="{4C62BBE4-8461-4B20-8A3C-176680B9B263}"/>
                </a:ext>
              </a:extLst>
            </p:cNvPr>
            <p:cNvSpPr/>
            <p:nvPr/>
          </p:nvSpPr>
          <p:spPr>
            <a:xfrm>
              <a:off x="9200388" y="3389375"/>
              <a:ext cx="492759" cy="1001394"/>
            </a:xfrm>
            <a:custGeom>
              <a:avLst/>
              <a:gdLst/>
              <a:ahLst/>
              <a:cxnLst/>
              <a:rect l="l" t="t" r="r" b="b"/>
              <a:pathLst>
                <a:path w="492759" h="1001395">
                  <a:moveTo>
                    <a:pt x="492251" y="0"/>
                  </a:moveTo>
                  <a:lnTo>
                    <a:pt x="0" y="0"/>
                  </a:lnTo>
                  <a:lnTo>
                    <a:pt x="0" y="1001268"/>
                  </a:lnTo>
                  <a:lnTo>
                    <a:pt x="492251" y="1001268"/>
                  </a:lnTo>
                  <a:lnTo>
                    <a:pt x="492251" y="0"/>
                  </a:lnTo>
                  <a:close/>
                </a:path>
              </a:pathLst>
            </a:custGeom>
            <a:solidFill>
              <a:srgbClr val="5C005C"/>
            </a:solidFill>
          </p:spPr>
          <p:txBody>
            <a:bodyPr wrap="square" lIns="0" tIns="0" rIns="0" bIns="0" rtlCol="0"/>
            <a:lstStyle/>
            <a:p>
              <a:endParaRPr dirty="0"/>
            </a:p>
          </p:txBody>
        </p:sp>
        <p:sp>
          <p:nvSpPr>
            <p:cNvPr id="23" name="object 12">
              <a:extLst>
                <a:ext uri="{FF2B5EF4-FFF2-40B4-BE49-F238E27FC236}">
                  <a16:creationId xmlns:a16="http://schemas.microsoft.com/office/drawing/2014/main" id="{E639B740-60DF-4F0B-9B7A-4444F71790A1}"/>
                </a:ext>
              </a:extLst>
            </p:cNvPr>
            <p:cNvSpPr/>
            <p:nvPr/>
          </p:nvSpPr>
          <p:spPr>
            <a:xfrm>
              <a:off x="9224772" y="3410711"/>
              <a:ext cx="443865" cy="137160"/>
            </a:xfrm>
            <a:custGeom>
              <a:avLst/>
              <a:gdLst/>
              <a:ahLst/>
              <a:cxnLst/>
              <a:rect l="l" t="t" r="r" b="b"/>
              <a:pathLst>
                <a:path w="443865" h="137160">
                  <a:moveTo>
                    <a:pt x="443483" y="0"/>
                  </a:moveTo>
                  <a:lnTo>
                    <a:pt x="0" y="0"/>
                  </a:lnTo>
                  <a:lnTo>
                    <a:pt x="0" y="137160"/>
                  </a:lnTo>
                  <a:lnTo>
                    <a:pt x="443483" y="137160"/>
                  </a:lnTo>
                  <a:lnTo>
                    <a:pt x="443483" y="0"/>
                  </a:lnTo>
                  <a:close/>
                </a:path>
              </a:pathLst>
            </a:custGeom>
            <a:solidFill>
              <a:srgbClr val="FFFFFF"/>
            </a:solidFill>
          </p:spPr>
          <p:txBody>
            <a:bodyPr wrap="square" lIns="0" tIns="0" rIns="0" bIns="0" rtlCol="0"/>
            <a:lstStyle/>
            <a:p>
              <a:endParaRPr dirty="0"/>
            </a:p>
          </p:txBody>
        </p:sp>
        <p:sp>
          <p:nvSpPr>
            <p:cNvPr id="24" name="object 13">
              <a:extLst>
                <a:ext uri="{FF2B5EF4-FFF2-40B4-BE49-F238E27FC236}">
                  <a16:creationId xmlns:a16="http://schemas.microsoft.com/office/drawing/2014/main" id="{5C849D3D-BAC9-479E-9A78-C6B7EE758447}"/>
                </a:ext>
              </a:extLst>
            </p:cNvPr>
            <p:cNvSpPr/>
            <p:nvPr/>
          </p:nvSpPr>
          <p:spPr>
            <a:xfrm>
              <a:off x="9243060" y="3427475"/>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1816"/>
                  </a:moveTo>
                  <a:lnTo>
                    <a:pt x="390664" y="41160"/>
                  </a:lnTo>
                  <a:lnTo>
                    <a:pt x="383806" y="32435"/>
                  </a:lnTo>
                  <a:lnTo>
                    <a:pt x="373634" y="26555"/>
                  </a:lnTo>
                  <a:lnTo>
                    <a:pt x="361188" y="24384"/>
                  </a:lnTo>
                  <a:lnTo>
                    <a:pt x="348729" y="26555"/>
                  </a:lnTo>
                  <a:lnTo>
                    <a:pt x="338556" y="32435"/>
                  </a:lnTo>
                  <a:lnTo>
                    <a:pt x="331698" y="41160"/>
                  </a:lnTo>
                  <a:lnTo>
                    <a:pt x="329184" y="51816"/>
                  </a:lnTo>
                  <a:lnTo>
                    <a:pt x="331698" y="62484"/>
                  </a:lnTo>
                  <a:lnTo>
                    <a:pt x="338556" y="71208"/>
                  </a:lnTo>
                  <a:lnTo>
                    <a:pt x="348729" y="77089"/>
                  </a:lnTo>
                  <a:lnTo>
                    <a:pt x="361188" y="79248"/>
                  </a:lnTo>
                  <a:lnTo>
                    <a:pt x="373634" y="77089"/>
                  </a:lnTo>
                  <a:lnTo>
                    <a:pt x="383806" y="71208"/>
                  </a:lnTo>
                  <a:lnTo>
                    <a:pt x="390664" y="62484"/>
                  </a:lnTo>
                  <a:lnTo>
                    <a:pt x="393192" y="51816"/>
                  </a:lnTo>
                  <a:close/>
                </a:path>
              </a:pathLst>
            </a:custGeom>
            <a:solidFill>
              <a:srgbClr val="5C005C"/>
            </a:solidFill>
          </p:spPr>
          <p:txBody>
            <a:bodyPr wrap="square" lIns="0" tIns="0" rIns="0" bIns="0" rtlCol="0"/>
            <a:lstStyle/>
            <a:p>
              <a:endParaRPr dirty="0"/>
            </a:p>
          </p:txBody>
        </p:sp>
        <p:sp>
          <p:nvSpPr>
            <p:cNvPr id="25" name="object 14">
              <a:extLst>
                <a:ext uri="{FF2B5EF4-FFF2-40B4-BE49-F238E27FC236}">
                  <a16:creationId xmlns:a16="http://schemas.microsoft.com/office/drawing/2014/main" id="{C19DA058-A7B1-4F47-9745-A78F22CD5599}"/>
                </a:ext>
              </a:extLst>
            </p:cNvPr>
            <p:cNvSpPr/>
            <p:nvPr/>
          </p:nvSpPr>
          <p:spPr>
            <a:xfrm>
              <a:off x="9224772" y="3563111"/>
              <a:ext cx="443865" cy="139065"/>
            </a:xfrm>
            <a:custGeom>
              <a:avLst/>
              <a:gdLst/>
              <a:ahLst/>
              <a:cxnLst/>
              <a:rect l="l" t="t" r="r" b="b"/>
              <a:pathLst>
                <a:path w="443865" h="139064">
                  <a:moveTo>
                    <a:pt x="443483" y="0"/>
                  </a:moveTo>
                  <a:lnTo>
                    <a:pt x="0" y="0"/>
                  </a:lnTo>
                  <a:lnTo>
                    <a:pt x="0" y="138684"/>
                  </a:lnTo>
                  <a:lnTo>
                    <a:pt x="443483" y="138684"/>
                  </a:lnTo>
                  <a:lnTo>
                    <a:pt x="443483" y="0"/>
                  </a:lnTo>
                  <a:close/>
                </a:path>
              </a:pathLst>
            </a:custGeom>
            <a:solidFill>
              <a:srgbClr val="FFFFFF"/>
            </a:solidFill>
          </p:spPr>
          <p:txBody>
            <a:bodyPr wrap="square" lIns="0" tIns="0" rIns="0" bIns="0" rtlCol="0"/>
            <a:lstStyle/>
            <a:p>
              <a:endParaRPr dirty="0"/>
            </a:p>
          </p:txBody>
        </p:sp>
        <p:sp>
          <p:nvSpPr>
            <p:cNvPr id="26" name="object 15">
              <a:extLst>
                <a:ext uri="{FF2B5EF4-FFF2-40B4-BE49-F238E27FC236}">
                  <a16:creationId xmlns:a16="http://schemas.microsoft.com/office/drawing/2014/main" id="{3BA98DA5-7E52-4027-A42D-DA831A9FB637}"/>
                </a:ext>
              </a:extLst>
            </p:cNvPr>
            <p:cNvSpPr/>
            <p:nvPr/>
          </p:nvSpPr>
          <p:spPr>
            <a:xfrm>
              <a:off x="9243060" y="3581399"/>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1054"/>
                  </a:moveTo>
                  <a:lnTo>
                    <a:pt x="390664" y="40678"/>
                  </a:lnTo>
                  <a:lnTo>
                    <a:pt x="383806" y="32194"/>
                  </a:lnTo>
                  <a:lnTo>
                    <a:pt x="373634" y="26479"/>
                  </a:lnTo>
                  <a:lnTo>
                    <a:pt x="361188" y="24384"/>
                  </a:lnTo>
                  <a:lnTo>
                    <a:pt x="348729" y="26479"/>
                  </a:lnTo>
                  <a:lnTo>
                    <a:pt x="338556" y="32194"/>
                  </a:lnTo>
                  <a:lnTo>
                    <a:pt x="331698" y="40678"/>
                  </a:lnTo>
                  <a:lnTo>
                    <a:pt x="329184" y="51054"/>
                  </a:lnTo>
                  <a:lnTo>
                    <a:pt x="331698" y="61442"/>
                  </a:lnTo>
                  <a:lnTo>
                    <a:pt x="338556" y="69913"/>
                  </a:lnTo>
                  <a:lnTo>
                    <a:pt x="348729" y="75628"/>
                  </a:lnTo>
                  <a:lnTo>
                    <a:pt x="361188" y="77724"/>
                  </a:lnTo>
                  <a:lnTo>
                    <a:pt x="373634" y="75641"/>
                  </a:lnTo>
                  <a:lnTo>
                    <a:pt x="383806" y="69926"/>
                  </a:lnTo>
                  <a:lnTo>
                    <a:pt x="390664" y="61442"/>
                  </a:lnTo>
                  <a:lnTo>
                    <a:pt x="393192" y="51054"/>
                  </a:lnTo>
                  <a:close/>
                </a:path>
              </a:pathLst>
            </a:custGeom>
            <a:solidFill>
              <a:srgbClr val="5C005C"/>
            </a:solidFill>
          </p:spPr>
          <p:txBody>
            <a:bodyPr wrap="square" lIns="0" tIns="0" rIns="0" bIns="0" rtlCol="0"/>
            <a:lstStyle/>
            <a:p>
              <a:endParaRPr dirty="0"/>
            </a:p>
          </p:txBody>
        </p:sp>
        <p:sp>
          <p:nvSpPr>
            <p:cNvPr id="27" name="object 16">
              <a:extLst>
                <a:ext uri="{FF2B5EF4-FFF2-40B4-BE49-F238E27FC236}">
                  <a16:creationId xmlns:a16="http://schemas.microsoft.com/office/drawing/2014/main" id="{99F270F4-9087-4C12-92BE-CEFA9F09AF48}"/>
                </a:ext>
              </a:extLst>
            </p:cNvPr>
            <p:cNvSpPr/>
            <p:nvPr/>
          </p:nvSpPr>
          <p:spPr>
            <a:xfrm>
              <a:off x="9224772" y="3717035"/>
              <a:ext cx="443865" cy="137160"/>
            </a:xfrm>
            <a:custGeom>
              <a:avLst/>
              <a:gdLst/>
              <a:ahLst/>
              <a:cxnLst/>
              <a:rect l="l" t="t" r="r" b="b"/>
              <a:pathLst>
                <a:path w="443865" h="137160">
                  <a:moveTo>
                    <a:pt x="443483" y="0"/>
                  </a:moveTo>
                  <a:lnTo>
                    <a:pt x="0" y="0"/>
                  </a:lnTo>
                  <a:lnTo>
                    <a:pt x="0" y="137160"/>
                  </a:lnTo>
                  <a:lnTo>
                    <a:pt x="443483" y="137160"/>
                  </a:lnTo>
                  <a:lnTo>
                    <a:pt x="443483" y="0"/>
                  </a:lnTo>
                  <a:close/>
                </a:path>
              </a:pathLst>
            </a:custGeom>
            <a:solidFill>
              <a:srgbClr val="FFFFFF"/>
            </a:solidFill>
          </p:spPr>
          <p:txBody>
            <a:bodyPr wrap="square" lIns="0" tIns="0" rIns="0" bIns="0" rtlCol="0"/>
            <a:lstStyle/>
            <a:p>
              <a:endParaRPr dirty="0"/>
            </a:p>
          </p:txBody>
        </p:sp>
        <p:sp>
          <p:nvSpPr>
            <p:cNvPr id="28" name="object 17">
              <a:extLst>
                <a:ext uri="{FF2B5EF4-FFF2-40B4-BE49-F238E27FC236}">
                  <a16:creationId xmlns:a16="http://schemas.microsoft.com/office/drawing/2014/main" id="{EA35D55D-91D1-4919-8450-704A9C3B3401}"/>
                </a:ext>
              </a:extLst>
            </p:cNvPr>
            <p:cNvSpPr/>
            <p:nvPr/>
          </p:nvSpPr>
          <p:spPr>
            <a:xfrm>
              <a:off x="9243060" y="3735323"/>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0292"/>
                  </a:moveTo>
                  <a:lnTo>
                    <a:pt x="390664" y="39636"/>
                  </a:lnTo>
                  <a:lnTo>
                    <a:pt x="383806" y="30911"/>
                  </a:lnTo>
                  <a:lnTo>
                    <a:pt x="373634" y="25031"/>
                  </a:lnTo>
                  <a:lnTo>
                    <a:pt x="361188" y="22860"/>
                  </a:lnTo>
                  <a:lnTo>
                    <a:pt x="348729" y="25031"/>
                  </a:lnTo>
                  <a:lnTo>
                    <a:pt x="338556" y="30911"/>
                  </a:lnTo>
                  <a:lnTo>
                    <a:pt x="331698" y="39636"/>
                  </a:lnTo>
                  <a:lnTo>
                    <a:pt x="329184" y="50292"/>
                  </a:lnTo>
                  <a:lnTo>
                    <a:pt x="331698" y="60960"/>
                  </a:lnTo>
                  <a:lnTo>
                    <a:pt x="338556" y="69684"/>
                  </a:lnTo>
                  <a:lnTo>
                    <a:pt x="348729" y="75565"/>
                  </a:lnTo>
                  <a:lnTo>
                    <a:pt x="361188" y="77724"/>
                  </a:lnTo>
                  <a:lnTo>
                    <a:pt x="373634" y="75565"/>
                  </a:lnTo>
                  <a:lnTo>
                    <a:pt x="383806" y="69684"/>
                  </a:lnTo>
                  <a:lnTo>
                    <a:pt x="390664" y="60960"/>
                  </a:lnTo>
                  <a:lnTo>
                    <a:pt x="393192" y="50292"/>
                  </a:lnTo>
                  <a:close/>
                </a:path>
              </a:pathLst>
            </a:custGeom>
            <a:solidFill>
              <a:srgbClr val="5C005C"/>
            </a:solidFill>
          </p:spPr>
          <p:txBody>
            <a:bodyPr wrap="square" lIns="0" tIns="0" rIns="0" bIns="0" rtlCol="0"/>
            <a:lstStyle/>
            <a:p>
              <a:endParaRPr dirty="0"/>
            </a:p>
          </p:txBody>
        </p:sp>
        <p:sp>
          <p:nvSpPr>
            <p:cNvPr id="29" name="object 18">
              <a:extLst>
                <a:ext uri="{FF2B5EF4-FFF2-40B4-BE49-F238E27FC236}">
                  <a16:creationId xmlns:a16="http://schemas.microsoft.com/office/drawing/2014/main" id="{7ADD0A3B-071D-4534-B0C1-1BA9FFF3DADC}"/>
                </a:ext>
              </a:extLst>
            </p:cNvPr>
            <p:cNvSpPr/>
            <p:nvPr/>
          </p:nvSpPr>
          <p:spPr>
            <a:xfrm>
              <a:off x="9224772" y="3870959"/>
              <a:ext cx="443865" cy="137160"/>
            </a:xfrm>
            <a:custGeom>
              <a:avLst/>
              <a:gdLst/>
              <a:ahLst/>
              <a:cxnLst/>
              <a:rect l="l" t="t" r="r" b="b"/>
              <a:pathLst>
                <a:path w="443865" h="137160">
                  <a:moveTo>
                    <a:pt x="443483" y="0"/>
                  </a:moveTo>
                  <a:lnTo>
                    <a:pt x="0" y="0"/>
                  </a:lnTo>
                  <a:lnTo>
                    <a:pt x="0" y="137160"/>
                  </a:lnTo>
                  <a:lnTo>
                    <a:pt x="443483" y="137160"/>
                  </a:lnTo>
                  <a:lnTo>
                    <a:pt x="443483" y="0"/>
                  </a:lnTo>
                  <a:close/>
                </a:path>
              </a:pathLst>
            </a:custGeom>
            <a:solidFill>
              <a:srgbClr val="FFFFFF"/>
            </a:solidFill>
          </p:spPr>
          <p:txBody>
            <a:bodyPr wrap="square" lIns="0" tIns="0" rIns="0" bIns="0" rtlCol="0"/>
            <a:lstStyle/>
            <a:p>
              <a:endParaRPr dirty="0"/>
            </a:p>
          </p:txBody>
        </p:sp>
        <p:sp>
          <p:nvSpPr>
            <p:cNvPr id="30" name="object 19">
              <a:extLst>
                <a:ext uri="{FF2B5EF4-FFF2-40B4-BE49-F238E27FC236}">
                  <a16:creationId xmlns:a16="http://schemas.microsoft.com/office/drawing/2014/main" id="{C6D1EA24-80BC-42A9-AEAB-D80320350B4F}"/>
                </a:ext>
              </a:extLst>
            </p:cNvPr>
            <p:cNvSpPr/>
            <p:nvPr/>
          </p:nvSpPr>
          <p:spPr>
            <a:xfrm>
              <a:off x="9243060" y="3887736"/>
              <a:ext cx="393700" cy="102235"/>
            </a:xfrm>
            <a:custGeom>
              <a:avLst/>
              <a:gdLst/>
              <a:ahLst/>
              <a:cxnLst/>
              <a:rect l="l" t="t" r="r" b="b"/>
              <a:pathLst>
                <a:path w="393700" h="102235">
                  <a:moveTo>
                    <a:pt x="25895" y="0"/>
                  </a:moveTo>
                  <a:lnTo>
                    <a:pt x="0" y="0"/>
                  </a:lnTo>
                  <a:lnTo>
                    <a:pt x="0" y="102095"/>
                  </a:lnTo>
                  <a:lnTo>
                    <a:pt x="25895" y="102095"/>
                  </a:lnTo>
                  <a:lnTo>
                    <a:pt x="25895" y="0"/>
                  </a:lnTo>
                  <a:close/>
                </a:path>
                <a:path w="393700" h="102235">
                  <a:moveTo>
                    <a:pt x="62471" y="0"/>
                  </a:moveTo>
                  <a:lnTo>
                    <a:pt x="36576" y="0"/>
                  </a:lnTo>
                  <a:lnTo>
                    <a:pt x="36576" y="102095"/>
                  </a:lnTo>
                  <a:lnTo>
                    <a:pt x="62471" y="102095"/>
                  </a:lnTo>
                  <a:lnTo>
                    <a:pt x="62471" y="0"/>
                  </a:lnTo>
                  <a:close/>
                </a:path>
                <a:path w="393700" h="102235">
                  <a:moveTo>
                    <a:pt x="97536" y="0"/>
                  </a:moveTo>
                  <a:lnTo>
                    <a:pt x="71628" y="0"/>
                  </a:lnTo>
                  <a:lnTo>
                    <a:pt x="71628" y="102095"/>
                  </a:lnTo>
                  <a:lnTo>
                    <a:pt x="97536" y="102095"/>
                  </a:lnTo>
                  <a:lnTo>
                    <a:pt x="97536" y="0"/>
                  </a:lnTo>
                  <a:close/>
                </a:path>
                <a:path w="393700" h="102235">
                  <a:moveTo>
                    <a:pt x="132588" y="0"/>
                  </a:moveTo>
                  <a:lnTo>
                    <a:pt x="106680" y="0"/>
                  </a:lnTo>
                  <a:lnTo>
                    <a:pt x="106680" y="102095"/>
                  </a:lnTo>
                  <a:lnTo>
                    <a:pt x="132588" y="102095"/>
                  </a:lnTo>
                  <a:lnTo>
                    <a:pt x="132588" y="0"/>
                  </a:lnTo>
                  <a:close/>
                </a:path>
                <a:path w="393700" h="102235">
                  <a:moveTo>
                    <a:pt x="167640" y="0"/>
                  </a:moveTo>
                  <a:lnTo>
                    <a:pt x="141732" y="0"/>
                  </a:lnTo>
                  <a:lnTo>
                    <a:pt x="141732" y="102095"/>
                  </a:lnTo>
                  <a:lnTo>
                    <a:pt x="167640" y="102095"/>
                  </a:lnTo>
                  <a:lnTo>
                    <a:pt x="167640" y="0"/>
                  </a:lnTo>
                  <a:close/>
                </a:path>
                <a:path w="393700" h="102235">
                  <a:moveTo>
                    <a:pt x="204216" y="0"/>
                  </a:moveTo>
                  <a:lnTo>
                    <a:pt x="178308" y="0"/>
                  </a:lnTo>
                  <a:lnTo>
                    <a:pt x="178308" y="102095"/>
                  </a:lnTo>
                  <a:lnTo>
                    <a:pt x="204216" y="102095"/>
                  </a:lnTo>
                  <a:lnTo>
                    <a:pt x="204216" y="0"/>
                  </a:lnTo>
                  <a:close/>
                </a:path>
                <a:path w="393700" h="102235">
                  <a:moveTo>
                    <a:pt x="393192" y="51041"/>
                  </a:moveTo>
                  <a:lnTo>
                    <a:pt x="390664" y="40665"/>
                  </a:lnTo>
                  <a:lnTo>
                    <a:pt x="383806" y="32181"/>
                  </a:lnTo>
                  <a:lnTo>
                    <a:pt x="373634" y="26466"/>
                  </a:lnTo>
                  <a:lnTo>
                    <a:pt x="361188" y="24371"/>
                  </a:lnTo>
                  <a:lnTo>
                    <a:pt x="348729" y="26479"/>
                  </a:lnTo>
                  <a:lnTo>
                    <a:pt x="338556" y="32194"/>
                  </a:lnTo>
                  <a:lnTo>
                    <a:pt x="331698" y="40665"/>
                  </a:lnTo>
                  <a:lnTo>
                    <a:pt x="329184" y="51041"/>
                  </a:lnTo>
                  <a:lnTo>
                    <a:pt x="331698" y="61429"/>
                  </a:lnTo>
                  <a:lnTo>
                    <a:pt x="338556" y="69913"/>
                  </a:lnTo>
                  <a:lnTo>
                    <a:pt x="348729" y="75615"/>
                  </a:lnTo>
                  <a:lnTo>
                    <a:pt x="361188" y="77711"/>
                  </a:lnTo>
                  <a:lnTo>
                    <a:pt x="373634" y="75615"/>
                  </a:lnTo>
                  <a:lnTo>
                    <a:pt x="383806" y="69900"/>
                  </a:lnTo>
                  <a:lnTo>
                    <a:pt x="390664" y="61429"/>
                  </a:lnTo>
                  <a:lnTo>
                    <a:pt x="393192" y="51041"/>
                  </a:lnTo>
                  <a:close/>
                </a:path>
              </a:pathLst>
            </a:custGeom>
            <a:solidFill>
              <a:srgbClr val="5C005C"/>
            </a:solidFill>
          </p:spPr>
          <p:txBody>
            <a:bodyPr wrap="square" lIns="0" tIns="0" rIns="0" bIns="0" rtlCol="0"/>
            <a:lstStyle/>
            <a:p>
              <a:endParaRPr dirty="0"/>
            </a:p>
          </p:txBody>
        </p:sp>
        <p:sp>
          <p:nvSpPr>
            <p:cNvPr id="31" name="object 20">
              <a:extLst>
                <a:ext uri="{FF2B5EF4-FFF2-40B4-BE49-F238E27FC236}">
                  <a16:creationId xmlns:a16="http://schemas.microsoft.com/office/drawing/2014/main" id="{AC92BEA8-9A0E-4FDE-94CD-290A30F10333}"/>
                </a:ext>
              </a:extLst>
            </p:cNvPr>
            <p:cNvSpPr/>
            <p:nvPr/>
          </p:nvSpPr>
          <p:spPr>
            <a:xfrm>
              <a:off x="9224772" y="4023359"/>
              <a:ext cx="443865" cy="137160"/>
            </a:xfrm>
            <a:custGeom>
              <a:avLst/>
              <a:gdLst/>
              <a:ahLst/>
              <a:cxnLst/>
              <a:rect l="l" t="t" r="r" b="b"/>
              <a:pathLst>
                <a:path w="443865" h="137160">
                  <a:moveTo>
                    <a:pt x="443483" y="0"/>
                  </a:moveTo>
                  <a:lnTo>
                    <a:pt x="0" y="0"/>
                  </a:lnTo>
                  <a:lnTo>
                    <a:pt x="0" y="137160"/>
                  </a:lnTo>
                  <a:lnTo>
                    <a:pt x="443483" y="137160"/>
                  </a:lnTo>
                  <a:lnTo>
                    <a:pt x="443483" y="0"/>
                  </a:lnTo>
                  <a:close/>
                </a:path>
              </a:pathLst>
            </a:custGeom>
            <a:solidFill>
              <a:srgbClr val="FFFFFF"/>
            </a:solidFill>
          </p:spPr>
          <p:txBody>
            <a:bodyPr wrap="square" lIns="0" tIns="0" rIns="0" bIns="0" rtlCol="0"/>
            <a:lstStyle/>
            <a:p>
              <a:endParaRPr dirty="0"/>
            </a:p>
          </p:txBody>
        </p:sp>
        <p:sp>
          <p:nvSpPr>
            <p:cNvPr id="32" name="object 21">
              <a:extLst>
                <a:ext uri="{FF2B5EF4-FFF2-40B4-BE49-F238E27FC236}">
                  <a16:creationId xmlns:a16="http://schemas.microsoft.com/office/drawing/2014/main" id="{A86E63B0-75AB-40EC-8D41-B3A5960C3E4E}"/>
                </a:ext>
              </a:extLst>
            </p:cNvPr>
            <p:cNvSpPr/>
            <p:nvPr/>
          </p:nvSpPr>
          <p:spPr>
            <a:xfrm>
              <a:off x="9243060" y="4041647"/>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1054"/>
                  </a:moveTo>
                  <a:lnTo>
                    <a:pt x="390664" y="40678"/>
                  </a:lnTo>
                  <a:lnTo>
                    <a:pt x="383806" y="32194"/>
                  </a:lnTo>
                  <a:lnTo>
                    <a:pt x="373634" y="26479"/>
                  </a:lnTo>
                  <a:lnTo>
                    <a:pt x="361188" y="24384"/>
                  </a:lnTo>
                  <a:lnTo>
                    <a:pt x="348729" y="26492"/>
                  </a:lnTo>
                  <a:lnTo>
                    <a:pt x="338556" y="32207"/>
                  </a:lnTo>
                  <a:lnTo>
                    <a:pt x="331698" y="40678"/>
                  </a:lnTo>
                  <a:lnTo>
                    <a:pt x="329184" y="51054"/>
                  </a:lnTo>
                  <a:lnTo>
                    <a:pt x="331698" y="61442"/>
                  </a:lnTo>
                  <a:lnTo>
                    <a:pt x="338556" y="69926"/>
                  </a:lnTo>
                  <a:lnTo>
                    <a:pt x="348729" y="75628"/>
                  </a:lnTo>
                  <a:lnTo>
                    <a:pt x="361188" y="77724"/>
                  </a:lnTo>
                  <a:lnTo>
                    <a:pt x="373634" y="75628"/>
                  </a:lnTo>
                  <a:lnTo>
                    <a:pt x="383806" y="69913"/>
                  </a:lnTo>
                  <a:lnTo>
                    <a:pt x="390664" y="61442"/>
                  </a:lnTo>
                  <a:lnTo>
                    <a:pt x="393192" y="51054"/>
                  </a:lnTo>
                  <a:close/>
                </a:path>
              </a:pathLst>
            </a:custGeom>
            <a:solidFill>
              <a:srgbClr val="5C005C"/>
            </a:solidFill>
          </p:spPr>
          <p:txBody>
            <a:bodyPr wrap="square" lIns="0" tIns="0" rIns="0" bIns="0" rtlCol="0"/>
            <a:lstStyle/>
            <a:p>
              <a:endParaRPr dirty="0"/>
            </a:p>
          </p:txBody>
        </p:sp>
        <p:sp>
          <p:nvSpPr>
            <p:cNvPr id="33" name="object 22">
              <a:extLst>
                <a:ext uri="{FF2B5EF4-FFF2-40B4-BE49-F238E27FC236}">
                  <a16:creationId xmlns:a16="http://schemas.microsoft.com/office/drawing/2014/main" id="{172AAC29-9ECD-4E9E-8D04-5426D17AB6C1}"/>
                </a:ext>
              </a:extLst>
            </p:cNvPr>
            <p:cNvSpPr/>
            <p:nvPr/>
          </p:nvSpPr>
          <p:spPr>
            <a:xfrm>
              <a:off x="9224772" y="4177283"/>
              <a:ext cx="443865" cy="137160"/>
            </a:xfrm>
            <a:custGeom>
              <a:avLst/>
              <a:gdLst/>
              <a:ahLst/>
              <a:cxnLst/>
              <a:rect l="l" t="t" r="r" b="b"/>
              <a:pathLst>
                <a:path w="443865" h="137160">
                  <a:moveTo>
                    <a:pt x="443483" y="0"/>
                  </a:moveTo>
                  <a:lnTo>
                    <a:pt x="0" y="0"/>
                  </a:lnTo>
                  <a:lnTo>
                    <a:pt x="0" y="137159"/>
                  </a:lnTo>
                  <a:lnTo>
                    <a:pt x="443483" y="137159"/>
                  </a:lnTo>
                  <a:lnTo>
                    <a:pt x="443483" y="0"/>
                  </a:lnTo>
                  <a:close/>
                </a:path>
              </a:pathLst>
            </a:custGeom>
            <a:solidFill>
              <a:srgbClr val="FFFFFF"/>
            </a:solidFill>
          </p:spPr>
          <p:txBody>
            <a:bodyPr wrap="square" lIns="0" tIns="0" rIns="0" bIns="0" rtlCol="0"/>
            <a:lstStyle/>
            <a:p>
              <a:endParaRPr dirty="0"/>
            </a:p>
          </p:txBody>
        </p:sp>
        <p:sp>
          <p:nvSpPr>
            <p:cNvPr id="34" name="object 23">
              <a:extLst>
                <a:ext uri="{FF2B5EF4-FFF2-40B4-BE49-F238E27FC236}">
                  <a16:creationId xmlns:a16="http://schemas.microsoft.com/office/drawing/2014/main" id="{A868C586-ED6B-4D58-94B1-0ADDFE6E68CD}"/>
                </a:ext>
              </a:extLst>
            </p:cNvPr>
            <p:cNvSpPr/>
            <p:nvPr/>
          </p:nvSpPr>
          <p:spPr>
            <a:xfrm>
              <a:off x="9243060" y="4194047"/>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1816"/>
                  </a:moveTo>
                  <a:lnTo>
                    <a:pt x="390664" y="41160"/>
                  </a:lnTo>
                  <a:lnTo>
                    <a:pt x="383806" y="32435"/>
                  </a:lnTo>
                  <a:lnTo>
                    <a:pt x="373634" y="26555"/>
                  </a:lnTo>
                  <a:lnTo>
                    <a:pt x="361188" y="24384"/>
                  </a:lnTo>
                  <a:lnTo>
                    <a:pt x="348729" y="26555"/>
                  </a:lnTo>
                  <a:lnTo>
                    <a:pt x="338556" y="32435"/>
                  </a:lnTo>
                  <a:lnTo>
                    <a:pt x="331698" y="41160"/>
                  </a:lnTo>
                  <a:lnTo>
                    <a:pt x="329184" y="51816"/>
                  </a:lnTo>
                  <a:lnTo>
                    <a:pt x="331698" y="62484"/>
                  </a:lnTo>
                  <a:lnTo>
                    <a:pt x="338556" y="71208"/>
                  </a:lnTo>
                  <a:lnTo>
                    <a:pt x="348729" y="77089"/>
                  </a:lnTo>
                  <a:lnTo>
                    <a:pt x="361188" y="79248"/>
                  </a:lnTo>
                  <a:lnTo>
                    <a:pt x="373634" y="77089"/>
                  </a:lnTo>
                  <a:lnTo>
                    <a:pt x="383806" y="71208"/>
                  </a:lnTo>
                  <a:lnTo>
                    <a:pt x="390664" y="62484"/>
                  </a:lnTo>
                  <a:lnTo>
                    <a:pt x="393192" y="51816"/>
                  </a:lnTo>
                  <a:close/>
                </a:path>
              </a:pathLst>
            </a:custGeom>
            <a:solidFill>
              <a:srgbClr val="5C005C"/>
            </a:solidFill>
          </p:spPr>
          <p:txBody>
            <a:bodyPr wrap="square" lIns="0" tIns="0" rIns="0" bIns="0" rtlCol="0"/>
            <a:lstStyle/>
            <a:p>
              <a:endParaRPr dirty="0"/>
            </a:p>
          </p:txBody>
        </p:sp>
      </p:grpSp>
      <p:sp>
        <p:nvSpPr>
          <p:cNvPr id="35" name="object 24">
            <a:extLst>
              <a:ext uri="{FF2B5EF4-FFF2-40B4-BE49-F238E27FC236}">
                <a16:creationId xmlns:a16="http://schemas.microsoft.com/office/drawing/2014/main" id="{B5634C6D-6541-448F-98BD-106B9A5DDA5B}"/>
              </a:ext>
            </a:extLst>
          </p:cNvPr>
          <p:cNvSpPr/>
          <p:nvPr/>
        </p:nvSpPr>
        <p:spPr>
          <a:xfrm>
            <a:off x="533400" y="2182367"/>
            <a:ext cx="3731260" cy="3602990"/>
          </a:xfrm>
          <a:custGeom>
            <a:avLst/>
            <a:gdLst/>
            <a:ahLst/>
            <a:cxnLst/>
            <a:rect l="l" t="t" r="r" b="b"/>
            <a:pathLst>
              <a:path w="3731260" h="3602990">
                <a:moveTo>
                  <a:pt x="3730752" y="0"/>
                </a:moveTo>
                <a:lnTo>
                  <a:pt x="0" y="0"/>
                </a:lnTo>
                <a:lnTo>
                  <a:pt x="0" y="3602736"/>
                </a:lnTo>
                <a:lnTo>
                  <a:pt x="3730752" y="3602736"/>
                </a:lnTo>
                <a:lnTo>
                  <a:pt x="3730752" y="0"/>
                </a:lnTo>
                <a:close/>
              </a:path>
            </a:pathLst>
          </a:custGeom>
          <a:solidFill>
            <a:srgbClr val="C00000"/>
          </a:solidFill>
        </p:spPr>
        <p:txBody>
          <a:bodyPr wrap="square" lIns="0" tIns="0" rIns="0" bIns="0" rtlCol="0"/>
          <a:lstStyle/>
          <a:p>
            <a:endParaRPr dirty="0"/>
          </a:p>
        </p:txBody>
      </p:sp>
      <p:sp>
        <p:nvSpPr>
          <p:cNvPr id="36" name="object 25">
            <a:extLst>
              <a:ext uri="{FF2B5EF4-FFF2-40B4-BE49-F238E27FC236}">
                <a16:creationId xmlns:a16="http://schemas.microsoft.com/office/drawing/2014/main" id="{9F289DE7-51F3-48F8-80C9-29A6AE0151EE}"/>
              </a:ext>
            </a:extLst>
          </p:cNvPr>
          <p:cNvSpPr txBox="1"/>
          <p:nvPr/>
        </p:nvSpPr>
        <p:spPr>
          <a:xfrm>
            <a:off x="703275" y="4847081"/>
            <a:ext cx="1903730" cy="756920"/>
          </a:xfrm>
          <a:prstGeom prst="rect">
            <a:avLst/>
          </a:prstGeom>
        </p:spPr>
        <p:txBody>
          <a:bodyPr vert="horz" wrap="square" lIns="0" tIns="12700" rIns="0" bIns="0" rtlCol="0">
            <a:spAutoFit/>
          </a:bodyPr>
          <a:lstStyle/>
          <a:p>
            <a:pPr marL="12700" marR="5080">
              <a:lnSpc>
                <a:spcPct val="100000"/>
              </a:lnSpc>
              <a:spcBef>
                <a:spcPts val="100"/>
              </a:spcBef>
            </a:pPr>
            <a:r>
              <a:rPr sz="2400" b="1" spc="-125" dirty="0">
                <a:solidFill>
                  <a:srgbClr val="FFFFFF"/>
                </a:solidFill>
                <a:latin typeface="Arial"/>
                <a:cs typeface="Arial"/>
              </a:rPr>
              <a:t>A </a:t>
            </a:r>
            <a:r>
              <a:rPr sz="2400" b="1" spc="-240" dirty="0">
                <a:solidFill>
                  <a:srgbClr val="FFFFFF"/>
                </a:solidFill>
                <a:latin typeface="Arial"/>
                <a:cs typeface="Arial"/>
              </a:rPr>
              <a:t>PC </a:t>
            </a:r>
            <a:r>
              <a:rPr sz="2400" b="1" spc="-75" dirty="0">
                <a:solidFill>
                  <a:srgbClr val="FFFFFF"/>
                </a:solidFill>
                <a:latin typeface="Arial"/>
                <a:cs typeface="Arial"/>
              </a:rPr>
              <a:t>on </a:t>
            </a:r>
            <a:r>
              <a:rPr sz="2400" b="1" spc="-100" dirty="0">
                <a:solidFill>
                  <a:srgbClr val="FFFFFF"/>
                </a:solidFill>
                <a:latin typeface="Arial"/>
                <a:cs typeface="Arial"/>
              </a:rPr>
              <a:t>every  </a:t>
            </a:r>
            <a:r>
              <a:rPr sz="2400" b="1" spc="-105" dirty="0">
                <a:solidFill>
                  <a:srgbClr val="FFFFFF"/>
                </a:solidFill>
                <a:latin typeface="Arial"/>
                <a:cs typeface="Arial"/>
              </a:rPr>
              <a:t>desktop</a:t>
            </a:r>
            <a:endParaRPr sz="2400" dirty="0">
              <a:latin typeface="Arial"/>
              <a:cs typeface="Arial"/>
            </a:endParaRPr>
          </a:p>
        </p:txBody>
      </p:sp>
      <p:sp>
        <p:nvSpPr>
          <p:cNvPr id="37" name="object 26">
            <a:extLst>
              <a:ext uri="{FF2B5EF4-FFF2-40B4-BE49-F238E27FC236}">
                <a16:creationId xmlns:a16="http://schemas.microsoft.com/office/drawing/2014/main" id="{1BA8783D-5C06-473F-ABCF-97766BE6BE05}"/>
              </a:ext>
            </a:extLst>
          </p:cNvPr>
          <p:cNvSpPr txBox="1"/>
          <p:nvPr/>
        </p:nvSpPr>
        <p:spPr>
          <a:xfrm>
            <a:off x="703275" y="1318871"/>
            <a:ext cx="9754870" cy="1747520"/>
          </a:xfrm>
          <a:prstGeom prst="rect">
            <a:avLst/>
          </a:prstGeom>
        </p:spPr>
        <p:txBody>
          <a:bodyPr vert="horz" wrap="square" lIns="0" tIns="250190" rIns="0" bIns="0" rtlCol="0">
            <a:spAutoFit/>
          </a:bodyPr>
          <a:lstStyle/>
          <a:p>
            <a:pPr marL="12700">
              <a:lnSpc>
                <a:spcPct val="100000"/>
              </a:lnSpc>
              <a:spcBef>
                <a:spcPts val="1970"/>
              </a:spcBef>
              <a:tabLst>
                <a:tab pos="3822065" algn="l"/>
                <a:tab pos="7634605" algn="l"/>
              </a:tabLst>
            </a:pPr>
            <a:r>
              <a:rPr sz="4000" b="1" spc="-420" dirty="0">
                <a:solidFill>
                  <a:srgbClr val="C00000"/>
                </a:solidFill>
                <a:latin typeface="Arial"/>
                <a:cs typeface="Arial"/>
              </a:rPr>
              <a:t>PC</a:t>
            </a:r>
            <a:r>
              <a:rPr sz="4000" b="1" spc="-220" dirty="0">
                <a:solidFill>
                  <a:srgbClr val="C00000"/>
                </a:solidFill>
                <a:latin typeface="Arial"/>
                <a:cs typeface="Arial"/>
              </a:rPr>
              <a:t> </a:t>
            </a:r>
            <a:r>
              <a:rPr sz="4000" b="1" spc="-345" dirty="0">
                <a:solidFill>
                  <a:srgbClr val="C00000"/>
                </a:solidFill>
                <a:latin typeface="Arial"/>
                <a:cs typeface="Arial"/>
              </a:rPr>
              <a:t>Era	</a:t>
            </a:r>
            <a:r>
              <a:rPr sz="4000" b="1" spc="-125" dirty="0">
                <a:solidFill>
                  <a:srgbClr val="00AF50"/>
                </a:solidFill>
                <a:latin typeface="Arial"/>
                <a:cs typeface="Arial"/>
              </a:rPr>
              <a:t>Internet</a:t>
            </a:r>
            <a:r>
              <a:rPr sz="4000" b="1" spc="-220" dirty="0">
                <a:solidFill>
                  <a:srgbClr val="00AF50"/>
                </a:solidFill>
                <a:latin typeface="Arial"/>
                <a:cs typeface="Arial"/>
              </a:rPr>
              <a:t> </a:t>
            </a:r>
            <a:r>
              <a:rPr sz="4000" b="1" spc="-345" dirty="0">
                <a:solidFill>
                  <a:srgbClr val="00AF50"/>
                </a:solidFill>
                <a:latin typeface="Arial"/>
                <a:cs typeface="Arial"/>
              </a:rPr>
              <a:t>Era	</a:t>
            </a:r>
            <a:r>
              <a:rPr sz="4000" b="1" spc="-220" dirty="0">
                <a:solidFill>
                  <a:srgbClr val="5C005C"/>
                </a:solidFill>
                <a:latin typeface="Arial"/>
                <a:cs typeface="Arial"/>
              </a:rPr>
              <a:t>Cloud</a:t>
            </a:r>
            <a:r>
              <a:rPr sz="4000" b="1" spc="-280" dirty="0">
                <a:solidFill>
                  <a:srgbClr val="5C005C"/>
                </a:solidFill>
                <a:latin typeface="Arial"/>
                <a:cs typeface="Arial"/>
              </a:rPr>
              <a:t> </a:t>
            </a:r>
            <a:r>
              <a:rPr sz="4000" b="1" spc="-345" dirty="0">
                <a:solidFill>
                  <a:srgbClr val="5C005C"/>
                </a:solidFill>
                <a:latin typeface="Arial"/>
                <a:cs typeface="Arial"/>
              </a:rPr>
              <a:t>Era</a:t>
            </a:r>
            <a:endParaRPr sz="4000" dirty="0">
              <a:latin typeface="Arial"/>
              <a:cs typeface="Arial"/>
            </a:endParaRPr>
          </a:p>
          <a:p>
            <a:pPr marL="3812540" marR="2675255">
              <a:lnSpc>
                <a:spcPct val="100000"/>
              </a:lnSpc>
              <a:spcBef>
                <a:spcPts val="1125"/>
              </a:spcBef>
            </a:pPr>
            <a:r>
              <a:rPr sz="2400" b="1" spc="-110" dirty="0">
                <a:solidFill>
                  <a:srgbClr val="FFFFFF"/>
                </a:solidFill>
                <a:latin typeface="Arial"/>
                <a:cs typeface="Arial"/>
              </a:rPr>
              <a:t>Connecting </a:t>
            </a:r>
            <a:r>
              <a:rPr sz="2400" b="1" spc="-155" dirty="0">
                <a:solidFill>
                  <a:srgbClr val="FFFFFF"/>
                </a:solidFill>
                <a:latin typeface="Arial"/>
                <a:cs typeface="Arial"/>
              </a:rPr>
              <a:t>servers, </a:t>
            </a:r>
            <a:r>
              <a:rPr sz="2400" b="1" spc="-240" dirty="0">
                <a:solidFill>
                  <a:srgbClr val="FFFFFF"/>
                </a:solidFill>
                <a:latin typeface="Arial"/>
                <a:cs typeface="Arial"/>
              </a:rPr>
              <a:t>PCs,  </a:t>
            </a:r>
            <a:r>
              <a:rPr sz="2400" b="1" spc="-85" dirty="0">
                <a:solidFill>
                  <a:srgbClr val="FFFFFF"/>
                </a:solidFill>
                <a:latin typeface="Arial"/>
                <a:cs typeface="Arial"/>
              </a:rPr>
              <a:t>and</a:t>
            </a:r>
            <a:r>
              <a:rPr sz="2400" b="1" spc="-90" dirty="0">
                <a:solidFill>
                  <a:srgbClr val="FFFFFF"/>
                </a:solidFill>
                <a:latin typeface="Arial"/>
                <a:cs typeface="Arial"/>
              </a:rPr>
              <a:t> </a:t>
            </a:r>
            <a:r>
              <a:rPr sz="2400" b="1" spc="-110" dirty="0">
                <a:solidFill>
                  <a:srgbClr val="FFFFFF"/>
                </a:solidFill>
                <a:latin typeface="Arial"/>
                <a:cs typeface="Arial"/>
              </a:rPr>
              <a:t>networks</a:t>
            </a:r>
            <a:endParaRPr sz="2400" dirty="0">
              <a:latin typeface="Arial"/>
              <a:cs typeface="Arial"/>
            </a:endParaRPr>
          </a:p>
        </p:txBody>
      </p:sp>
      <p:grpSp>
        <p:nvGrpSpPr>
          <p:cNvPr id="38" name="object 27">
            <a:extLst>
              <a:ext uri="{FF2B5EF4-FFF2-40B4-BE49-F238E27FC236}">
                <a16:creationId xmlns:a16="http://schemas.microsoft.com/office/drawing/2014/main" id="{E97526AE-8293-4079-AA1F-7E31E4478C82}"/>
              </a:ext>
            </a:extLst>
          </p:cNvPr>
          <p:cNvGrpSpPr/>
          <p:nvPr/>
        </p:nvGrpSpPr>
        <p:grpSpPr>
          <a:xfrm>
            <a:off x="1127760" y="2447543"/>
            <a:ext cx="2385060" cy="1973580"/>
            <a:chOff x="1127760" y="2447543"/>
            <a:chExt cx="2385060" cy="1973580"/>
          </a:xfrm>
        </p:grpSpPr>
        <p:sp>
          <p:nvSpPr>
            <p:cNvPr id="39" name="object 28">
              <a:extLst>
                <a:ext uri="{FF2B5EF4-FFF2-40B4-BE49-F238E27FC236}">
                  <a16:creationId xmlns:a16="http://schemas.microsoft.com/office/drawing/2014/main" id="{A589CED4-E859-49BC-BB61-BFE6D487CA3D}"/>
                </a:ext>
              </a:extLst>
            </p:cNvPr>
            <p:cNvSpPr/>
            <p:nvPr/>
          </p:nvSpPr>
          <p:spPr>
            <a:xfrm>
              <a:off x="2996183" y="2648711"/>
              <a:ext cx="516890" cy="375285"/>
            </a:xfrm>
            <a:custGeom>
              <a:avLst/>
              <a:gdLst/>
              <a:ahLst/>
              <a:cxnLst/>
              <a:rect l="l" t="t" r="r" b="b"/>
              <a:pathLst>
                <a:path w="516889" h="375285">
                  <a:moveTo>
                    <a:pt x="215265" y="199898"/>
                  </a:moveTo>
                  <a:lnTo>
                    <a:pt x="13716" y="374903"/>
                  </a:lnTo>
                  <a:lnTo>
                    <a:pt x="504570" y="374903"/>
                  </a:lnTo>
                  <a:lnTo>
                    <a:pt x="340742" y="233807"/>
                  </a:lnTo>
                  <a:lnTo>
                    <a:pt x="253111" y="233807"/>
                  </a:lnTo>
                  <a:lnTo>
                    <a:pt x="253111" y="232028"/>
                  </a:lnTo>
                  <a:lnTo>
                    <a:pt x="215265" y="199898"/>
                  </a:lnTo>
                  <a:close/>
                </a:path>
                <a:path w="516889" h="375285">
                  <a:moveTo>
                    <a:pt x="0" y="10668"/>
                  </a:moveTo>
                  <a:lnTo>
                    <a:pt x="0" y="364236"/>
                  </a:lnTo>
                  <a:lnTo>
                    <a:pt x="203200" y="189230"/>
                  </a:lnTo>
                  <a:lnTo>
                    <a:pt x="0" y="10668"/>
                  </a:lnTo>
                  <a:close/>
                </a:path>
                <a:path w="516889" h="375285">
                  <a:moveTo>
                    <a:pt x="516636" y="10668"/>
                  </a:moveTo>
                  <a:lnTo>
                    <a:pt x="313436" y="189230"/>
                  </a:lnTo>
                  <a:lnTo>
                    <a:pt x="516636" y="364236"/>
                  </a:lnTo>
                  <a:lnTo>
                    <a:pt x="516636" y="10668"/>
                  </a:lnTo>
                  <a:close/>
                </a:path>
                <a:path w="516889" h="375285">
                  <a:moveTo>
                    <a:pt x="301370" y="199898"/>
                  </a:moveTo>
                  <a:lnTo>
                    <a:pt x="263525" y="232028"/>
                  </a:lnTo>
                  <a:lnTo>
                    <a:pt x="263525" y="233807"/>
                  </a:lnTo>
                  <a:lnTo>
                    <a:pt x="340742" y="233807"/>
                  </a:lnTo>
                  <a:lnTo>
                    <a:pt x="301370" y="199898"/>
                  </a:lnTo>
                  <a:close/>
                </a:path>
                <a:path w="516889" h="375285">
                  <a:moveTo>
                    <a:pt x="504570" y="0"/>
                  </a:moveTo>
                  <a:lnTo>
                    <a:pt x="12065" y="0"/>
                  </a:lnTo>
                  <a:lnTo>
                    <a:pt x="258318" y="214249"/>
                  </a:lnTo>
                  <a:lnTo>
                    <a:pt x="504570" y="0"/>
                  </a:lnTo>
                  <a:close/>
                </a:path>
              </a:pathLst>
            </a:custGeom>
            <a:solidFill>
              <a:srgbClr val="FFFFFF"/>
            </a:solidFill>
          </p:spPr>
          <p:txBody>
            <a:bodyPr wrap="square" lIns="0" tIns="0" rIns="0" bIns="0" rtlCol="0"/>
            <a:lstStyle/>
            <a:p>
              <a:endParaRPr dirty="0"/>
            </a:p>
          </p:txBody>
        </p:sp>
        <p:sp>
          <p:nvSpPr>
            <p:cNvPr id="40" name="object 29">
              <a:extLst>
                <a:ext uri="{FF2B5EF4-FFF2-40B4-BE49-F238E27FC236}">
                  <a16:creationId xmlns:a16="http://schemas.microsoft.com/office/drawing/2014/main" id="{3AC275CC-F61D-44A3-BA48-4338669F93F9}"/>
                </a:ext>
              </a:extLst>
            </p:cNvPr>
            <p:cNvSpPr/>
            <p:nvPr/>
          </p:nvSpPr>
          <p:spPr>
            <a:xfrm>
              <a:off x="1271016" y="3730751"/>
              <a:ext cx="432816" cy="690372"/>
            </a:xfrm>
            <a:prstGeom prst="rect">
              <a:avLst/>
            </a:prstGeom>
            <a:blipFill>
              <a:blip r:embed="rId3" cstate="print"/>
              <a:stretch>
                <a:fillRect/>
              </a:stretch>
            </a:blipFill>
          </p:spPr>
          <p:txBody>
            <a:bodyPr wrap="square" lIns="0" tIns="0" rIns="0" bIns="0" rtlCol="0"/>
            <a:lstStyle/>
            <a:p>
              <a:endParaRPr dirty="0"/>
            </a:p>
          </p:txBody>
        </p:sp>
        <p:sp>
          <p:nvSpPr>
            <p:cNvPr id="41" name="object 30">
              <a:extLst>
                <a:ext uri="{FF2B5EF4-FFF2-40B4-BE49-F238E27FC236}">
                  <a16:creationId xmlns:a16="http://schemas.microsoft.com/office/drawing/2014/main" id="{69E0B5F6-1A1F-4966-AB83-B1C685B5C402}"/>
                </a:ext>
              </a:extLst>
            </p:cNvPr>
            <p:cNvSpPr/>
            <p:nvPr/>
          </p:nvSpPr>
          <p:spPr>
            <a:xfrm>
              <a:off x="3032760" y="3944111"/>
              <a:ext cx="445008" cy="406907"/>
            </a:xfrm>
            <a:prstGeom prst="rect">
              <a:avLst/>
            </a:prstGeom>
            <a:blipFill>
              <a:blip r:embed="rId4" cstate="print"/>
              <a:stretch>
                <a:fillRect/>
              </a:stretch>
            </a:blipFill>
          </p:spPr>
          <p:txBody>
            <a:bodyPr wrap="square" lIns="0" tIns="0" rIns="0" bIns="0" rtlCol="0"/>
            <a:lstStyle/>
            <a:p>
              <a:endParaRPr dirty="0"/>
            </a:p>
          </p:txBody>
        </p:sp>
        <p:sp>
          <p:nvSpPr>
            <p:cNvPr id="42" name="object 31">
              <a:extLst>
                <a:ext uri="{FF2B5EF4-FFF2-40B4-BE49-F238E27FC236}">
                  <a16:creationId xmlns:a16="http://schemas.microsoft.com/office/drawing/2014/main" id="{1E9DBE2C-C65C-46FD-99C6-8057A5032C24}"/>
                </a:ext>
              </a:extLst>
            </p:cNvPr>
            <p:cNvSpPr/>
            <p:nvPr/>
          </p:nvSpPr>
          <p:spPr>
            <a:xfrm>
              <a:off x="1127760" y="2447543"/>
              <a:ext cx="618743" cy="775715"/>
            </a:xfrm>
            <a:prstGeom prst="rect">
              <a:avLst/>
            </a:prstGeom>
            <a:blipFill>
              <a:blip r:embed="rId5" cstate="print"/>
              <a:stretch>
                <a:fillRect/>
              </a:stretch>
            </a:blipFill>
          </p:spPr>
          <p:txBody>
            <a:bodyPr wrap="square" lIns="0" tIns="0" rIns="0" bIns="0" rtlCol="0"/>
            <a:lstStyle/>
            <a:p>
              <a:endParaRPr dirty="0"/>
            </a:p>
          </p:txBody>
        </p:sp>
        <p:sp>
          <p:nvSpPr>
            <p:cNvPr id="43" name="object 32">
              <a:extLst>
                <a:ext uri="{FF2B5EF4-FFF2-40B4-BE49-F238E27FC236}">
                  <a16:creationId xmlns:a16="http://schemas.microsoft.com/office/drawing/2014/main" id="{9B41E67B-9F1B-4A7E-982B-B7DCF6D45876}"/>
                </a:ext>
              </a:extLst>
            </p:cNvPr>
            <p:cNvSpPr/>
            <p:nvPr/>
          </p:nvSpPr>
          <p:spPr>
            <a:xfrm>
              <a:off x="1860804" y="3127247"/>
              <a:ext cx="1126490" cy="678180"/>
            </a:xfrm>
            <a:custGeom>
              <a:avLst/>
              <a:gdLst/>
              <a:ahLst/>
              <a:cxnLst/>
              <a:rect l="l" t="t" r="r" b="b"/>
              <a:pathLst>
                <a:path w="1126489" h="678179">
                  <a:moveTo>
                    <a:pt x="800100" y="24892"/>
                  </a:moveTo>
                  <a:lnTo>
                    <a:pt x="798169" y="15113"/>
                  </a:lnTo>
                  <a:lnTo>
                    <a:pt x="792861" y="7213"/>
                  </a:lnTo>
                  <a:lnTo>
                    <a:pt x="784872" y="1930"/>
                  </a:lnTo>
                  <a:lnTo>
                    <a:pt x="774954" y="0"/>
                  </a:lnTo>
                  <a:lnTo>
                    <a:pt x="754634" y="0"/>
                  </a:lnTo>
                  <a:lnTo>
                    <a:pt x="754634" y="65532"/>
                  </a:lnTo>
                  <a:lnTo>
                    <a:pt x="754634" y="522224"/>
                  </a:lnTo>
                  <a:lnTo>
                    <a:pt x="752957" y="530948"/>
                  </a:lnTo>
                  <a:lnTo>
                    <a:pt x="748360" y="537870"/>
                  </a:lnTo>
                  <a:lnTo>
                    <a:pt x="741387" y="542429"/>
                  </a:lnTo>
                  <a:lnTo>
                    <a:pt x="732663" y="544068"/>
                  </a:lnTo>
                  <a:lnTo>
                    <a:pt x="69088" y="544068"/>
                  </a:lnTo>
                  <a:lnTo>
                    <a:pt x="60350" y="542429"/>
                  </a:lnTo>
                  <a:lnTo>
                    <a:pt x="53378" y="537870"/>
                  </a:lnTo>
                  <a:lnTo>
                    <a:pt x="48780" y="530948"/>
                  </a:lnTo>
                  <a:lnTo>
                    <a:pt x="47117" y="522224"/>
                  </a:lnTo>
                  <a:lnTo>
                    <a:pt x="47117" y="65532"/>
                  </a:lnTo>
                  <a:lnTo>
                    <a:pt x="48780" y="56819"/>
                  </a:lnTo>
                  <a:lnTo>
                    <a:pt x="53378" y="49898"/>
                  </a:lnTo>
                  <a:lnTo>
                    <a:pt x="60350" y="45339"/>
                  </a:lnTo>
                  <a:lnTo>
                    <a:pt x="69088" y="43688"/>
                  </a:lnTo>
                  <a:lnTo>
                    <a:pt x="732663" y="43688"/>
                  </a:lnTo>
                  <a:lnTo>
                    <a:pt x="741387" y="45339"/>
                  </a:lnTo>
                  <a:lnTo>
                    <a:pt x="748360" y="49898"/>
                  </a:lnTo>
                  <a:lnTo>
                    <a:pt x="752957" y="56819"/>
                  </a:lnTo>
                  <a:lnTo>
                    <a:pt x="754634" y="65532"/>
                  </a:lnTo>
                  <a:lnTo>
                    <a:pt x="754634" y="0"/>
                  </a:lnTo>
                  <a:lnTo>
                    <a:pt x="26670" y="0"/>
                  </a:lnTo>
                  <a:lnTo>
                    <a:pt x="16548" y="1930"/>
                  </a:lnTo>
                  <a:lnTo>
                    <a:pt x="8039" y="7213"/>
                  </a:lnTo>
                  <a:lnTo>
                    <a:pt x="2184" y="15113"/>
                  </a:lnTo>
                  <a:lnTo>
                    <a:pt x="0" y="24892"/>
                  </a:lnTo>
                  <a:lnTo>
                    <a:pt x="0" y="562864"/>
                  </a:lnTo>
                  <a:lnTo>
                    <a:pt x="2184" y="572655"/>
                  </a:lnTo>
                  <a:lnTo>
                    <a:pt x="8039" y="580555"/>
                  </a:lnTo>
                  <a:lnTo>
                    <a:pt x="16548" y="585838"/>
                  </a:lnTo>
                  <a:lnTo>
                    <a:pt x="26670" y="587768"/>
                  </a:lnTo>
                  <a:lnTo>
                    <a:pt x="272923" y="587768"/>
                  </a:lnTo>
                  <a:lnTo>
                    <a:pt x="272923" y="626745"/>
                  </a:lnTo>
                  <a:lnTo>
                    <a:pt x="218059" y="678180"/>
                  </a:lnTo>
                  <a:lnTo>
                    <a:pt x="596138" y="678180"/>
                  </a:lnTo>
                  <a:lnTo>
                    <a:pt x="542798" y="626745"/>
                  </a:lnTo>
                  <a:lnTo>
                    <a:pt x="542798" y="587768"/>
                  </a:lnTo>
                  <a:lnTo>
                    <a:pt x="774954" y="587768"/>
                  </a:lnTo>
                  <a:lnTo>
                    <a:pt x="784872" y="585838"/>
                  </a:lnTo>
                  <a:lnTo>
                    <a:pt x="792861" y="580555"/>
                  </a:lnTo>
                  <a:lnTo>
                    <a:pt x="798169" y="572655"/>
                  </a:lnTo>
                  <a:lnTo>
                    <a:pt x="800100" y="562864"/>
                  </a:lnTo>
                  <a:lnTo>
                    <a:pt x="800100" y="544068"/>
                  </a:lnTo>
                  <a:lnTo>
                    <a:pt x="800100" y="43688"/>
                  </a:lnTo>
                  <a:lnTo>
                    <a:pt x="800100" y="24892"/>
                  </a:lnTo>
                  <a:close/>
                </a:path>
                <a:path w="1126489" h="678179">
                  <a:moveTo>
                    <a:pt x="1126236" y="115951"/>
                  </a:moveTo>
                  <a:lnTo>
                    <a:pt x="1123061" y="112776"/>
                  </a:lnTo>
                  <a:lnTo>
                    <a:pt x="1095756" y="112776"/>
                  </a:lnTo>
                  <a:lnTo>
                    <a:pt x="1095756" y="291465"/>
                  </a:lnTo>
                  <a:lnTo>
                    <a:pt x="1093711" y="301129"/>
                  </a:lnTo>
                  <a:lnTo>
                    <a:pt x="1089533" y="307136"/>
                  </a:lnTo>
                  <a:lnTo>
                    <a:pt x="1089533" y="360807"/>
                  </a:lnTo>
                  <a:lnTo>
                    <a:pt x="1087869" y="368211"/>
                  </a:lnTo>
                  <a:lnTo>
                    <a:pt x="1083449" y="374230"/>
                  </a:lnTo>
                  <a:lnTo>
                    <a:pt x="1077048" y="378256"/>
                  </a:lnTo>
                  <a:lnTo>
                    <a:pt x="1069467" y="379730"/>
                  </a:lnTo>
                  <a:lnTo>
                    <a:pt x="1062126" y="378256"/>
                  </a:lnTo>
                  <a:lnTo>
                    <a:pt x="1056157" y="374230"/>
                  </a:lnTo>
                  <a:lnTo>
                    <a:pt x="1052131" y="368211"/>
                  </a:lnTo>
                  <a:lnTo>
                    <a:pt x="1050671" y="360807"/>
                  </a:lnTo>
                  <a:lnTo>
                    <a:pt x="1052131" y="353415"/>
                  </a:lnTo>
                  <a:lnTo>
                    <a:pt x="1056157" y="347395"/>
                  </a:lnTo>
                  <a:lnTo>
                    <a:pt x="1062126" y="343369"/>
                  </a:lnTo>
                  <a:lnTo>
                    <a:pt x="1069467" y="341884"/>
                  </a:lnTo>
                  <a:lnTo>
                    <a:pt x="1077048" y="343369"/>
                  </a:lnTo>
                  <a:lnTo>
                    <a:pt x="1083449" y="347395"/>
                  </a:lnTo>
                  <a:lnTo>
                    <a:pt x="1087869" y="353415"/>
                  </a:lnTo>
                  <a:lnTo>
                    <a:pt x="1089533" y="360807"/>
                  </a:lnTo>
                  <a:lnTo>
                    <a:pt x="1089533" y="307136"/>
                  </a:lnTo>
                  <a:lnTo>
                    <a:pt x="1088136" y="309143"/>
                  </a:lnTo>
                  <a:lnTo>
                    <a:pt x="1079779" y="314604"/>
                  </a:lnTo>
                  <a:lnTo>
                    <a:pt x="1069467" y="316611"/>
                  </a:lnTo>
                  <a:lnTo>
                    <a:pt x="1059802" y="314604"/>
                  </a:lnTo>
                  <a:lnTo>
                    <a:pt x="1051788" y="309143"/>
                  </a:lnTo>
                  <a:lnTo>
                    <a:pt x="1046327" y="301129"/>
                  </a:lnTo>
                  <a:lnTo>
                    <a:pt x="1044321" y="291465"/>
                  </a:lnTo>
                  <a:lnTo>
                    <a:pt x="1046327" y="281305"/>
                  </a:lnTo>
                  <a:lnTo>
                    <a:pt x="1051788" y="273316"/>
                  </a:lnTo>
                  <a:lnTo>
                    <a:pt x="1059802" y="268071"/>
                  </a:lnTo>
                  <a:lnTo>
                    <a:pt x="1069467" y="266192"/>
                  </a:lnTo>
                  <a:lnTo>
                    <a:pt x="1079779" y="268071"/>
                  </a:lnTo>
                  <a:lnTo>
                    <a:pt x="1088136" y="273316"/>
                  </a:lnTo>
                  <a:lnTo>
                    <a:pt x="1093711" y="281305"/>
                  </a:lnTo>
                  <a:lnTo>
                    <a:pt x="1095756" y="291465"/>
                  </a:lnTo>
                  <a:lnTo>
                    <a:pt x="1095756" y="112776"/>
                  </a:lnTo>
                  <a:lnTo>
                    <a:pt x="1092581" y="112776"/>
                  </a:lnTo>
                  <a:lnTo>
                    <a:pt x="1092581" y="168529"/>
                  </a:lnTo>
                  <a:lnTo>
                    <a:pt x="1092581" y="203200"/>
                  </a:lnTo>
                  <a:lnTo>
                    <a:pt x="1089533" y="206248"/>
                  </a:lnTo>
                  <a:lnTo>
                    <a:pt x="882523" y="206248"/>
                  </a:lnTo>
                  <a:lnTo>
                    <a:pt x="879475" y="203200"/>
                  </a:lnTo>
                  <a:lnTo>
                    <a:pt x="879475" y="168529"/>
                  </a:lnTo>
                  <a:lnTo>
                    <a:pt x="882523" y="165354"/>
                  </a:lnTo>
                  <a:lnTo>
                    <a:pt x="1089533" y="165354"/>
                  </a:lnTo>
                  <a:lnTo>
                    <a:pt x="1092581" y="168529"/>
                  </a:lnTo>
                  <a:lnTo>
                    <a:pt x="1092581" y="112776"/>
                  </a:lnTo>
                  <a:lnTo>
                    <a:pt x="848995" y="112776"/>
                  </a:lnTo>
                  <a:lnTo>
                    <a:pt x="845820" y="115951"/>
                  </a:lnTo>
                  <a:lnTo>
                    <a:pt x="845820" y="675005"/>
                  </a:lnTo>
                  <a:lnTo>
                    <a:pt x="848995" y="678180"/>
                  </a:lnTo>
                  <a:lnTo>
                    <a:pt x="1123061" y="678180"/>
                  </a:lnTo>
                  <a:lnTo>
                    <a:pt x="1126236" y="675005"/>
                  </a:lnTo>
                  <a:lnTo>
                    <a:pt x="1126236" y="379730"/>
                  </a:lnTo>
                  <a:lnTo>
                    <a:pt x="1126236" y="341884"/>
                  </a:lnTo>
                  <a:lnTo>
                    <a:pt x="1126236" y="316611"/>
                  </a:lnTo>
                  <a:lnTo>
                    <a:pt x="1126236" y="266192"/>
                  </a:lnTo>
                  <a:lnTo>
                    <a:pt x="1126236" y="206248"/>
                  </a:lnTo>
                  <a:lnTo>
                    <a:pt x="1126236" y="165354"/>
                  </a:lnTo>
                  <a:lnTo>
                    <a:pt x="1126236" y="115951"/>
                  </a:lnTo>
                  <a:close/>
                </a:path>
              </a:pathLst>
            </a:custGeom>
            <a:solidFill>
              <a:srgbClr val="FFFFFF"/>
            </a:solidFill>
          </p:spPr>
          <p:txBody>
            <a:bodyPr wrap="square" lIns="0" tIns="0" rIns="0" bIns="0" rtlCol="0"/>
            <a:lstStyle/>
            <a:p>
              <a:endParaRPr dirty="0"/>
            </a:p>
          </p:txBody>
        </p:sp>
      </p:grpSp>
      <p:sp>
        <p:nvSpPr>
          <p:cNvPr id="44" name="object 33">
            <a:extLst>
              <a:ext uri="{FF2B5EF4-FFF2-40B4-BE49-F238E27FC236}">
                <a16:creationId xmlns:a16="http://schemas.microsoft.com/office/drawing/2014/main" id="{EB8EB6B4-5C77-422C-8DDA-1DD275DE834D}"/>
              </a:ext>
            </a:extLst>
          </p:cNvPr>
          <p:cNvSpPr/>
          <p:nvPr/>
        </p:nvSpPr>
        <p:spPr>
          <a:xfrm>
            <a:off x="5364467" y="3546335"/>
            <a:ext cx="1777364" cy="1826895"/>
          </a:xfrm>
          <a:custGeom>
            <a:avLst/>
            <a:gdLst/>
            <a:ahLst/>
            <a:cxnLst/>
            <a:rect l="l" t="t" r="r" b="b"/>
            <a:pathLst>
              <a:path w="1777365" h="1826895">
                <a:moveTo>
                  <a:pt x="480098" y="1565592"/>
                </a:moveTo>
                <a:lnTo>
                  <a:pt x="471665" y="1548765"/>
                </a:lnTo>
                <a:lnTo>
                  <a:pt x="463257" y="1531924"/>
                </a:lnTo>
                <a:lnTo>
                  <a:pt x="446417" y="1523504"/>
                </a:lnTo>
                <a:lnTo>
                  <a:pt x="446417" y="1565592"/>
                </a:lnTo>
                <a:lnTo>
                  <a:pt x="446417" y="1776018"/>
                </a:lnTo>
                <a:lnTo>
                  <a:pt x="437984" y="1784438"/>
                </a:lnTo>
                <a:lnTo>
                  <a:pt x="126352" y="1784438"/>
                </a:lnTo>
                <a:lnTo>
                  <a:pt x="117919" y="1776018"/>
                </a:lnTo>
                <a:lnTo>
                  <a:pt x="117919" y="1565592"/>
                </a:lnTo>
                <a:lnTo>
                  <a:pt x="134772" y="1548765"/>
                </a:lnTo>
                <a:lnTo>
                  <a:pt x="429577" y="1548765"/>
                </a:lnTo>
                <a:lnTo>
                  <a:pt x="446417" y="1565592"/>
                </a:lnTo>
                <a:lnTo>
                  <a:pt x="446417" y="1523504"/>
                </a:lnTo>
                <a:lnTo>
                  <a:pt x="429577" y="1515084"/>
                </a:lnTo>
                <a:lnTo>
                  <a:pt x="134772" y="1515084"/>
                </a:lnTo>
                <a:lnTo>
                  <a:pt x="101079" y="1531924"/>
                </a:lnTo>
                <a:lnTo>
                  <a:pt x="84239" y="1565592"/>
                </a:lnTo>
                <a:lnTo>
                  <a:pt x="84239" y="1776018"/>
                </a:lnTo>
                <a:lnTo>
                  <a:pt x="92659" y="1784438"/>
                </a:lnTo>
                <a:lnTo>
                  <a:pt x="101079" y="1801279"/>
                </a:lnTo>
                <a:lnTo>
                  <a:pt x="117919" y="1818106"/>
                </a:lnTo>
                <a:lnTo>
                  <a:pt x="252691" y="1818106"/>
                </a:lnTo>
                <a:lnTo>
                  <a:pt x="252691" y="1826526"/>
                </a:lnTo>
                <a:lnTo>
                  <a:pt x="311645" y="1826526"/>
                </a:lnTo>
                <a:lnTo>
                  <a:pt x="311645" y="1818106"/>
                </a:lnTo>
                <a:lnTo>
                  <a:pt x="446417" y="1818106"/>
                </a:lnTo>
                <a:lnTo>
                  <a:pt x="463257" y="1801279"/>
                </a:lnTo>
                <a:lnTo>
                  <a:pt x="471665" y="1784438"/>
                </a:lnTo>
                <a:lnTo>
                  <a:pt x="480098" y="1776018"/>
                </a:lnTo>
                <a:lnTo>
                  <a:pt x="480098" y="1565592"/>
                </a:lnTo>
                <a:close/>
              </a:path>
              <a:path w="1777365" h="1826895">
                <a:moveTo>
                  <a:pt x="564349" y="1363599"/>
                </a:moveTo>
                <a:lnTo>
                  <a:pt x="555904" y="1355153"/>
                </a:lnTo>
                <a:lnTo>
                  <a:pt x="8432" y="1355153"/>
                </a:lnTo>
                <a:lnTo>
                  <a:pt x="0" y="1363599"/>
                </a:lnTo>
                <a:lnTo>
                  <a:pt x="0" y="1371993"/>
                </a:lnTo>
                <a:lnTo>
                  <a:pt x="8432" y="1388833"/>
                </a:lnTo>
                <a:lnTo>
                  <a:pt x="8432" y="1397241"/>
                </a:lnTo>
                <a:lnTo>
                  <a:pt x="33693" y="1430921"/>
                </a:lnTo>
                <a:lnTo>
                  <a:pt x="75806" y="1472996"/>
                </a:lnTo>
                <a:lnTo>
                  <a:pt x="75806" y="1481429"/>
                </a:lnTo>
                <a:lnTo>
                  <a:pt x="84239" y="1481429"/>
                </a:lnTo>
                <a:lnTo>
                  <a:pt x="101079" y="1498269"/>
                </a:lnTo>
                <a:lnTo>
                  <a:pt x="454825" y="1498269"/>
                </a:lnTo>
                <a:lnTo>
                  <a:pt x="471665" y="1489837"/>
                </a:lnTo>
                <a:lnTo>
                  <a:pt x="480098" y="1489837"/>
                </a:lnTo>
                <a:lnTo>
                  <a:pt x="480098" y="1481429"/>
                </a:lnTo>
                <a:lnTo>
                  <a:pt x="555904" y="1397241"/>
                </a:lnTo>
                <a:lnTo>
                  <a:pt x="555904" y="1388833"/>
                </a:lnTo>
                <a:lnTo>
                  <a:pt x="564349" y="1371993"/>
                </a:lnTo>
                <a:lnTo>
                  <a:pt x="564349" y="1363599"/>
                </a:lnTo>
                <a:close/>
              </a:path>
              <a:path w="1777365" h="1826895">
                <a:moveTo>
                  <a:pt x="564349" y="1297330"/>
                </a:moveTo>
                <a:lnTo>
                  <a:pt x="555904" y="1288440"/>
                </a:lnTo>
                <a:lnTo>
                  <a:pt x="480098" y="1204620"/>
                </a:lnTo>
                <a:lnTo>
                  <a:pt x="471665" y="1195730"/>
                </a:lnTo>
                <a:lnTo>
                  <a:pt x="92659" y="1195730"/>
                </a:lnTo>
                <a:lnTo>
                  <a:pt x="58966" y="1230020"/>
                </a:lnTo>
                <a:lnTo>
                  <a:pt x="42125" y="1255420"/>
                </a:lnTo>
                <a:lnTo>
                  <a:pt x="25273" y="1263040"/>
                </a:lnTo>
                <a:lnTo>
                  <a:pt x="16852" y="1279550"/>
                </a:lnTo>
                <a:lnTo>
                  <a:pt x="8432" y="1288440"/>
                </a:lnTo>
                <a:lnTo>
                  <a:pt x="8432" y="1297330"/>
                </a:lnTo>
                <a:lnTo>
                  <a:pt x="0" y="1313840"/>
                </a:lnTo>
                <a:lnTo>
                  <a:pt x="0" y="1322730"/>
                </a:lnTo>
                <a:lnTo>
                  <a:pt x="8432" y="1330350"/>
                </a:lnTo>
                <a:lnTo>
                  <a:pt x="555904" y="1330350"/>
                </a:lnTo>
                <a:lnTo>
                  <a:pt x="564349" y="1322730"/>
                </a:lnTo>
                <a:lnTo>
                  <a:pt x="564349" y="1297330"/>
                </a:lnTo>
                <a:close/>
              </a:path>
              <a:path w="1777365" h="1826895">
                <a:moveTo>
                  <a:pt x="1170774" y="1742351"/>
                </a:moveTo>
                <a:lnTo>
                  <a:pt x="1162329" y="1725523"/>
                </a:lnTo>
                <a:lnTo>
                  <a:pt x="1086523" y="1649768"/>
                </a:lnTo>
                <a:lnTo>
                  <a:pt x="1086523" y="1641348"/>
                </a:lnTo>
                <a:lnTo>
                  <a:pt x="1078128" y="1641348"/>
                </a:lnTo>
                <a:lnTo>
                  <a:pt x="1069682" y="1632927"/>
                </a:lnTo>
                <a:lnTo>
                  <a:pt x="715949" y="1632927"/>
                </a:lnTo>
                <a:lnTo>
                  <a:pt x="699109" y="1641348"/>
                </a:lnTo>
                <a:lnTo>
                  <a:pt x="623277" y="1717103"/>
                </a:lnTo>
                <a:lnTo>
                  <a:pt x="623277" y="1725523"/>
                </a:lnTo>
                <a:lnTo>
                  <a:pt x="614870" y="1725523"/>
                </a:lnTo>
                <a:lnTo>
                  <a:pt x="614870" y="1742351"/>
                </a:lnTo>
                <a:lnTo>
                  <a:pt x="606425" y="1750771"/>
                </a:lnTo>
                <a:lnTo>
                  <a:pt x="606425" y="1767611"/>
                </a:lnTo>
                <a:lnTo>
                  <a:pt x="614870" y="1776018"/>
                </a:lnTo>
                <a:lnTo>
                  <a:pt x="1162329" y="1776018"/>
                </a:lnTo>
                <a:lnTo>
                  <a:pt x="1170774" y="1767611"/>
                </a:lnTo>
                <a:lnTo>
                  <a:pt x="1170774" y="1742351"/>
                </a:lnTo>
                <a:close/>
              </a:path>
              <a:path w="1777365" h="1826895">
                <a:moveTo>
                  <a:pt x="1297101" y="286169"/>
                </a:moveTo>
                <a:lnTo>
                  <a:pt x="1280248" y="269328"/>
                </a:lnTo>
                <a:lnTo>
                  <a:pt x="1263408" y="260921"/>
                </a:lnTo>
                <a:lnTo>
                  <a:pt x="1255014" y="260921"/>
                </a:lnTo>
                <a:lnTo>
                  <a:pt x="1246568" y="252514"/>
                </a:lnTo>
                <a:lnTo>
                  <a:pt x="1229728" y="252514"/>
                </a:lnTo>
                <a:lnTo>
                  <a:pt x="1229728" y="370357"/>
                </a:lnTo>
                <a:lnTo>
                  <a:pt x="1221295" y="387197"/>
                </a:lnTo>
                <a:lnTo>
                  <a:pt x="1204455" y="403999"/>
                </a:lnTo>
                <a:lnTo>
                  <a:pt x="1187615" y="412445"/>
                </a:lnTo>
                <a:lnTo>
                  <a:pt x="1153922" y="395605"/>
                </a:lnTo>
                <a:lnTo>
                  <a:pt x="1145489" y="387197"/>
                </a:lnTo>
                <a:lnTo>
                  <a:pt x="1145489" y="353517"/>
                </a:lnTo>
                <a:lnTo>
                  <a:pt x="1153922" y="336677"/>
                </a:lnTo>
                <a:lnTo>
                  <a:pt x="1170774" y="328282"/>
                </a:lnTo>
                <a:lnTo>
                  <a:pt x="1204455" y="328282"/>
                </a:lnTo>
                <a:lnTo>
                  <a:pt x="1212888" y="336677"/>
                </a:lnTo>
                <a:lnTo>
                  <a:pt x="1229728" y="370357"/>
                </a:lnTo>
                <a:lnTo>
                  <a:pt x="1229728" y="252514"/>
                </a:lnTo>
                <a:lnTo>
                  <a:pt x="926515" y="252514"/>
                </a:lnTo>
                <a:lnTo>
                  <a:pt x="926515" y="294601"/>
                </a:lnTo>
                <a:lnTo>
                  <a:pt x="926515" y="328282"/>
                </a:lnTo>
                <a:lnTo>
                  <a:pt x="926515" y="353517"/>
                </a:lnTo>
                <a:lnTo>
                  <a:pt x="926515" y="387197"/>
                </a:lnTo>
                <a:lnTo>
                  <a:pt x="926515" y="412445"/>
                </a:lnTo>
                <a:lnTo>
                  <a:pt x="926515" y="446112"/>
                </a:lnTo>
                <a:lnTo>
                  <a:pt x="892797" y="446112"/>
                </a:lnTo>
                <a:lnTo>
                  <a:pt x="892797" y="412445"/>
                </a:lnTo>
                <a:lnTo>
                  <a:pt x="926515" y="412445"/>
                </a:lnTo>
                <a:lnTo>
                  <a:pt x="926515" y="387197"/>
                </a:lnTo>
                <a:lnTo>
                  <a:pt x="892797" y="387197"/>
                </a:lnTo>
                <a:lnTo>
                  <a:pt x="892797" y="353517"/>
                </a:lnTo>
                <a:lnTo>
                  <a:pt x="926515" y="353517"/>
                </a:lnTo>
                <a:lnTo>
                  <a:pt x="926515" y="328282"/>
                </a:lnTo>
                <a:lnTo>
                  <a:pt x="892797" y="328282"/>
                </a:lnTo>
                <a:lnTo>
                  <a:pt x="892797" y="294601"/>
                </a:lnTo>
                <a:lnTo>
                  <a:pt x="926515" y="294601"/>
                </a:lnTo>
                <a:lnTo>
                  <a:pt x="926515" y="252514"/>
                </a:lnTo>
                <a:lnTo>
                  <a:pt x="867562" y="252514"/>
                </a:lnTo>
                <a:lnTo>
                  <a:pt x="867562" y="294601"/>
                </a:lnTo>
                <a:lnTo>
                  <a:pt x="867562" y="328282"/>
                </a:lnTo>
                <a:lnTo>
                  <a:pt x="867562" y="353517"/>
                </a:lnTo>
                <a:lnTo>
                  <a:pt x="867562" y="387197"/>
                </a:lnTo>
                <a:lnTo>
                  <a:pt x="867562" y="412445"/>
                </a:lnTo>
                <a:lnTo>
                  <a:pt x="867562" y="446112"/>
                </a:lnTo>
                <a:lnTo>
                  <a:pt x="833869" y="446112"/>
                </a:lnTo>
                <a:lnTo>
                  <a:pt x="833869" y="412445"/>
                </a:lnTo>
                <a:lnTo>
                  <a:pt x="867562" y="412445"/>
                </a:lnTo>
                <a:lnTo>
                  <a:pt x="867562" y="387197"/>
                </a:lnTo>
                <a:lnTo>
                  <a:pt x="833869" y="387197"/>
                </a:lnTo>
                <a:lnTo>
                  <a:pt x="833869" y="353517"/>
                </a:lnTo>
                <a:lnTo>
                  <a:pt x="867562" y="353517"/>
                </a:lnTo>
                <a:lnTo>
                  <a:pt x="867562" y="328282"/>
                </a:lnTo>
                <a:lnTo>
                  <a:pt x="833869" y="328282"/>
                </a:lnTo>
                <a:lnTo>
                  <a:pt x="833869" y="294601"/>
                </a:lnTo>
                <a:lnTo>
                  <a:pt x="867562" y="294601"/>
                </a:lnTo>
                <a:lnTo>
                  <a:pt x="867562" y="252514"/>
                </a:lnTo>
                <a:lnTo>
                  <a:pt x="808596" y="252514"/>
                </a:lnTo>
                <a:lnTo>
                  <a:pt x="808596" y="294601"/>
                </a:lnTo>
                <a:lnTo>
                  <a:pt x="808596" y="328282"/>
                </a:lnTo>
                <a:lnTo>
                  <a:pt x="808596" y="353517"/>
                </a:lnTo>
                <a:lnTo>
                  <a:pt x="808596" y="387197"/>
                </a:lnTo>
                <a:lnTo>
                  <a:pt x="808596" y="412445"/>
                </a:lnTo>
                <a:lnTo>
                  <a:pt x="808596" y="446112"/>
                </a:lnTo>
                <a:lnTo>
                  <a:pt x="774915" y="446112"/>
                </a:lnTo>
                <a:lnTo>
                  <a:pt x="774915" y="412445"/>
                </a:lnTo>
                <a:lnTo>
                  <a:pt x="808596" y="412445"/>
                </a:lnTo>
                <a:lnTo>
                  <a:pt x="808596" y="387197"/>
                </a:lnTo>
                <a:lnTo>
                  <a:pt x="774915" y="387197"/>
                </a:lnTo>
                <a:lnTo>
                  <a:pt x="774915" y="353517"/>
                </a:lnTo>
                <a:lnTo>
                  <a:pt x="808596" y="353517"/>
                </a:lnTo>
                <a:lnTo>
                  <a:pt x="808596" y="328282"/>
                </a:lnTo>
                <a:lnTo>
                  <a:pt x="774915" y="328282"/>
                </a:lnTo>
                <a:lnTo>
                  <a:pt x="774915" y="294601"/>
                </a:lnTo>
                <a:lnTo>
                  <a:pt x="808596" y="294601"/>
                </a:lnTo>
                <a:lnTo>
                  <a:pt x="808596" y="252514"/>
                </a:lnTo>
                <a:lnTo>
                  <a:pt x="741197" y="252514"/>
                </a:lnTo>
                <a:lnTo>
                  <a:pt x="741197" y="294601"/>
                </a:lnTo>
                <a:lnTo>
                  <a:pt x="741197" y="328282"/>
                </a:lnTo>
                <a:lnTo>
                  <a:pt x="741197" y="353517"/>
                </a:lnTo>
                <a:lnTo>
                  <a:pt x="741197" y="387197"/>
                </a:lnTo>
                <a:lnTo>
                  <a:pt x="741197" y="412445"/>
                </a:lnTo>
                <a:lnTo>
                  <a:pt x="741197" y="446112"/>
                </a:lnTo>
                <a:lnTo>
                  <a:pt x="707517" y="446112"/>
                </a:lnTo>
                <a:lnTo>
                  <a:pt x="707517" y="412445"/>
                </a:lnTo>
                <a:lnTo>
                  <a:pt x="741197" y="412445"/>
                </a:lnTo>
                <a:lnTo>
                  <a:pt x="741197" y="387197"/>
                </a:lnTo>
                <a:lnTo>
                  <a:pt x="707517" y="387197"/>
                </a:lnTo>
                <a:lnTo>
                  <a:pt x="707517" y="353517"/>
                </a:lnTo>
                <a:lnTo>
                  <a:pt x="741197" y="353517"/>
                </a:lnTo>
                <a:lnTo>
                  <a:pt x="741197" y="328282"/>
                </a:lnTo>
                <a:lnTo>
                  <a:pt x="707517" y="328282"/>
                </a:lnTo>
                <a:lnTo>
                  <a:pt x="707517" y="294601"/>
                </a:lnTo>
                <a:lnTo>
                  <a:pt x="741197" y="294601"/>
                </a:lnTo>
                <a:lnTo>
                  <a:pt x="741197" y="252514"/>
                </a:lnTo>
                <a:lnTo>
                  <a:pt x="682231" y="252514"/>
                </a:lnTo>
                <a:lnTo>
                  <a:pt x="682231" y="294601"/>
                </a:lnTo>
                <a:lnTo>
                  <a:pt x="682231" y="328282"/>
                </a:lnTo>
                <a:lnTo>
                  <a:pt x="682231" y="353517"/>
                </a:lnTo>
                <a:lnTo>
                  <a:pt x="682231" y="387197"/>
                </a:lnTo>
                <a:lnTo>
                  <a:pt x="682231" y="412445"/>
                </a:lnTo>
                <a:lnTo>
                  <a:pt x="682231" y="446112"/>
                </a:lnTo>
                <a:lnTo>
                  <a:pt x="648550" y="446112"/>
                </a:lnTo>
                <a:lnTo>
                  <a:pt x="648550" y="412445"/>
                </a:lnTo>
                <a:lnTo>
                  <a:pt x="682231" y="412445"/>
                </a:lnTo>
                <a:lnTo>
                  <a:pt x="682231" y="387197"/>
                </a:lnTo>
                <a:lnTo>
                  <a:pt x="648550" y="387197"/>
                </a:lnTo>
                <a:lnTo>
                  <a:pt x="648550" y="353517"/>
                </a:lnTo>
                <a:lnTo>
                  <a:pt x="682231" y="353517"/>
                </a:lnTo>
                <a:lnTo>
                  <a:pt x="682231" y="328282"/>
                </a:lnTo>
                <a:lnTo>
                  <a:pt x="648550" y="328282"/>
                </a:lnTo>
                <a:lnTo>
                  <a:pt x="648550" y="294601"/>
                </a:lnTo>
                <a:lnTo>
                  <a:pt x="682231" y="294601"/>
                </a:lnTo>
                <a:lnTo>
                  <a:pt x="682231" y="252514"/>
                </a:lnTo>
                <a:lnTo>
                  <a:pt x="623265" y="252514"/>
                </a:lnTo>
                <a:lnTo>
                  <a:pt x="623265" y="294601"/>
                </a:lnTo>
                <a:lnTo>
                  <a:pt x="623265" y="328282"/>
                </a:lnTo>
                <a:lnTo>
                  <a:pt x="623265" y="353517"/>
                </a:lnTo>
                <a:lnTo>
                  <a:pt x="623265" y="387197"/>
                </a:lnTo>
                <a:lnTo>
                  <a:pt x="623265" y="412445"/>
                </a:lnTo>
                <a:lnTo>
                  <a:pt x="623265" y="446112"/>
                </a:lnTo>
                <a:lnTo>
                  <a:pt x="589584" y="446112"/>
                </a:lnTo>
                <a:lnTo>
                  <a:pt x="589584" y="412445"/>
                </a:lnTo>
                <a:lnTo>
                  <a:pt x="623265" y="412445"/>
                </a:lnTo>
                <a:lnTo>
                  <a:pt x="623265" y="387197"/>
                </a:lnTo>
                <a:lnTo>
                  <a:pt x="589584" y="387197"/>
                </a:lnTo>
                <a:lnTo>
                  <a:pt x="589584" y="353517"/>
                </a:lnTo>
                <a:lnTo>
                  <a:pt x="623265" y="353517"/>
                </a:lnTo>
                <a:lnTo>
                  <a:pt x="623265" y="328282"/>
                </a:lnTo>
                <a:lnTo>
                  <a:pt x="589584" y="328282"/>
                </a:lnTo>
                <a:lnTo>
                  <a:pt x="589584" y="294601"/>
                </a:lnTo>
                <a:lnTo>
                  <a:pt x="623265" y="294601"/>
                </a:lnTo>
                <a:lnTo>
                  <a:pt x="623265" y="252514"/>
                </a:lnTo>
                <a:lnTo>
                  <a:pt x="564349" y="252514"/>
                </a:lnTo>
                <a:lnTo>
                  <a:pt x="564349" y="294601"/>
                </a:lnTo>
                <a:lnTo>
                  <a:pt x="564349" y="328282"/>
                </a:lnTo>
                <a:lnTo>
                  <a:pt x="564349" y="353517"/>
                </a:lnTo>
                <a:lnTo>
                  <a:pt x="564349" y="387197"/>
                </a:lnTo>
                <a:lnTo>
                  <a:pt x="564349" y="412445"/>
                </a:lnTo>
                <a:lnTo>
                  <a:pt x="564349" y="446112"/>
                </a:lnTo>
                <a:lnTo>
                  <a:pt x="530631" y="446112"/>
                </a:lnTo>
                <a:lnTo>
                  <a:pt x="530631" y="412445"/>
                </a:lnTo>
                <a:lnTo>
                  <a:pt x="564349" y="412445"/>
                </a:lnTo>
                <a:lnTo>
                  <a:pt x="564349" y="387197"/>
                </a:lnTo>
                <a:lnTo>
                  <a:pt x="530631" y="387197"/>
                </a:lnTo>
                <a:lnTo>
                  <a:pt x="530631" y="353517"/>
                </a:lnTo>
                <a:lnTo>
                  <a:pt x="564349" y="353517"/>
                </a:lnTo>
                <a:lnTo>
                  <a:pt x="564349" y="328282"/>
                </a:lnTo>
                <a:lnTo>
                  <a:pt x="530631" y="328282"/>
                </a:lnTo>
                <a:lnTo>
                  <a:pt x="530631" y="294601"/>
                </a:lnTo>
                <a:lnTo>
                  <a:pt x="564349" y="294601"/>
                </a:lnTo>
                <a:lnTo>
                  <a:pt x="564349" y="252514"/>
                </a:lnTo>
                <a:lnTo>
                  <a:pt x="530631" y="252514"/>
                </a:lnTo>
                <a:lnTo>
                  <a:pt x="522224" y="260921"/>
                </a:lnTo>
                <a:lnTo>
                  <a:pt x="513791" y="260921"/>
                </a:lnTo>
                <a:lnTo>
                  <a:pt x="496951" y="269328"/>
                </a:lnTo>
                <a:lnTo>
                  <a:pt x="480098" y="286169"/>
                </a:lnTo>
                <a:lnTo>
                  <a:pt x="480098" y="454520"/>
                </a:lnTo>
                <a:lnTo>
                  <a:pt x="496951" y="471360"/>
                </a:lnTo>
                <a:lnTo>
                  <a:pt x="513791" y="479767"/>
                </a:lnTo>
                <a:lnTo>
                  <a:pt x="1263408" y="479767"/>
                </a:lnTo>
                <a:lnTo>
                  <a:pt x="1280248" y="471360"/>
                </a:lnTo>
                <a:lnTo>
                  <a:pt x="1297101" y="454520"/>
                </a:lnTo>
                <a:lnTo>
                  <a:pt x="1297101" y="446112"/>
                </a:lnTo>
                <a:lnTo>
                  <a:pt x="1297101" y="294601"/>
                </a:lnTo>
                <a:lnTo>
                  <a:pt x="1297101" y="286169"/>
                </a:lnTo>
                <a:close/>
              </a:path>
              <a:path w="1777365" h="1826895">
                <a:moveTo>
                  <a:pt x="1297101" y="33642"/>
                </a:moveTo>
                <a:lnTo>
                  <a:pt x="1280248" y="16840"/>
                </a:lnTo>
                <a:lnTo>
                  <a:pt x="1263408" y="8407"/>
                </a:lnTo>
                <a:lnTo>
                  <a:pt x="1255014" y="8407"/>
                </a:lnTo>
                <a:lnTo>
                  <a:pt x="1246568" y="0"/>
                </a:lnTo>
                <a:lnTo>
                  <a:pt x="1229728" y="0"/>
                </a:lnTo>
                <a:lnTo>
                  <a:pt x="1229728" y="117843"/>
                </a:lnTo>
                <a:lnTo>
                  <a:pt x="1221295" y="134683"/>
                </a:lnTo>
                <a:lnTo>
                  <a:pt x="1204455" y="151485"/>
                </a:lnTo>
                <a:lnTo>
                  <a:pt x="1187615" y="159918"/>
                </a:lnTo>
                <a:lnTo>
                  <a:pt x="1153922" y="143078"/>
                </a:lnTo>
                <a:lnTo>
                  <a:pt x="1145489" y="134683"/>
                </a:lnTo>
                <a:lnTo>
                  <a:pt x="1145489" y="101003"/>
                </a:lnTo>
                <a:lnTo>
                  <a:pt x="1153922" y="84162"/>
                </a:lnTo>
                <a:lnTo>
                  <a:pt x="1170774" y="75755"/>
                </a:lnTo>
                <a:lnTo>
                  <a:pt x="1204455" y="75755"/>
                </a:lnTo>
                <a:lnTo>
                  <a:pt x="1212888" y="84162"/>
                </a:lnTo>
                <a:lnTo>
                  <a:pt x="1229728" y="117843"/>
                </a:lnTo>
                <a:lnTo>
                  <a:pt x="1229728" y="0"/>
                </a:lnTo>
                <a:lnTo>
                  <a:pt x="926515" y="0"/>
                </a:lnTo>
                <a:lnTo>
                  <a:pt x="926515" y="42087"/>
                </a:lnTo>
                <a:lnTo>
                  <a:pt x="926515" y="75755"/>
                </a:lnTo>
                <a:lnTo>
                  <a:pt x="926515" y="101003"/>
                </a:lnTo>
                <a:lnTo>
                  <a:pt x="926515" y="134683"/>
                </a:lnTo>
                <a:lnTo>
                  <a:pt x="926515" y="159918"/>
                </a:lnTo>
                <a:lnTo>
                  <a:pt x="926515" y="193598"/>
                </a:lnTo>
                <a:lnTo>
                  <a:pt x="892797" y="193598"/>
                </a:lnTo>
                <a:lnTo>
                  <a:pt x="892797" y="159918"/>
                </a:lnTo>
                <a:lnTo>
                  <a:pt x="926515" y="159918"/>
                </a:lnTo>
                <a:lnTo>
                  <a:pt x="926515" y="134683"/>
                </a:lnTo>
                <a:lnTo>
                  <a:pt x="892797" y="134683"/>
                </a:lnTo>
                <a:lnTo>
                  <a:pt x="892797" y="101003"/>
                </a:lnTo>
                <a:lnTo>
                  <a:pt x="926515" y="101003"/>
                </a:lnTo>
                <a:lnTo>
                  <a:pt x="926515" y="75755"/>
                </a:lnTo>
                <a:lnTo>
                  <a:pt x="892797" y="75755"/>
                </a:lnTo>
                <a:lnTo>
                  <a:pt x="892797" y="42087"/>
                </a:lnTo>
                <a:lnTo>
                  <a:pt x="926515" y="42087"/>
                </a:lnTo>
                <a:lnTo>
                  <a:pt x="926515" y="0"/>
                </a:lnTo>
                <a:lnTo>
                  <a:pt x="867562" y="0"/>
                </a:lnTo>
                <a:lnTo>
                  <a:pt x="867562" y="42087"/>
                </a:lnTo>
                <a:lnTo>
                  <a:pt x="867562" y="75755"/>
                </a:lnTo>
                <a:lnTo>
                  <a:pt x="867562" y="101003"/>
                </a:lnTo>
                <a:lnTo>
                  <a:pt x="867562" y="134683"/>
                </a:lnTo>
                <a:lnTo>
                  <a:pt x="867562" y="159918"/>
                </a:lnTo>
                <a:lnTo>
                  <a:pt x="867562" y="193598"/>
                </a:lnTo>
                <a:lnTo>
                  <a:pt x="833869" y="193598"/>
                </a:lnTo>
                <a:lnTo>
                  <a:pt x="833869" y="159918"/>
                </a:lnTo>
                <a:lnTo>
                  <a:pt x="867562" y="159918"/>
                </a:lnTo>
                <a:lnTo>
                  <a:pt x="867562" y="134683"/>
                </a:lnTo>
                <a:lnTo>
                  <a:pt x="833869" y="134683"/>
                </a:lnTo>
                <a:lnTo>
                  <a:pt x="833869" y="101003"/>
                </a:lnTo>
                <a:lnTo>
                  <a:pt x="867562" y="101003"/>
                </a:lnTo>
                <a:lnTo>
                  <a:pt x="867562" y="75755"/>
                </a:lnTo>
                <a:lnTo>
                  <a:pt x="833869" y="75755"/>
                </a:lnTo>
                <a:lnTo>
                  <a:pt x="833869" y="42087"/>
                </a:lnTo>
                <a:lnTo>
                  <a:pt x="867562" y="42087"/>
                </a:lnTo>
                <a:lnTo>
                  <a:pt x="867562" y="0"/>
                </a:lnTo>
                <a:lnTo>
                  <a:pt x="808596" y="0"/>
                </a:lnTo>
                <a:lnTo>
                  <a:pt x="808596" y="42087"/>
                </a:lnTo>
                <a:lnTo>
                  <a:pt x="808596" y="75755"/>
                </a:lnTo>
                <a:lnTo>
                  <a:pt x="808596" y="101003"/>
                </a:lnTo>
                <a:lnTo>
                  <a:pt x="808596" y="134683"/>
                </a:lnTo>
                <a:lnTo>
                  <a:pt x="808596" y="159918"/>
                </a:lnTo>
                <a:lnTo>
                  <a:pt x="808596" y="193598"/>
                </a:lnTo>
                <a:lnTo>
                  <a:pt x="774915" y="193598"/>
                </a:lnTo>
                <a:lnTo>
                  <a:pt x="774915" y="159918"/>
                </a:lnTo>
                <a:lnTo>
                  <a:pt x="808596" y="159918"/>
                </a:lnTo>
                <a:lnTo>
                  <a:pt x="808596" y="134683"/>
                </a:lnTo>
                <a:lnTo>
                  <a:pt x="774915" y="134683"/>
                </a:lnTo>
                <a:lnTo>
                  <a:pt x="774915" y="101003"/>
                </a:lnTo>
                <a:lnTo>
                  <a:pt x="808596" y="101003"/>
                </a:lnTo>
                <a:lnTo>
                  <a:pt x="808596" y="75755"/>
                </a:lnTo>
                <a:lnTo>
                  <a:pt x="774915" y="75755"/>
                </a:lnTo>
                <a:lnTo>
                  <a:pt x="774915" y="42087"/>
                </a:lnTo>
                <a:lnTo>
                  <a:pt x="808596" y="42087"/>
                </a:lnTo>
                <a:lnTo>
                  <a:pt x="808596" y="0"/>
                </a:lnTo>
                <a:lnTo>
                  <a:pt x="741197" y="0"/>
                </a:lnTo>
                <a:lnTo>
                  <a:pt x="741197" y="42087"/>
                </a:lnTo>
                <a:lnTo>
                  <a:pt x="741197" y="75755"/>
                </a:lnTo>
                <a:lnTo>
                  <a:pt x="741197" y="101003"/>
                </a:lnTo>
                <a:lnTo>
                  <a:pt x="741197" y="134683"/>
                </a:lnTo>
                <a:lnTo>
                  <a:pt x="741197" y="159918"/>
                </a:lnTo>
                <a:lnTo>
                  <a:pt x="741197" y="193598"/>
                </a:lnTo>
                <a:lnTo>
                  <a:pt x="707517" y="193598"/>
                </a:lnTo>
                <a:lnTo>
                  <a:pt x="707517" y="159918"/>
                </a:lnTo>
                <a:lnTo>
                  <a:pt x="741197" y="159918"/>
                </a:lnTo>
                <a:lnTo>
                  <a:pt x="741197" y="134683"/>
                </a:lnTo>
                <a:lnTo>
                  <a:pt x="707517" y="134683"/>
                </a:lnTo>
                <a:lnTo>
                  <a:pt x="707517" y="101003"/>
                </a:lnTo>
                <a:lnTo>
                  <a:pt x="741197" y="101003"/>
                </a:lnTo>
                <a:lnTo>
                  <a:pt x="741197" y="75755"/>
                </a:lnTo>
                <a:lnTo>
                  <a:pt x="707517" y="75755"/>
                </a:lnTo>
                <a:lnTo>
                  <a:pt x="707517" y="42087"/>
                </a:lnTo>
                <a:lnTo>
                  <a:pt x="741197" y="42087"/>
                </a:lnTo>
                <a:lnTo>
                  <a:pt x="741197" y="0"/>
                </a:lnTo>
                <a:lnTo>
                  <a:pt x="682231" y="0"/>
                </a:lnTo>
                <a:lnTo>
                  <a:pt x="682231" y="42087"/>
                </a:lnTo>
                <a:lnTo>
                  <a:pt x="682231" y="75755"/>
                </a:lnTo>
                <a:lnTo>
                  <a:pt x="682231" y="101003"/>
                </a:lnTo>
                <a:lnTo>
                  <a:pt x="682231" y="134683"/>
                </a:lnTo>
                <a:lnTo>
                  <a:pt x="682231" y="159918"/>
                </a:lnTo>
                <a:lnTo>
                  <a:pt x="682231" y="193598"/>
                </a:lnTo>
                <a:lnTo>
                  <a:pt x="648550" y="193598"/>
                </a:lnTo>
                <a:lnTo>
                  <a:pt x="648550" y="159918"/>
                </a:lnTo>
                <a:lnTo>
                  <a:pt x="682231" y="159918"/>
                </a:lnTo>
                <a:lnTo>
                  <a:pt x="682231" y="134683"/>
                </a:lnTo>
                <a:lnTo>
                  <a:pt x="648550" y="134683"/>
                </a:lnTo>
                <a:lnTo>
                  <a:pt x="648550" y="101003"/>
                </a:lnTo>
                <a:lnTo>
                  <a:pt x="682231" y="101003"/>
                </a:lnTo>
                <a:lnTo>
                  <a:pt x="682231" y="75755"/>
                </a:lnTo>
                <a:lnTo>
                  <a:pt x="648550" y="75755"/>
                </a:lnTo>
                <a:lnTo>
                  <a:pt x="648550" y="42087"/>
                </a:lnTo>
                <a:lnTo>
                  <a:pt x="682231" y="42087"/>
                </a:lnTo>
                <a:lnTo>
                  <a:pt x="682231" y="0"/>
                </a:lnTo>
                <a:lnTo>
                  <a:pt x="623265" y="0"/>
                </a:lnTo>
                <a:lnTo>
                  <a:pt x="623265" y="42087"/>
                </a:lnTo>
                <a:lnTo>
                  <a:pt x="623265" y="75755"/>
                </a:lnTo>
                <a:lnTo>
                  <a:pt x="623265" y="101003"/>
                </a:lnTo>
                <a:lnTo>
                  <a:pt x="623265" y="134683"/>
                </a:lnTo>
                <a:lnTo>
                  <a:pt x="623265" y="159918"/>
                </a:lnTo>
                <a:lnTo>
                  <a:pt x="623265" y="193598"/>
                </a:lnTo>
                <a:lnTo>
                  <a:pt x="589584" y="193598"/>
                </a:lnTo>
                <a:lnTo>
                  <a:pt x="589584" y="159918"/>
                </a:lnTo>
                <a:lnTo>
                  <a:pt x="623265" y="159918"/>
                </a:lnTo>
                <a:lnTo>
                  <a:pt x="623265" y="134683"/>
                </a:lnTo>
                <a:lnTo>
                  <a:pt x="589584" y="134683"/>
                </a:lnTo>
                <a:lnTo>
                  <a:pt x="589584" y="101003"/>
                </a:lnTo>
                <a:lnTo>
                  <a:pt x="623265" y="101003"/>
                </a:lnTo>
                <a:lnTo>
                  <a:pt x="623265" y="75755"/>
                </a:lnTo>
                <a:lnTo>
                  <a:pt x="589584" y="75755"/>
                </a:lnTo>
                <a:lnTo>
                  <a:pt x="589584" y="42087"/>
                </a:lnTo>
                <a:lnTo>
                  <a:pt x="623265" y="42087"/>
                </a:lnTo>
                <a:lnTo>
                  <a:pt x="623265" y="0"/>
                </a:lnTo>
                <a:lnTo>
                  <a:pt x="564349" y="0"/>
                </a:lnTo>
                <a:lnTo>
                  <a:pt x="564349" y="42087"/>
                </a:lnTo>
                <a:lnTo>
                  <a:pt x="564349" y="75755"/>
                </a:lnTo>
                <a:lnTo>
                  <a:pt x="564349" y="101003"/>
                </a:lnTo>
                <a:lnTo>
                  <a:pt x="564349" y="134683"/>
                </a:lnTo>
                <a:lnTo>
                  <a:pt x="564349" y="159918"/>
                </a:lnTo>
                <a:lnTo>
                  <a:pt x="564349" y="193598"/>
                </a:lnTo>
                <a:lnTo>
                  <a:pt x="530631" y="193598"/>
                </a:lnTo>
                <a:lnTo>
                  <a:pt x="530631" y="159918"/>
                </a:lnTo>
                <a:lnTo>
                  <a:pt x="564349" y="159918"/>
                </a:lnTo>
                <a:lnTo>
                  <a:pt x="564349" y="134683"/>
                </a:lnTo>
                <a:lnTo>
                  <a:pt x="530631" y="134683"/>
                </a:lnTo>
                <a:lnTo>
                  <a:pt x="530631" y="101003"/>
                </a:lnTo>
                <a:lnTo>
                  <a:pt x="564349" y="101003"/>
                </a:lnTo>
                <a:lnTo>
                  <a:pt x="564349" y="75755"/>
                </a:lnTo>
                <a:lnTo>
                  <a:pt x="530631" y="75755"/>
                </a:lnTo>
                <a:lnTo>
                  <a:pt x="530631" y="42087"/>
                </a:lnTo>
                <a:lnTo>
                  <a:pt x="564349" y="42087"/>
                </a:lnTo>
                <a:lnTo>
                  <a:pt x="564349" y="0"/>
                </a:lnTo>
                <a:lnTo>
                  <a:pt x="530631" y="0"/>
                </a:lnTo>
                <a:lnTo>
                  <a:pt x="522224" y="8407"/>
                </a:lnTo>
                <a:lnTo>
                  <a:pt x="513791" y="8407"/>
                </a:lnTo>
                <a:lnTo>
                  <a:pt x="496951" y="16840"/>
                </a:lnTo>
                <a:lnTo>
                  <a:pt x="480098" y="33642"/>
                </a:lnTo>
                <a:lnTo>
                  <a:pt x="480098" y="202006"/>
                </a:lnTo>
                <a:lnTo>
                  <a:pt x="496951" y="218846"/>
                </a:lnTo>
                <a:lnTo>
                  <a:pt x="513791" y="227241"/>
                </a:lnTo>
                <a:lnTo>
                  <a:pt x="1263408" y="227241"/>
                </a:lnTo>
                <a:lnTo>
                  <a:pt x="1280248" y="218846"/>
                </a:lnTo>
                <a:lnTo>
                  <a:pt x="1297101" y="202006"/>
                </a:lnTo>
                <a:lnTo>
                  <a:pt x="1297101" y="193598"/>
                </a:lnTo>
                <a:lnTo>
                  <a:pt x="1297101" y="42087"/>
                </a:lnTo>
                <a:lnTo>
                  <a:pt x="1297101" y="33642"/>
                </a:lnTo>
                <a:close/>
              </a:path>
              <a:path w="1777365" h="1826895">
                <a:moveTo>
                  <a:pt x="1692986" y="909980"/>
                </a:moveTo>
                <a:lnTo>
                  <a:pt x="1684553" y="901090"/>
                </a:lnTo>
                <a:lnTo>
                  <a:pt x="1676146" y="884580"/>
                </a:lnTo>
                <a:lnTo>
                  <a:pt x="1659267" y="868070"/>
                </a:lnTo>
                <a:lnTo>
                  <a:pt x="1659267" y="917600"/>
                </a:lnTo>
                <a:lnTo>
                  <a:pt x="1659267" y="1128420"/>
                </a:lnTo>
                <a:lnTo>
                  <a:pt x="1650860" y="1128420"/>
                </a:lnTo>
                <a:lnTo>
                  <a:pt x="1642427" y="1137310"/>
                </a:lnTo>
                <a:lnTo>
                  <a:pt x="1347660" y="1137310"/>
                </a:lnTo>
                <a:lnTo>
                  <a:pt x="1339215" y="1128420"/>
                </a:lnTo>
                <a:lnTo>
                  <a:pt x="1330807" y="1128420"/>
                </a:lnTo>
                <a:lnTo>
                  <a:pt x="1330807" y="1070000"/>
                </a:lnTo>
                <a:lnTo>
                  <a:pt x="1330807" y="1002690"/>
                </a:lnTo>
                <a:lnTo>
                  <a:pt x="1330807" y="917600"/>
                </a:lnTo>
                <a:lnTo>
                  <a:pt x="1339215" y="909980"/>
                </a:lnTo>
                <a:lnTo>
                  <a:pt x="1347660" y="901090"/>
                </a:lnTo>
                <a:lnTo>
                  <a:pt x="1642427" y="901090"/>
                </a:lnTo>
                <a:lnTo>
                  <a:pt x="1650860" y="909980"/>
                </a:lnTo>
                <a:lnTo>
                  <a:pt x="1659267" y="917600"/>
                </a:lnTo>
                <a:lnTo>
                  <a:pt x="1659267" y="868070"/>
                </a:lnTo>
                <a:lnTo>
                  <a:pt x="1330807" y="868070"/>
                </a:lnTo>
                <a:lnTo>
                  <a:pt x="1313942" y="884580"/>
                </a:lnTo>
                <a:lnTo>
                  <a:pt x="1305534" y="901090"/>
                </a:lnTo>
                <a:lnTo>
                  <a:pt x="1297101" y="909980"/>
                </a:lnTo>
                <a:lnTo>
                  <a:pt x="1297101" y="1002690"/>
                </a:lnTo>
                <a:lnTo>
                  <a:pt x="1036002" y="1002690"/>
                </a:lnTo>
                <a:lnTo>
                  <a:pt x="1027569" y="984910"/>
                </a:lnTo>
                <a:lnTo>
                  <a:pt x="1002322" y="935380"/>
                </a:lnTo>
                <a:lnTo>
                  <a:pt x="985481" y="926490"/>
                </a:lnTo>
                <a:lnTo>
                  <a:pt x="968603" y="909980"/>
                </a:lnTo>
                <a:lnTo>
                  <a:pt x="951763" y="901090"/>
                </a:lnTo>
                <a:lnTo>
                  <a:pt x="934923" y="893470"/>
                </a:lnTo>
                <a:lnTo>
                  <a:pt x="934923" y="733450"/>
                </a:lnTo>
                <a:lnTo>
                  <a:pt x="1263408" y="733450"/>
                </a:lnTo>
                <a:lnTo>
                  <a:pt x="1280248" y="724560"/>
                </a:lnTo>
                <a:lnTo>
                  <a:pt x="1297101" y="708050"/>
                </a:lnTo>
                <a:lnTo>
                  <a:pt x="1297101" y="690270"/>
                </a:lnTo>
                <a:lnTo>
                  <a:pt x="1297101" y="548030"/>
                </a:lnTo>
                <a:lnTo>
                  <a:pt x="1297101" y="539140"/>
                </a:lnTo>
                <a:lnTo>
                  <a:pt x="1280248" y="522630"/>
                </a:lnTo>
                <a:lnTo>
                  <a:pt x="1263408" y="513740"/>
                </a:lnTo>
                <a:lnTo>
                  <a:pt x="1255014" y="506120"/>
                </a:lnTo>
                <a:lnTo>
                  <a:pt x="1229728" y="506120"/>
                </a:lnTo>
                <a:lnTo>
                  <a:pt x="1229728" y="622960"/>
                </a:lnTo>
                <a:lnTo>
                  <a:pt x="1221295" y="640740"/>
                </a:lnTo>
                <a:lnTo>
                  <a:pt x="1212888" y="648360"/>
                </a:lnTo>
                <a:lnTo>
                  <a:pt x="1204455" y="657250"/>
                </a:lnTo>
                <a:lnTo>
                  <a:pt x="1187615" y="666140"/>
                </a:lnTo>
                <a:lnTo>
                  <a:pt x="1153922" y="648360"/>
                </a:lnTo>
                <a:lnTo>
                  <a:pt x="1145489" y="640740"/>
                </a:lnTo>
                <a:lnTo>
                  <a:pt x="1145489" y="606450"/>
                </a:lnTo>
                <a:lnTo>
                  <a:pt x="1153922" y="589940"/>
                </a:lnTo>
                <a:lnTo>
                  <a:pt x="1170774" y="581050"/>
                </a:lnTo>
                <a:lnTo>
                  <a:pt x="1204455" y="581050"/>
                </a:lnTo>
                <a:lnTo>
                  <a:pt x="1212888" y="589940"/>
                </a:lnTo>
                <a:lnTo>
                  <a:pt x="1229728" y="622960"/>
                </a:lnTo>
                <a:lnTo>
                  <a:pt x="1229728" y="506120"/>
                </a:lnTo>
                <a:lnTo>
                  <a:pt x="926515" y="506120"/>
                </a:lnTo>
                <a:lnTo>
                  <a:pt x="926515" y="548030"/>
                </a:lnTo>
                <a:lnTo>
                  <a:pt x="926515" y="581050"/>
                </a:lnTo>
                <a:lnTo>
                  <a:pt x="926515" y="606450"/>
                </a:lnTo>
                <a:lnTo>
                  <a:pt x="926515" y="640740"/>
                </a:lnTo>
                <a:lnTo>
                  <a:pt x="926515" y="666140"/>
                </a:lnTo>
                <a:lnTo>
                  <a:pt x="926515" y="690270"/>
                </a:lnTo>
                <a:lnTo>
                  <a:pt x="892797" y="690270"/>
                </a:lnTo>
                <a:lnTo>
                  <a:pt x="892797" y="666140"/>
                </a:lnTo>
                <a:lnTo>
                  <a:pt x="926515" y="666140"/>
                </a:lnTo>
                <a:lnTo>
                  <a:pt x="926515" y="640740"/>
                </a:lnTo>
                <a:lnTo>
                  <a:pt x="892797" y="640740"/>
                </a:lnTo>
                <a:lnTo>
                  <a:pt x="892797" y="606450"/>
                </a:lnTo>
                <a:lnTo>
                  <a:pt x="926515" y="606450"/>
                </a:lnTo>
                <a:lnTo>
                  <a:pt x="926515" y="581050"/>
                </a:lnTo>
                <a:lnTo>
                  <a:pt x="892797" y="581050"/>
                </a:lnTo>
                <a:lnTo>
                  <a:pt x="892797" y="548030"/>
                </a:lnTo>
                <a:lnTo>
                  <a:pt x="926515" y="548030"/>
                </a:lnTo>
                <a:lnTo>
                  <a:pt x="926515" y="506120"/>
                </a:lnTo>
                <a:lnTo>
                  <a:pt x="867562" y="506120"/>
                </a:lnTo>
                <a:lnTo>
                  <a:pt x="867562" y="548030"/>
                </a:lnTo>
                <a:lnTo>
                  <a:pt x="867562" y="581050"/>
                </a:lnTo>
                <a:lnTo>
                  <a:pt x="867562" y="606450"/>
                </a:lnTo>
                <a:lnTo>
                  <a:pt x="867562" y="640740"/>
                </a:lnTo>
                <a:lnTo>
                  <a:pt x="867562" y="666140"/>
                </a:lnTo>
                <a:lnTo>
                  <a:pt x="867562" y="690270"/>
                </a:lnTo>
                <a:lnTo>
                  <a:pt x="833869" y="690270"/>
                </a:lnTo>
                <a:lnTo>
                  <a:pt x="833869" y="666140"/>
                </a:lnTo>
                <a:lnTo>
                  <a:pt x="867562" y="666140"/>
                </a:lnTo>
                <a:lnTo>
                  <a:pt x="867562" y="640740"/>
                </a:lnTo>
                <a:lnTo>
                  <a:pt x="833869" y="640740"/>
                </a:lnTo>
                <a:lnTo>
                  <a:pt x="833869" y="606450"/>
                </a:lnTo>
                <a:lnTo>
                  <a:pt x="867562" y="606450"/>
                </a:lnTo>
                <a:lnTo>
                  <a:pt x="867562" y="581050"/>
                </a:lnTo>
                <a:lnTo>
                  <a:pt x="833869" y="581050"/>
                </a:lnTo>
                <a:lnTo>
                  <a:pt x="833869" y="548030"/>
                </a:lnTo>
                <a:lnTo>
                  <a:pt x="867562" y="548030"/>
                </a:lnTo>
                <a:lnTo>
                  <a:pt x="867562" y="506120"/>
                </a:lnTo>
                <a:lnTo>
                  <a:pt x="808596" y="506120"/>
                </a:lnTo>
                <a:lnTo>
                  <a:pt x="808596" y="548030"/>
                </a:lnTo>
                <a:lnTo>
                  <a:pt x="808596" y="581050"/>
                </a:lnTo>
                <a:lnTo>
                  <a:pt x="808596" y="606450"/>
                </a:lnTo>
                <a:lnTo>
                  <a:pt x="808596" y="640740"/>
                </a:lnTo>
                <a:lnTo>
                  <a:pt x="808596" y="666140"/>
                </a:lnTo>
                <a:lnTo>
                  <a:pt x="808596" y="690270"/>
                </a:lnTo>
                <a:lnTo>
                  <a:pt x="774915" y="690270"/>
                </a:lnTo>
                <a:lnTo>
                  <a:pt x="774915" y="666140"/>
                </a:lnTo>
                <a:lnTo>
                  <a:pt x="808596" y="666140"/>
                </a:lnTo>
                <a:lnTo>
                  <a:pt x="808596" y="640740"/>
                </a:lnTo>
                <a:lnTo>
                  <a:pt x="774915" y="640740"/>
                </a:lnTo>
                <a:lnTo>
                  <a:pt x="774915" y="606450"/>
                </a:lnTo>
                <a:lnTo>
                  <a:pt x="808596" y="606450"/>
                </a:lnTo>
                <a:lnTo>
                  <a:pt x="808596" y="581050"/>
                </a:lnTo>
                <a:lnTo>
                  <a:pt x="774915" y="581050"/>
                </a:lnTo>
                <a:lnTo>
                  <a:pt x="774915" y="548030"/>
                </a:lnTo>
                <a:lnTo>
                  <a:pt x="808596" y="548030"/>
                </a:lnTo>
                <a:lnTo>
                  <a:pt x="808596" y="506120"/>
                </a:lnTo>
                <a:lnTo>
                  <a:pt x="741197" y="506120"/>
                </a:lnTo>
                <a:lnTo>
                  <a:pt x="741197" y="548030"/>
                </a:lnTo>
                <a:lnTo>
                  <a:pt x="741197" y="581050"/>
                </a:lnTo>
                <a:lnTo>
                  <a:pt x="741197" y="606450"/>
                </a:lnTo>
                <a:lnTo>
                  <a:pt x="741197" y="640740"/>
                </a:lnTo>
                <a:lnTo>
                  <a:pt x="741197" y="666140"/>
                </a:lnTo>
                <a:lnTo>
                  <a:pt x="741197" y="690270"/>
                </a:lnTo>
                <a:lnTo>
                  <a:pt x="707517" y="690270"/>
                </a:lnTo>
                <a:lnTo>
                  <a:pt x="707517" y="666140"/>
                </a:lnTo>
                <a:lnTo>
                  <a:pt x="741197" y="666140"/>
                </a:lnTo>
                <a:lnTo>
                  <a:pt x="741197" y="640740"/>
                </a:lnTo>
                <a:lnTo>
                  <a:pt x="707517" y="640740"/>
                </a:lnTo>
                <a:lnTo>
                  <a:pt x="707517" y="606450"/>
                </a:lnTo>
                <a:lnTo>
                  <a:pt x="741197" y="606450"/>
                </a:lnTo>
                <a:lnTo>
                  <a:pt x="741197" y="581050"/>
                </a:lnTo>
                <a:lnTo>
                  <a:pt x="707517" y="581050"/>
                </a:lnTo>
                <a:lnTo>
                  <a:pt x="707517" y="548030"/>
                </a:lnTo>
                <a:lnTo>
                  <a:pt x="741197" y="548030"/>
                </a:lnTo>
                <a:lnTo>
                  <a:pt x="741197" y="506120"/>
                </a:lnTo>
                <a:lnTo>
                  <a:pt x="682231" y="506120"/>
                </a:lnTo>
                <a:lnTo>
                  <a:pt x="682231" y="548030"/>
                </a:lnTo>
                <a:lnTo>
                  <a:pt x="682231" y="581050"/>
                </a:lnTo>
                <a:lnTo>
                  <a:pt x="682231" y="606450"/>
                </a:lnTo>
                <a:lnTo>
                  <a:pt x="682231" y="640740"/>
                </a:lnTo>
                <a:lnTo>
                  <a:pt x="682231" y="666140"/>
                </a:lnTo>
                <a:lnTo>
                  <a:pt x="682231" y="690270"/>
                </a:lnTo>
                <a:lnTo>
                  <a:pt x="648550" y="690270"/>
                </a:lnTo>
                <a:lnTo>
                  <a:pt x="648550" y="666140"/>
                </a:lnTo>
                <a:lnTo>
                  <a:pt x="682231" y="666140"/>
                </a:lnTo>
                <a:lnTo>
                  <a:pt x="682231" y="640740"/>
                </a:lnTo>
                <a:lnTo>
                  <a:pt x="648550" y="640740"/>
                </a:lnTo>
                <a:lnTo>
                  <a:pt x="648550" y="606450"/>
                </a:lnTo>
                <a:lnTo>
                  <a:pt x="682231" y="606450"/>
                </a:lnTo>
                <a:lnTo>
                  <a:pt x="682231" y="581050"/>
                </a:lnTo>
                <a:lnTo>
                  <a:pt x="648550" y="581050"/>
                </a:lnTo>
                <a:lnTo>
                  <a:pt x="648550" y="548030"/>
                </a:lnTo>
                <a:lnTo>
                  <a:pt x="682231" y="548030"/>
                </a:lnTo>
                <a:lnTo>
                  <a:pt x="682231" y="506120"/>
                </a:lnTo>
                <a:lnTo>
                  <a:pt x="623265" y="506120"/>
                </a:lnTo>
                <a:lnTo>
                  <a:pt x="623265" y="548030"/>
                </a:lnTo>
                <a:lnTo>
                  <a:pt x="623265" y="581050"/>
                </a:lnTo>
                <a:lnTo>
                  <a:pt x="623265" y="606450"/>
                </a:lnTo>
                <a:lnTo>
                  <a:pt x="623265" y="640740"/>
                </a:lnTo>
                <a:lnTo>
                  <a:pt x="623265" y="666140"/>
                </a:lnTo>
                <a:lnTo>
                  <a:pt x="623265" y="690270"/>
                </a:lnTo>
                <a:lnTo>
                  <a:pt x="589584" y="690270"/>
                </a:lnTo>
                <a:lnTo>
                  <a:pt x="589584" y="666140"/>
                </a:lnTo>
                <a:lnTo>
                  <a:pt x="623265" y="666140"/>
                </a:lnTo>
                <a:lnTo>
                  <a:pt x="623265" y="640740"/>
                </a:lnTo>
                <a:lnTo>
                  <a:pt x="589584" y="640740"/>
                </a:lnTo>
                <a:lnTo>
                  <a:pt x="589584" y="606450"/>
                </a:lnTo>
                <a:lnTo>
                  <a:pt x="623265" y="606450"/>
                </a:lnTo>
                <a:lnTo>
                  <a:pt x="623265" y="581050"/>
                </a:lnTo>
                <a:lnTo>
                  <a:pt x="589584" y="581050"/>
                </a:lnTo>
                <a:lnTo>
                  <a:pt x="589584" y="548030"/>
                </a:lnTo>
                <a:lnTo>
                  <a:pt x="623265" y="548030"/>
                </a:lnTo>
                <a:lnTo>
                  <a:pt x="623265" y="506120"/>
                </a:lnTo>
                <a:lnTo>
                  <a:pt x="564349" y="506120"/>
                </a:lnTo>
                <a:lnTo>
                  <a:pt x="564349" y="548030"/>
                </a:lnTo>
                <a:lnTo>
                  <a:pt x="564349" y="581050"/>
                </a:lnTo>
                <a:lnTo>
                  <a:pt x="564349" y="606450"/>
                </a:lnTo>
                <a:lnTo>
                  <a:pt x="564349" y="640740"/>
                </a:lnTo>
                <a:lnTo>
                  <a:pt x="564349" y="666140"/>
                </a:lnTo>
                <a:lnTo>
                  <a:pt x="564349" y="690270"/>
                </a:lnTo>
                <a:lnTo>
                  <a:pt x="530631" y="690270"/>
                </a:lnTo>
                <a:lnTo>
                  <a:pt x="530631" y="666140"/>
                </a:lnTo>
                <a:lnTo>
                  <a:pt x="564349" y="666140"/>
                </a:lnTo>
                <a:lnTo>
                  <a:pt x="564349" y="640740"/>
                </a:lnTo>
                <a:lnTo>
                  <a:pt x="530631" y="640740"/>
                </a:lnTo>
                <a:lnTo>
                  <a:pt x="530631" y="606450"/>
                </a:lnTo>
                <a:lnTo>
                  <a:pt x="564349" y="606450"/>
                </a:lnTo>
                <a:lnTo>
                  <a:pt x="564349" y="581050"/>
                </a:lnTo>
                <a:lnTo>
                  <a:pt x="530631" y="581050"/>
                </a:lnTo>
                <a:lnTo>
                  <a:pt x="530631" y="548030"/>
                </a:lnTo>
                <a:lnTo>
                  <a:pt x="564349" y="548030"/>
                </a:lnTo>
                <a:lnTo>
                  <a:pt x="564349" y="506120"/>
                </a:lnTo>
                <a:lnTo>
                  <a:pt x="522224" y="506120"/>
                </a:lnTo>
                <a:lnTo>
                  <a:pt x="513791" y="513740"/>
                </a:lnTo>
                <a:lnTo>
                  <a:pt x="496951" y="522630"/>
                </a:lnTo>
                <a:lnTo>
                  <a:pt x="480098" y="539140"/>
                </a:lnTo>
                <a:lnTo>
                  <a:pt x="480098" y="708050"/>
                </a:lnTo>
                <a:lnTo>
                  <a:pt x="496951" y="724560"/>
                </a:lnTo>
                <a:lnTo>
                  <a:pt x="513791" y="733450"/>
                </a:lnTo>
                <a:lnTo>
                  <a:pt x="842276" y="733450"/>
                </a:lnTo>
                <a:lnTo>
                  <a:pt x="842276" y="893470"/>
                </a:lnTo>
                <a:lnTo>
                  <a:pt x="825436" y="901090"/>
                </a:lnTo>
                <a:lnTo>
                  <a:pt x="808596" y="909980"/>
                </a:lnTo>
                <a:lnTo>
                  <a:pt x="783310" y="935380"/>
                </a:lnTo>
                <a:lnTo>
                  <a:pt x="766470" y="951890"/>
                </a:lnTo>
                <a:lnTo>
                  <a:pt x="749630" y="984910"/>
                </a:lnTo>
                <a:lnTo>
                  <a:pt x="741197" y="1002690"/>
                </a:lnTo>
                <a:lnTo>
                  <a:pt x="480098" y="1002690"/>
                </a:lnTo>
                <a:lnTo>
                  <a:pt x="480098" y="909980"/>
                </a:lnTo>
                <a:lnTo>
                  <a:pt x="471665" y="901090"/>
                </a:lnTo>
                <a:lnTo>
                  <a:pt x="463257" y="884580"/>
                </a:lnTo>
                <a:lnTo>
                  <a:pt x="446417" y="868070"/>
                </a:lnTo>
                <a:lnTo>
                  <a:pt x="446417" y="917600"/>
                </a:lnTo>
                <a:lnTo>
                  <a:pt x="446417" y="1128420"/>
                </a:lnTo>
                <a:lnTo>
                  <a:pt x="437984" y="1128420"/>
                </a:lnTo>
                <a:lnTo>
                  <a:pt x="429577" y="1137310"/>
                </a:lnTo>
                <a:lnTo>
                  <a:pt x="134772" y="1137310"/>
                </a:lnTo>
                <a:lnTo>
                  <a:pt x="126352" y="1128420"/>
                </a:lnTo>
                <a:lnTo>
                  <a:pt x="117919" y="1128420"/>
                </a:lnTo>
                <a:lnTo>
                  <a:pt x="117919" y="917600"/>
                </a:lnTo>
                <a:lnTo>
                  <a:pt x="134772" y="901090"/>
                </a:lnTo>
                <a:lnTo>
                  <a:pt x="429577" y="901090"/>
                </a:lnTo>
                <a:lnTo>
                  <a:pt x="446417" y="917600"/>
                </a:lnTo>
                <a:lnTo>
                  <a:pt x="446417" y="868070"/>
                </a:lnTo>
                <a:lnTo>
                  <a:pt x="117919" y="868070"/>
                </a:lnTo>
                <a:lnTo>
                  <a:pt x="101079" y="884580"/>
                </a:lnTo>
                <a:lnTo>
                  <a:pt x="92659" y="901090"/>
                </a:lnTo>
                <a:lnTo>
                  <a:pt x="84239" y="909980"/>
                </a:lnTo>
                <a:lnTo>
                  <a:pt x="84239" y="1128420"/>
                </a:lnTo>
                <a:lnTo>
                  <a:pt x="92659" y="1137310"/>
                </a:lnTo>
                <a:lnTo>
                  <a:pt x="101079" y="1153820"/>
                </a:lnTo>
                <a:lnTo>
                  <a:pt x="117919" y="1170330"/>
                </a:lnTo>
                <a:lnTo>
                  <a:pt x="446417" y="1170330"/>
                </a:lnTo>
                <a:lnTo>
                  <a:pt x="463257" y="1153820"/>
                </a:lnTo>
                <a:lnTo>
                  <a:pt x="471665" y="1137310"/>
                </a:lnTo>
                <a:lnTo>
                  <a:pt x="480098" y="1128420"/>
                </a:lnTo>
                <a:lnTo>
                  <a:pt x="480098" y="1070000"/>
                </a:lnTo>
                <a:lnTo>
                  <a:pt x="749630" y="1070000"/>
                </a:lnTo>
                <a:lnTo>
                  <a:pt x="749630" y="1086510"/>
                </a:lnTo>
                <a:lnTo>
                  <a:pt x="758037" y="1111910"/>
                </a:lnTo>
                <a:lnTo>
                  <a:pt x="800150" y="1153820"/>
                </a:lnTo>
                <a:lnTo>
                  <a:pt x="833869" y="1170330"/>
                </a:lnTo>
                <a:lnTo>
                  <a:pt x="859116" y="1179220"/>
                </a:lnTo>
                <a:lnTo>
                  <a:pt x="859116" y="1304950"/>
                </a:lnTo>
                <a:lnTo>
                  <a:pt x="749630" y="1304950"/>
                </a:lnTo>
                <a:lnTo>
                  <a:pt x="741197" y="1313840"/>
                </a:lnTo>
                <a:lnTo>
                  <a:pt x="724357" y="1313840"/>
                </a:lnTo>
                <a:lnTo>
                  <a:pt x="707517" y="1322730"/>
                </a:lnTo>
                <a:lnTo>
                  <a:pt x="699109" y="1346860"/>
                </a:lnTo>
                <a:lnTo>
                  <a:pt x="690676" y="1355750"/>
                </a:lnTo>
                <a:lnTo>
                  <a:pt x="690676" y="1566570"/>
                </a:lnTo>
                <a:lnTo>
                  <a:pt x="707517" y="1599590"/>
                </a:lnTo>
                <a:lnTo>
                  <a:pt x="741197" y="1616100"/>
                </a:lnTo>
                <a:lnTo>
                  <a:pt x="1036002" y="1616100"/>
                </a:lnTo>
                <a:lnTo>
                  <a:pt x="1069682" y="1599590"/>
                </a:lnTo>
                <a:lnTo>
                  <a:pt x="1078128" y="1583080"/>
                </a:lnTo>
                <a:lnTo>
                  <a:pt x="1086523" y="1566570"/>
                </a:lnTo>
                <a:lnTo>
                  <a:pt x="1086523" y="1355750"/>
                </a:lnTo>
                <a:lnTo>
                  <a:pt x="1078128" y="1346860"/>
                </a:lnTo>
                <a:lnTo>
                  <a:pt x="1069682" y="1322730"/>
                </a:lnTo>
                <a:lnTo>
                  <a:pt x="1052842" y="1313840"/>
                </a:lnTo>
                <a:lnTo>
                  <a:pt x="1052842" y="1355750"/>
                </a:lnTo>
                <a:lnTo>
                  <a:pt x="1052842" y="1566570"/>
                </a:lnTo>
                <a:lnTo>
                  <a:pt x="1036002" y="1583080"/>
                </a:lnTo>
                <a:lnTo>
                  <a:pt x="741197" y="1583080"/>
                </a:lnTo>
                <a:lnTo>
                  <a:pt x="724357" y="1566570"/>
                </a:lnTo>
                <a:lnTo>
                  <a:pt x="724357" y="1355750"/>
                </a:lnTo>
                <a:lnTo>
                  <a:pt x="732790" y="1346860"/>
                </a:lnTo>
                <a:lnTo>
                  <a:pt x="1044448" y="1346860"/>
                </a:lnTo>
                <a:lnTo>
                  <a:pt x="1052842" y="1355750"/>
                </a:lnTo>
                <a:lnTo>
                  <a:pt x="1052842" y="1313840"/>
                </a:lnTo>
                <a:lnTo>
                  <a:pt x="1036002" y="1313840"/>
                </a:lnTo>
                <a:lnTo>
                  <a:pt x="1027569" y="1304950"/>
                </a:lnTo>
                <a:lnTo>
                  <a:pt x="918083" y="1304950"/>
                </a:lnTo>
                <a:lnTo>
                  <a:pt x="918083" y="1179220"/>
                </a:lnTo>
                <a:lnTo>
                  <a:pt x="943356" y="1170330"/>
                </a:lnTo>
                <a:lnTo>
                  <a:pt x="960196" y="1162710"/>
                </a:lnTo>
                <a:lnTo>
                  <a:pt x="977036" y="1153820"/>
                </a:lnTo>
                <a:lnTo>
                  <a:pt x="993889" y="1137310"/>
                </a:lnTo>
                <a:lnTo>
                  <a:pt x="1002322" y="1128420"/>
                </a:lnTo>
                <a:lnTo>
                  <a:pt x="1019162" y="1111910"/>
                </a:lnTo>
                <a:lnTo>
                  <a:pt x="1027569" y="1086510"/>
                </a:lnTo>
                <a:lnTo>
                  <a:pt x="1036002" y="1070000"/>
                </a:lnTo>
                <a:lnTo>
                  <a:pt x="1297101" y="1070000"/>
                </a:lnTo>
                <a:lnTo>
                  <a:pt x="1297101" y="1128420"/>
                </a:lnTo>
                <a:lnTo>
                  <a:pt x="1305534" y="1137310"/>
                </a:lnTo>
                <a:lnTo>
                  <a:pt x="1313942" y="1153820"/>
                </a:lnTo>
                <a:lnTo>
                  <a:pt x="1330807" y="1170330"/>
                </a:lnTo>
                <a:lnTo>
                  <a:pt x="1659267" y="1170330"/>
                </a:lnTo>
                <a:lnTo>
                  <a:pt x="1676146" y="1153820"/>
                </a:lnTo>
                <a:lnTo>
                  <a:pt x="1684553" y="1137310"/>
                </a:lnTo>
                <a:lnTo>
                  <a:pt x="1692986" y="1128420"/>
                </a:lnTo>
                <a:lnTo>
                  <a:pt x="1692986" y="909980"/>
                </a:lnTo>
                <a:close/>
              </a:path>
              <a:path w="1777365" h="1826895">
                <a:moveTo>
                  <a:pt x="1777187" y="1297330"/>
                </a:moveTo>
                <a:lnTo>
                  <a:pt x="1768792" y="1288440"/>
                </a:lnTo>
                <a:lnTo>
                  <a:pt x="1743506" y="1263040"/>
                </a:lnTo>
                <a:lnTo>
                  <a:pt x="1726666" y="1237640"/>
                </a:lnTo>
                <a:lnTo>
                  <a:pt x="1718233" y="1221130"/>
                </a:lnTo>
                <a:lnTo>
                  <a:pt x="1709826" y="1212240"/>
                </a:lnTo>
                <a:lnTo>
                  <a:pt x="1701393" y="1212240"/>
                </a:lnTo>
                <a:lnTo>
                  <a:pt x="1701393" y="1204620"/>
                </a:lnTo>
                <a:lnTo>
                  <a:pt x="1692986" y="1204620"/>
                </a:lnTo>
                <a:lnTo>
                  <a:pt x="1684553" y="1195730"/>
                </a:lnTo>
                <a:lnTo>
                  <a:pt x="1305534" y="1195730"/>
                </a:lnTo>
                <a:lnTo>
                  <a:pt x="1297101" y="1204620"/>
                </a:lnTo>
                <a:lnTo>
                  <a:pt x="1271854" y="1230020"/>
                </a:lnTo>
                <a:lnTo>
                  <a:pt x="1255014" y="1255420"/>
                </a:lnTo>
                <a:lnTo>
                  <a:pt x="1238135" y="1263040"/>
                </a:lnTo>
                <a:lnTo>
                  <a:pt x="1229728" y="1279550"/>
                </a:lnTo>
                <a:lnTo>
                  <a:pt x="1221295" y="1288440"/>
                </a:lnTo>
                <a:lnTo>
                  <a:pt x="1221295" y="1297330"/>
                </a:lnTo>
                <a:lnTo>
                  <a:pt x="1212888" y="1313840"/>
                </a:lnTo>
                <a:lnTo>
                  <a:pt x="1212888" y="1322730"/>
                </a:lnTo>
                <a:lnTo>
                  <a:pt x="1221295" y="1330350"/>
                </a:lnTo>
                <a:lnTo>
                  <a:pt x="1768792" y="1330350"/>
                </a:lnTo>
                <a:lnTo>
                  <a:pt x="1777187" y="1322730"/>
                </a:lnTo>
                <a:lnTo>
                  <a:pt x="1777187" y="1297330"/>
                </a:lnTo>
                <a:close/>
              </a:path>
            </a:pathLst>
          </a:custGeom>
          <a:solidFill>
            <a:srgbClr val="FFFFFF"/>
          </a:solidFill>
        </p:spPr>
        <p:txBody>
          <a:bodyPr wrap="square" lIns="0" tIns="0" rIns="0" bIns="0" rtlCol="0"/>
          <a:lstStyle/>
          <a:p>
            <a:endParaRPr dirty="0"/>
          </a:p>
        </p:txBody>
      </p:sp>
      <p:sp>
        <p:nvSpPr>
          <p:cNvPr id="45" name="object 34">
            <a:extLst>
              <a:ext uri="{FF2B5EF4-FFF2-40B4-BE49-F238E27FC236}">
                <a16:creationId xmlns:a16="http://schemas.microsoft.com/office/drawing/2014/main" id="{8E7F6116-83DD-4906-AA71-4D48C703163B}"/>
              </a:ext>
            </a:extLst>
          </p:cNvPr>
          <p:cNvSpPr/>
          <p:nvPr/>
        </p:nvSpPr>
        <p:spPr>
          <a:xfrm>
            <a:off x="9925812" y="3631691"/>
            <a:ext cx="990600" cy="841375"/>
          </a:xfrm>
          <a:custGeom>
            <a:avLst/>
            <a:gdLst/>
            <a:ahLst/>
            <a:cxnLst/>
            <a:rect l="l" t="t" r="r" b="b"/>
            <a:pathLst>
              <a:path w="990600" h="841375">
                <a:moveTo>
                  <a:pt x="205740" y="49288"/>
                </a:moveTo>
                <a:lnTo>
                  <a:pt x="200660" y="44196"/>
                </a:lnTo>
                <a:lnTo>
                  <a:pt x="187071" y="44196"/>
                </a:lnTo>
                <a:lnTo>
                  <a:pt x="187071" y="73279"/>
                </a:lnTo>
                <a:lnTo>
                  <a:pt x="187071" y="355600"/>
                </a:lnTo>
                <a:lnTo>
                  <a:pt x="184658" y="358013"/>
                </a:lnTo>
                <a:lnTo>
                  <a:pt x="114427" y="358013"/>
                </a:lnTo>
                <a:lnTo>
                  <a:pt x="114427" y="369570"/>
                </a:lnTo>
                <a:lnTo>
                  <a:pt x="114427" y="382397"/>
                </a:lnTo>
                <a:lnTo>
                  <a:pt x="109220" y="387604"/>
                </a:lnTo>
                <a:lnTo>
                  <a:pt x="96520" y="387604"/>
                </a:lnTo>
                <a:lnTo>
                  <a:pt x="91313" y="382397"/>
                </a:lnTo>
                <a:lnTo>
                  <a:pt x="91313" y="369570"/>
                </a:lnTo>
                <a:lnTo>
                  <a:pt x="96520" y="364363"/>
                </a:lnTo>
                <a:lnTo>
                  <a:pt x="109220" y="364363"/>
                </a:lnTo>
                <a:lnTo>
                  <a:pt x="114427" y="369570"/>
                </a:lnTo>
                <a:lnTo>
                  <a:pt x="114427" y="358013"/>
                </a:lnTo>
                <a:lnTo>
                  <a:pt x="21082" y="358013"/>
                </a:lnTo>
                <a:lnTo>
                  <a:pt x="18669" y="355600"/>
                </a:lnTo>
                <a:lnTo>
                  <a:pt x="18669" y="73279"/>
                </a:lnTo>
                <a:lnTo>
                  <a:pt x="21082" y="70751"/>
                </a:lnTo>
                <a:lnTo>
                  <a:pt x="25273" y="70751"/>
                </a:lnTo>
                <a:lnTo>
                  <a:pt x="25908" y="70624"/>
                </a:lnTo>
                <a:lnTo>
                  <a:pt x="180340" y="70624"/>
                </a:lnTo>
                <a:lnTo>
                  <a:pt x="180467" y="70751"/>
                </a:lnTo>
                <a:lnTo>
                  <a:pt x="184658" y="70751"/>
                </a:lnTo>
                <a:lnTo>
                  <a:pt x="187071" y="73279"/>
                </a:lnTo>
                <a:lnTo>
                  <a:pt x="187071" y="44196"/>
                </a:lnTo>
                <a:lnTo>
                  <a:pt x="121412" y="44196"/>
                </a:lnTo>
                <a:lnTo>
                  <a:pt x="121412" y="54229"/>
                </a:lnTo>
                <a:lnTo>
                  <a:pt x="121412" y="58293"/>
                </a:lnTo>
                <a:lnTo>
                  <a:pt x="119761" y="60071"/>
                </a:lnTo>
                <a:lnTo>
                  <a:pt x="85979" y="60071"/>
                </a:lnTo>
                <a:lnTo>
                  <a:pt x="84328" y="58293"/>
                </a:lnTo>
                <a:lnTo>
                  <a:pt x="84328" y="54229"/>
                </a:lnTo>
                <a:lnTo>
                  <a:pt x="85979" y="52463"/>
                </a:lnTo>
                <a:lnTo>
                  <a:pt x="119761" y="52463"/>
                </a:lnTo>
                <a:lnTo>
                  <a:pt x="121412" y="54229"/>
                </a:lnTo>
                <a:lnTo>
                  <a:pt x="121412" y="44196"/>
                </a:lnTo>
                <a:lnTo>
                  <a:pt x="5080" y="44196"/>
                </a:lnTo>
                <a:lnTo>
                  <a:pt x="0" y="49288"/>
                </a:lnTo>
                <a:lnTo>
                  <a:pt x="0" y="389636"/>
                </a:lnTo>
                <a:lnTo>
                  <a:pt x="5080" y="394716"/>
                </a:lnTo>
                <a:lnTo>
                  <a:pt x="200660" y="394716"/>
                </a:lnTo>
                <a:lnTo>
                  <a:pt x="205740" y="389636"/>
                </a:lnTo>
                <a:lnTo>
                  <a:pt x="205740" y="387604"/>
                </a:lnTo>
                <a:lnTo>
                  <a:pt x="205740" y="364363"/>
                </a:lnTo>
                <a:lnTo>
                  <a:pt x="205740" y="358013"/>
                </a:lnTo>
                <a:lnTo>
                  <a:pt x="205740" y="70624"/>
                </a:lnTo>
                <a:lnTo>
                  <a:pt x="205740" y="60071"/>
                </a:lnTo>
                <a:lnTo>
                  <a:pt x="205740" y="52463"/>
                </a:lnTo>
                <a:lnTo>
                  <a:pt x="205740" y="49288"/>
                </a:lnTo>
                <a:close/>
              </a:path>
              <a:path w="990600" h="841375">
                <a:moveTo>
                  <a:pt x="694944" y="472440"/>
                </a:moveTo>
                <a:lnTo>
                  <a:pt x="688848" y="466344"/>
                </a:lnTo>
                <a:lnTo>
                  <a:pt x="669925" y="466344"/>
                </a:lnTo>
                <a:lnTo>
                  <a:pt x="669925" y="495681"/>
                </a:lnTo>
                <a:lnTo>
                  <a:pt x="669925" y="762000"/>
                </a:lnTo>
                <a:lnTo>
                  <a:pt x="664718" y="767080"/>
                </a:lnTo>
                <a:lnTo>
                  <a:pt x="285623" y="767080"/>
                </a:lnTo>
                <a:lnTo>
                  <a:pt x="280416" y="762000"/>
                </a:lnTo>
                <a:lnTo>
                  <a:pt x="280416" y="495681"/>
                </a:lnTo>
                <a:lnTo>
                  <a:pt x="285623" y="490474"/>
                </a:lnTo>
                <a:lnTo>
                  <a:pt x="664718" y="490474"/>
                </a:lnTo>
                <a:lnTo>
                  <a:pt x="669925" y="495681"/>
                </a:lnTo>
                <a:lnTo>
                  <a:pt x="669925" y="466344"/>
                </a:lnTo>
                <a:lnTo>
                  <a:pt x="261366" y="466344"/>
                </a:lnTo>
                <a:lnTo>
                  <a:pt x="254508" y="472440"/>
                </a:lnTo>
                <a:lnTo>
                  <a:pt x="254508" y="785241"/>
                </a:lnTo>
                <a:lnTo>
                  <a:pt x="261366" y="791210"/>
                </a:lnTo>
                <a:lnTo>
                  <a:pt x="404749" y="791210"/>
                </a:lnTo>
                <a:lnTo>
                  <a:pt x="404749" y="812800"/>
                </a:lnTo>
                <a:lnTo>
                  <a:pt x="374523" y="841248"/>
                </a:lnTo>
                <a:lnTo>
                  <a:pt x="582676" y="841248"/>
                </a:lnTo>
                <a:lnTo>
                  <a:pt x="553339" y="812800"/>
                </a:lnTo>
                <a:lnTo>
                  <a:pt x="553339" y="791210"/>
                </a:lnTo>
                <a:lnTo>
                  <a:pt x="688848" y="791210"/>
                </a:lnTo>
                <a:lnTo>
                  <a:pt x="694944" y="785241"/>
                </a:lnTo>
                <a:lnTo>
                  <a:pt x="694944" y="767080"/>
                </a:lnTo>
                <a:lnTo>
                  <a:pt x="694944" y="490474"/>
                </a:lnTo>
                <a:lnTo>
                  <a:pt x="694944" y="472440"/>
                </a:lnTo>
                <a:close/>
              </a:path>
              <a:path w="990600" h="841375">
                <a:moveTo>
                  <a:pt x="990600" y="289052"/>
                </a:moveTo>
                <a:lnTo>
                  <a:pt x="977849" y="273050"/>
                </a:lnTo>
                <a:lnTo>
                  <a:pt x="953389" y="242316"/>
                </a:lnTo>
                <a:lnTo>
                  <a:pt x="953389" y="19177"/>
                </a:lnTo>
                <a:lnTo>
                  <a:pt x="952017" y="12700"/>
                </a:lnTo>
                <a:lnTo>
                  <a:pt x="951814" y="11684"/>
                </a:lnTo>
                <a:lnTo>
                  <a:pt x="947559" y="5588"/>
                </a:lnTo>
                <a:lnTo>
                  <a:pt x="941324" y="1498"/>
                </a:lnTo>
                <a:lnTo>
                  <a:pt x="939673" y="1168"/>
                </a:lnTo>
                <a:lnTo>
                  <a:pt x="939673" y="17018"/>
                </a:lnTo>
                <a:lnTo>
                  <a:pt x="939673" y="242316"/>
                </a:lnTo>
                <a:lnTo>
                  <a:pt x="804799" y="242316"/>
                </a:lnTo>
                <a:lnTo>
                  <a:pt x="804799" y="290576"/>
                </a:lnTo>
                <a:lnTo>
                  <a:pt x="804799" y="292735"/>
                </a:lnTo>
                <a:lnTo>
                  <a:pt x="801624" y="294386"/>
                </a:lnTo>
                <a:lnTo>
                  <a:pt x="724662" y="294386"/>
                </a:lnTo>
                <a:lnTo>
                  <a:pt x="721487" y="292735"/>
                </a:lnTo>
                <a:lnTo>
                  <a:pt x="721487" y="290576"/>
                </a:lnTo>
                <a:lnTo>
                  <a:pt x="729361" y="275717"/>
                </a:lnTo>
                <a:lnTo>
                  <a:pt x="729361" y="274193"/>
                </a:lnTo>
                <a:lnTo>
                  <a:pt x="732028" y="273050"/>
                </a:lnTo>
                <a:lnTo>
                  <a:pt x="793623" y="273050"/>
                </a:lnTo>
                <a:lnTo>
                  <a:pt x="796290" y="274193"/>
                </a:lnTo>
                <a:lnTo>
                  <a:pt x="796290" y="275717"/>
                </a:lnTo>
                <a:lnTo>
                  <a:pt x="804799" y="290576"/>
                </a:lnTo>
                <a:lnTo>
                  <a:pt x="804799" y="242316"/>
                </a:lnTo>
                <a:lnTo>
                  <a:pt x="595122" y="242316"/>
                </a:lnTo>
                <a:lnTo>
                  <a:pt x="595122" y="17018"/>
                </a:lnTo>
                <a:lnTo>
                  <a:pt x="599313" y="12700"/>
                </a:lnTo>
                <a:lnTo>
                  <a:pt x="935355" y="12700"/>
                </a:lnTo>
                <a:lnTo>
                  <a:pt x="939673" y="17018"/>
                </a:lnTo>
                <a:lnTo>
                  <a:pt x="939673" y="1168"/>
                </a:lnTo>
                <a:lnTo>
                  <a:pt x="933831" y="0"/>
                </a:lnTo>
                <a:lnTo>
                  <a:pt x="599313" y="0"/>
                </a:lnTo>
                <a:lnTo>
                  <a:pt x="591883" y="1498"/>
                </a:lnTo>
                <a:lnTo>
                  <a:pt x="585825" y="5588"/>
                </a:lnTo>
                <a:lnTo>
                  <a:pt x="581748" y="11684"/>
                </a:lnTo>
                <a:lnTo>
                  <a:pt x="580263" y="19177"/>
                </a:lnTo>
                <a:lnTo>
                  <a:pt x="580263" y="242316"/>
                </a:lnTo>
                <a:lnTo>
                  <a:pt x="542544" y="289052"/>
                </a:lnTo>
                <a:lnTo>
                  <a:pt x="544398" y="298069"/>
                </a:lnTo>
                <a:lnTo>
                  <a:pt x="549465" y="305498"/>
                </a:lnTo>
                <a:lnTo>
                  <a:pt x="556895" y="310565"/>
                </a:lnTo>
                <a:lnTo>
                  <a:pt x="565912" y="312420"/>
                </a:lnTo>
                <a:lnTo>
                  <a:pt x="967232" y="312420"/>
                </a:lnTo>
                <a:lnTo>
                  <a:pt x="976236" y="310565"/>
                </a:lnTo>
                <a:lnTo>
                  <a:pt x="983678" y="305498"/>
                </a:lnTo>
                <a:lnTo>
                  <a:pt x="988733" y="298069"/>
                </a:lnTo>
                <a:lnTo>
                  <a:pt x="989495" y="294386"/>
                </a:lnTo>
                <a:lnTo>
                  <a:pt x="990600" y="289052"/>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902803162"/>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69570" y="294724"/>
            <a:ext cx="11452860" cy="941939"/>
          </a:xfrm>
        </p:spPr>
        <p:txBody>
          <a:bodyPr>
            <a:normAutofit fontScale="92500" lnSpcReduction="10000"/>
          </a:bodyPr>
          <a:lstStyle/>
          <a:p>
            <a:r>
              <a:rPr lang="en-US" dirty="0"/>
              <a:t>What companies need from </a:t>
            </a:r>
            <a:br>
              <a:rPr lang="en-US" dirty="0"/>
            </a:br>
            <a:r>
              <a:rPr lang="en-US" dirty="0"/>
              <a:t>their database is straightforward</a:t>
            </a:r>
          </a:p>
        </p:txBody>
      </p:sp>
      <p:sp>
        <p:nvSpPr>
          <p:cNvPr id="6" name="Text Placeholder 5">
            <a:extLst>
              <a:ext uri="{FF2B5EF4-FFF2-40B4-BE49-F238E27FC236}">
                <a16:creationId xmlns:a16="http://schemas.microsoft.com/office/drawing/2014/main" id="{C074D45A-800B-F344-804F-6CAEA92928AF}"/>
              </a:ext>
            </a:extLst>
          </p:cNvPr>
          <p:cNvSpPr>
            <a:spLocks noGrp="1"/>
          </p:cNvSpPr>
          <p:nvPr>
            <p:ph type="body" sz="quarter" idx="11"/>
          </p:nvPr>
        </p:nvSpPr>
        <p:spPr>
          <a:xfrm>
            <a:off x="381000" y="1257618"/>
            <a:ext cx="11430000" cy="393382"/>
          </a:xfrm>
        </p:spPr>
        <p:txBody>
          <a:bodyPr/>
          <a:lstStyle/>
          <a:p>
            <a:r>
              <a:rPr lang="en-US" dirty="0"/>
              <a:t>Achieving it with current technologies is not</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21" name="Group 19">
            <a:extLst>
              <a:ext uri="{FF2B5EF4-FFF2-40B4-BE49-F238E27FC236}">
                <a16:creationId xmlns:a16="http://schemas.microsoft.com/office/drawing/2014/main" id="{87DE5262-70C3-439B-B8C9-5522E679385D}"/>
              </a:ext>
            </a:extLst>
          </p:cNvPr>
          <p:cNvGrpSpPr>
            <a:grpSpLocks noChangeAspect="1"/>
          </p:cNvGrpSpPr>
          <p:nvPr/>
        </p:nvGrpSpPr>
        <p:grpSpPr bwMode="auto">
          <a:xfrm>
            <a:off x="1771460" y="2720563"/>
            <a:ext cx="579500" cy="872379"/>
            <a:chOff x="2049" y="1423"/>
            <a:chExt cx="1482" cy="2231"/>
          </a:xfrm>
        </p:grpSpPr>
        <p:sp>
          <p:nvSpPr>
            <p:cNvPr id="23" name="Freeform 20">
              <a:extLst>
                <a:ext uri="{FF2B5EF4-FFF2-40B4-BE49-F238E27FC236}">
                  <a16:creationId xmlns:a16="http://schemas.microsoft.com/office/drawing/2014/main" id="{053A13EC-33E3-4CA7-B52E-EBF1ED4197B9}"/>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5" name="Freeform 22">
              <a:extLst>
                <a:ext uri="{FF2B5EF4-FFF2-40B4-BE49-F238E27FC236}">
                  <a16:creationId xmlns:a16="http://schemas.microsoft.com/office/drawing/2014/main" id="{E6708553-77D2-4023-AAE4-937BC4F091D7}"/>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7" name="Freeform 24">
              <a:extLst>
                <a:ext uri="{FF2B5EF4-FFF2-40B4-BE49-F238E27FC236}">
                  <a16:creationId xmlns:a16="http://schemas.microsoft.com/office/drawing/2014/main" id="{BDB0F1B8-E042-4556-8481-443B8772CFDE}"/>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8" name="Freeform 25">
              <a:extLst>
                <a:ext uri="{FF2B5EF4-FFF2-40B4-BE49-F238E27FC236}">
                  <a16:creationId xmlns:a16="http://schemas.microsoft.com/office/drawing/2014/main" id="{01CDEB7C-1192-44FC-AC28-13ACB9831070}"/>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9" name="Freeform 26">
              <a:extLst>
                <a:ext uri="{FF2B5EF4-FFF2-40B4-BE49-F238E27FC236}">
                  <a16:creationId xmlns:a16="http://schemas.microsoft.com/office/drawing/2014/main" id="{797C99B0-04AD-4595-A792-C249F794BDE0}"/>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0" name="Freeform 27">
              <a:extLst>
                <a:ext uri="{FF2B5EF4-FFF2-40B4-BE49-F238E27FC236}">
                  <a16:creationId xmlns:a16="http://schemas.microsoft.com/office/drawing/2014/main" id="{3925670A-EB61-487A-B6DA-361F440DC693}"/>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4" name="Line 31">
              <a:extLst>
                <a:ext uri="{FF2B5EF4-FFF2-40B4-BE49-F238E27FC236}">
                  <a16:creationId xmlns:a16="http://schemas.microsoft.com/office/drawing/2014/main" id="{837712BF-A1D0-4590-A0FD-4ED920CD3BC7}"/>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 name="Freeform 21">
              <a:extLst>
                <a:ext uri="{FF2B5EF4-FFF2-40B4-BE49-F238E27FC236}">
                  <a16:creationId xmlns:a16="http://schemas.microsoft.com/office/drawing/2014/main" id="{9FED3CFF-5AB1-4786-B312-A5EC3A6B233F}"/>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6" name="Freeform 23">
              <a:extLst>
                <a:ext uri="{FF2B5EF4-FFF2-40B4-BE49-F238E27FC236}">
                  <a16:creationId xmlns:a16="http://schemas.microsoft.com/office/drawing/2014/main" id="{841C145F-DC1D-4F57-989C-6CD589F2D3E6}"/>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1" name="Freeform 28">
              <a:extLst>
                <a:ext uri="{FF2B5EF4-FFF2-40B4-BE49-F238E27FC236}">
                  <a16:creationId xmlns:a16="http://schemas.microsoft.com/office/drawing/2014/main" id="{10999156-1C17-43EC-AC18-DCF3E8E8E8D9}"/>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2" name="Oval 29">
              <a:extLst>
                <a:ext uri="{FF2B5EF4-FFF2-40B4-BE49-F238E27FC236}">
                  <a16:creationId xmlns:a16="http://schemas.microsoft.com/office/drawing/2014/main" id="{692F1897-5B8E-412F-8895-B25FBB972A88}"/>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3" name="Freeform 30">
              <a:extLst>
                <a:ext uri="{FF2B5EF4-FFF2-40B4-BE49-F238E27FC236}">
                  <a16:creationId xmlns:a16="http://schemas.microsoft.com/office/drawing/2014/main" id="{73564777-EC65-440B-8187-A81FA794AA47}"/>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36" name="Rectangle 35">
            <a:extLst>
              <a:ext uri="{FF2B5EF4-FFF2-40B4-BE49-F238E27FC236}">
                <a16:creationId xmlns:a16="http://schemas.microsoft.com/office/drawing/2014/main" id="{A2663CAF-36FC-48A5-90C3-5B6403175947}"/>
              </a:ext>
            </a:extLst>
          </p:cNvPr>
          <p:cNvSpPr/>
          <p:nvPr/>
        </p:nvSpPr>
        <p:spPr>
          <a:xfrm>
            <a:off x="1352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Unlimited Concurrency</a:t>
            </a:r>
          </a:p>
        </p:txBody>
      </p:sp>
      <p:sp>
        <p:nvSpPr>
          <p:cNvPr id="48" name="Rectangle 47">
            <a:extLst>
              <a:ext uri="{FF2B5EF4-FFF2-40B4-BE49-F238E27FC236}">
                <a16:creationId xmlns:a16="http://schemas.microsoft.com/office/drawing/2014/main" id="{6053EA5B-9681-4391-95D8-DB09976EE55A}"/>
              </a:ext>
            </a:extLst>
          </p:cNvPr>
          <p:cNvSpPr/>
          <p:nvPr/>
        </p:nvSpPr>
        <p:spPr>
          <a:xfrm>
            <a:off x="400475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Fast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Elasticity</a:t>
            </a:r>
          </a:p>
        </p:txBody>
      </p:sp>
      <p:grpSp>
        <p:nvGrpSpPr>
          <p:cNvPr id="217" name="Group 216">
            <a:extLst>
              <a:ext uri="{FF2B5EF4-FFF2-40B4-BE49-F238E27FC236}">
                <a16:creationId xmlns:a16="http://schemas.microsoft.com/office/drawing/2014/main" id="{08F3D03A-29EB-4D17-A23C-6A2ABEB0CC91}"/>
              </a:ext>
            </a:extLst>
          </p:cNvPr>
          <p:cNvGrpSpPr/>
          <p:nvPr/>
        </p:nvGrpSpPr>
        <p:grpSpPr>
          <a:xfrm>
            <a:off x="4193194" y="2720563"/>
            <a:ext cx="1039553" cy="797560"/>
            <a:chOff x="4243071" y="2720563"/>
            <a:chExt cx="1039553" cy="797560"/>
          </a:xfrm>
        </p:grpSpPr>
        <p:grpSp>
          <p:nvGrpSpPr>
            <p:cNvPr id="38" name="Group 34">
              <a:extLst>
                <a:ext uri="{FF2B5EF4-FFF2-40B4-BE49-F238E27FC236}">
                  <a16:creationId xmlns:a16="http://schemas.microsoft.com/office/drawing/2014/main" id="{9E0A0435-16E1-4A0F-83F9-7F8EBD79E46D}"/>
                </a:ext>
              </a:extLst>
            </p:cNvPr>
            <p:cNvGrpSpPr>
              <a:grpSpLocks noChangeAspect="1"/>
            </p:cNvGrpSpPr>
            <p:nvPr/>
          </p:nvGrpSpPr>
          <p:grpSpPr bwMode="auto">
            <a:xfrm>
              <a:off x="4243071" y="2720563"/>
              <a:ext cx="1039553" cy="797560"/>
              <a:chOff x="2092" y="741"/>
              <a:chExt cx="2861" cy="2195"/>
            </a:xfrm>
          </p:grpSpPr>
          <p:sp>
            <p:nvSpPr>
              <p:cNvPr id="40" name="Freeform 35">
                <a:extLst>
                  <a:ext uri="{FF2B5EF4-FFF2-40B4-BE49-F238E27FC236}">
                    <a16:creationId xmlns:a16="http://schemas.microsoft.com/office/drawing/2014/main" id="{29F7E30B-4749-4818-A6CC-02FDFA3E80AC}"/>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1" name="Freeform 36">
                <a:extLst>
                  <a:ext uri="{FF2B5EF4-FFF2-40B4-BE49-F238E27FC236}">
                    <a16:creationId xmlns:a16="http://schemas.microsoft.com/office/drawing/2014/main" id="{7F40BCE3-7D1C-4992-9C04-B9BECD38F46F}"/>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2" name="Freeform 37">
                <a:extLst>
                  <a:ext uri="{FF2B5EF4-FFF2-40B4-BE49-F238E27FC236}">
                    <a16:creationId xmlns:a16="http://schemas.microsoft.com/office/drawing/2014/main" id="{84D438E8-530E-453D-8C6C-E5D42BBE196F}"/>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3" name="Freeform 38">
                <a:extLst>
                  <a:ext uri="{FF2B5EF4-FFF2-40B4-BE49-F238E27FC236}">
                    <a16:creationId xmlns:a16="http://schemas.microsoft.com/office/drawing/2014/main" id="{1EAB3436-8A20-40B9-96AB-922B55E2B3A1}"/>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4" name="Freeform 39">
                <a:extLst>
                  <a:ext uri="{FF2B5EF4-FFF2-40B4-BE49-F238E27FC236}">
                    <a16:creationId xmlns:a16="http://schemas.microsoft.com/office/drawing/2014/main" id="{5CDC2708-DD90-4A05-8383-0560DFCFC989}"/>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5" name="Freeform 40">
                <a:extLst>
                  <a:ext uri="{FF2B5EF4-FFF2-40B4-BE49-F238E27FC236}">
                    <a16:creationId xmlns:a16="http://schemas.microsoft.com/office/drawing/2014/main" id="{C657639E-217D-40A6-9080-1C884DD63368}"/>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6" name="Freeform 41">
                <a:extLst>
                  <a:ext uri="{FF2B5EF4-FFF2-40B4-BE49-F238E27FC236}">
                    <a16:creationId xmlns:a16="http://schemas.microsoft.com/office/drawing/2014/main" id="{279EB6C9-C150-49E4-8CFA-7832FD0F0F89}"/>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7" name="Freeform 42">
                <a:extLst>
                  <a:ext uri="{FF2B5EF4-FFF2-40B4-BE49-F238E27FC236}">
                    <a16:creationId xmlns:a16="http://schemas.microsoft.com/office/drawing/2014/main" id="{17897610-53DA-4E61-8F77-F6CFB616D69A}"/>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54" name="Group 53">
              <a:extLst>
                <a:ext uri="{FF2B5EF4-FFF2-40B4-BE49-F238E27FC236}">
                  <a16:creationId xmlns:a16="http://schemas.microsoft.com/office/drawing/2014/main" id="{81BD294F-961F-4A5B-B3EC-D88FBD4B29CD}"/>
                </a:ext>
              </a:extLst>
            </p:cNvPr>
            <p:cNvGrpSpPr/>
            <p:nvPr/>
          </p:nvGrpSpPr>
          <p:grpSpPr>
            <a:xfrm>
              <a:off x="4580132" y="2763426"/>
              <a:ext cx="357422" cy="165100"/>
              <a:chOff x="5729775" y="4117411"/>
              <a:chExt cx="866713" cy="855391"/>
            </a:xfrm>
            <a:solidFill>
              <a:srgbClr val="148BC0"/>
            </a:solidFill>
          </p:grpSpPr>
          <p:sp>
            <p:nvSpPr>
              <p:cNvPr id="55" name="Freeform 88">
                <a:extLst>
                  <a:ext uri="{FF2B5EF4-FFF2-40B4-BE49-F238E27FC236}">
                    <a16:creationId xmlns:a16="http://schemas.microsoft.com/office/drawing/2014/main" id="{59B8E3B8-CEA9-4F2B-BD0D-BD88E289F4FB}"/>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89">
                <a:extLst>
                  <a:ext uri="{FF2B5EF4-FFF2-40B4-BE49-F238E27FC236}">
                    <a16:creationId xmlns:a16="http://schemas.microsoft.com/office/drawing/2014/main" id="{F1501446-3195-4CD2-961D-3F80EB38CB4C}"/>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0">
                <a:extLst>
                  <a:ext uri="{FF2B5EF4-FFF2-40B4-BE49-F238E27FC236}">
                    <a16:creationId xmlns:a16="http://schemas.microsoft.com/office/drawing/2014/main" id="{C814718B-04DC-4692-9964-9ACB1A3479D5}"/>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1">
                <a:extLst>
                  <a:ext uri="{FF2B5EF4-FFF2-40B4-BE49-F238E27FC236}">
                    <a16:creationId xmlns:a16="http://schemas.microsoft.com/office/drawing/2014/main" id="{6E5200AE-4114-4CE3-A76D-1A0493C3B71D}"/>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2">
                <a:extLst>
                  <a:ext uri="{FF2B5EF4-FFF2-40B4-BE49-F238E27FC236}">
                    <a16:creationId xmlns:a16="http://schemas.microsoft.com/office/drawing/2014/main" id="{198B3AF0-4F42-4EA7-A263-FE319E5508C0}"/>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3">
                <a:extLst>
                  <a:ext uri="{FF2B5EF4-FFF2-40B4-BE49-F238E27FC236}">
                    <a16:creationId xmlns:a16="http://schemas.microsoft.com/office/drawing/2014/main" id="{34A93EA7-8A07-4C80-A478-901F617E18F7}"/>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94">
                <a:extLst>
                  <a:ext uri="{FF2B5EF4-FFF2-40B4-BE49-F238E27FC236}">
                    <a16:creationId xmlns:a16="http://schemas.microsoft.com/office/drawing/2014/main" id="{C5B81D61-2B5A-430A-9C56-A99550DC282F}"/>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95">
                <a:extLst>
                  <a:ext uri="{FF2B5EF4-FFF2-40B4-BE49-F238E27FC236}">
                    <a16:creationId xmlns:a16="http://schemas.microsoft.com/office/drawing/2014/main" id="{EA4B3785-3D94-49B9-BD6A-C938E9132194}"/>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Freeform 96">
                <a:extLst>
                  <a:ext uri="{FF2B5EF4-FFF2-40B4-BE49-F238E27FC236}">
                    <a16:creationId xmlns:a16="http://schemas.microsoft.com/office/drawing/2014/main" id="{C9F7BFCA-F82A-4282-9F4D-1EFA92202760}"/>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Freeform 97">
                <a:extLst>
                  <a:ext uri="{FF2B5EF4-FFF2-40B4-BE49-F238E27FC236}">
                    <a16:creationId xmlns:a16="http://schemas.microsoft.com/office/drawing/2014/main" id="{5852B4F1-F2DB-42FF-A689-1A5857B0A39C}"/>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5" name="Freeform 98">
                <a:extLst>
                  <a:ext uri="{FF2B5EF4-FFF2-40B4-BE49-F238E27FC236}">
                    <a16:creationId xmlns:a16="http://schemas.microsoft.com/office/drawing/2014/main" id="{030EB7B6-ACD0-4EC5-A9FA-16D35FC1C8A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6" name="Freeform 99">
                <a:extLst>
                  <a:ext uri="{FF2B5EF4-FFF2-40B4-BE49-F238E27FC236}">
                    <a16:creationId xmlns:a16="http://schemas.microsoft.com/office/drawing/2014/main" id="{8DF25502-BF7E-4B8B-982C-B6A8B33CD369}"/>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7" name="Freeform 100">
                <a:extLst>
                  <a:ext uri="{FF2B5EF4-FFF2-40B4-BE49-F238E27FC236}">
                    <a16:creationId xmlns:a16="http://schemas.microsoft.com/office/drawing/2014/main" id="{51E7EBCD-7639-4733-AE39-C733202FA974}"/>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07" name="Rectangle 106">
            <a:extLst>
              <a:ext uri="{FF2B5EF4-FFF2-40B4-BE49-F238E27FC236}">
                <a16:creationId xmlns:a16="http://schemas.microsoft.com/office/drawing/2014/main" id="{A5C66FD8-5049-4A4D-9D65-9D4955E1D4DF}"/>
              </a:ext>
            </a:extLst>
          </p:cNvPr>
          <p:cNvSpPr/>
          <p:nvPr/>
        </p:nvSpPr>
        <p:spPr>
          <a:xfrm>
            <a:off x="6686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High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Availability</a:t>
            </a:r>
          </a:p>
        </p:txBody>
      </p:sp>
      <p:grpSp>
        <p:nvGrpSpPr>
          <p:cNvPr id="3" name="Group 2">
            <a:extLst>
              <a:ext uri="{FF2B5EF4-FFF2-40B4-BE49-F238E27FC236}">
                <a16:creationId xmlns:a16="http://schemas.microsoft.com/office/drawing/2014/main" id="{CCF4ED86-273E-4A89-A8DC-9B0ECBEACA81}"/>
              </a:ext>
            </a:extLst>
          </p:cNvPr>
          <p:cNvGrpSpPr/>
          <p:nvPr/>
        </p:nvGrpSpPr>
        <p:grpSpPr>
          <a:xfrm>
            <a:off x="6912543" y="2720563"/>
            <a:ext cx="965334" cy="756691"/>
            <a:chOff x="6852786" y="2720563"/>
            <a:chExt cx="965334" cy="756691"/>
          </a:xfrm>
        </p:grpSpPr>
        <p:grpSp>
          <p:nvGrpSpPr>
            <p:cNvPr id="75" name="Group 121">
              <a:extLst>
                <a:ext uri="{FF2B5EF4-FFF2-40B4-BE49-F238E27FC236}">
                  <a16:creationId xmlns:a16="http://schemas.microsoft.com/office/drawing/2014/main" id="{0965AA49-3E3E-4134-A48B-C278DD0BFB28}"/>
                </a:ext>
              </a:extLst>
            </p:cNvPr>
            <p:cNvGrpSpPr>
              <a:grpSpLocks noChangeAspect="1"/>
            </p:cNvGrpSpPr>
            <p:nvPr/>
          </p:nvGrpSpPr>
          <p:grpSpPr bwMode="auto">
            <a:xfrm>
              <a:off x="7036966" y="2720563"/>
              <a:ext cx="781154" cy="756691"/>
              <a:chOff x="5275" y="1247"/>
              <a:chExt cx="2331" cy="2258"/>
            </a:xfrm>
          </p:grpSpPr>
          <p:sp>
            <p:nvSpPr>
              <p:cNvPr id="76" name="Freeform 122">
                <a:extLst>
                  <a:ext uri="{FF2B5EF4-FFF2-40B4-BE49-F238E27FC236}">
                    <a16:creationId xmlns:a16="http://schemas.microsoft.com/office/drawing/2014/main" id="{4F7E0D8C-1226-4512-AAD6-D45F87E4E589}"/>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7" name="Freeform 123">
                <a:extLst>
                  <a:ext uri="{FF2B5EF4-FFF2-40B4-BE49-F238E27FC236}">
                    <a16:creationId xmlns:a16="http://schemas.microsoft.com/office/drawing/2014/main" id="{1A3F6BDC-99E0-45EB-A521-3F0C5B064850}"/>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8" name="Freeform 124">
                <a:extLst>
                  <a:ext uri="{FF2B5EF4-FFF2-40B4-BE49-F238E27FC236}">
                    <a16:creationId xmlns:a16="http://schemas.microsoft.com/office/drawing/2014/main" id="{08E2F4D7-4425-493E-8056-3A91B2A8B9A8}"/>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08" name="Freeform 5">
              <a:extLst>
                <a:ext uri="{FF2B5EF4-FFF2-40B4-BE49-F238E27FC236}">
                  <a16:creationId xmlns:a16="http://schemas.microsoft.com/office/drawing/2014/main" id="{DFA26A67-6327-4342-88C3-78147F913F28}"/>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48" name="Rectangle 147">
            <a:extLst>
              <a:ext uri="{FF2B5EF4-FFF2-40B4-BE49-F238E27FC236}">
                <a16:creationId xmlns:a16="http://schemas.microsoft.com/office/drawing/2014/main" id="{B68793E7-1683-422C-B464-7B66956AF1F8}"/>
              </a:ext>
            </a:extLst>
          </p:cNvPr>
          <p:cNvSpPr/>
          <p:nvPr/>
        </p:nvSpPr>
        <p:spPr>
          <a:xfrm>
            <a:off x="9249597" y="3650533"/>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Comprehensive</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Security</a:t>
            </a:r>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54938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Thousands of users and hundreds of applications fighting for limited resources </a:t>
            </a:r>
          </a:p>
        </p:txBody>
      </p:sp>
      <p:grpSp>
        <p:nvGrpSpPr>
          <p:cNvPr id="175" name="Group 174">
            <a:extLst>
              <a:ext uri="{FF2B5EF4-FFF2-40B4-BE49-F238E27FC236}">
                <a16:creationId xmlns:a16="http://schemas.microsoft.com/office/drawing/2014/main" id="{12AE3630-6EDA-40E3-A608-AD3999958CBA}"/>
              </a:ext>
            </a:extLst>
          </p:cNvPr>
          <p:cNvGrpSpPr/>
          <p:nvPr/>
        </p:nvGrpSpPr>
        <p:grpSpPr>
          <a:xfrm>
            <a:off x="1555024" y="2270760"/>
            <a:ext cx="360006" cy="360006"/>
            <a:chOff x="436581" y="1431337"/>
            <a:chExt cx="663348" cy="663348"/>
          </a:xfrm>
        </p:grpSpPr>
        <p:sp>
          <p:nvSpPr>
            <p:cNvPr id="176" name="Oval 175">
              <a:extLst>
                <a:ext uri="{FF2B5EF4-FFF2-40B4-BE49-F238E27FC236}">
                  <a16:creationId xmlns:a16="http://schemas.microsoft.com/office/drawing/2014/main" id="{D174A5A6-6D40-457A-AA82-0C2FBBBBC899}"/>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77" name="Freeform 8">
              <a:extLst>
                <a:ext uri="{FF2B5EF4-FFF2-40B4-BE49-F238E27FC236}">
                  <a16:creationId xmlns:a16="http://schemas.microsoft.com/office/drawing/2014/main" id="{53F5588A-ACE1-4ACC-8DC1-04043159EB45}"/>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78" name="Group 177">
            <a:extLst>
              <a:ext uri="{FF2B5EF4-FFF2-40B4-BE49-F238E27FC236}">
                <a16:creationId xmlns:a16="http://schemas.microsoft.com/office/drawing/2014/main" id="{43AFB292-F9AF-43C1-965A-99B6920C8ECB}"/>
              </a:ext>
            </a:extLst>
          </p:cNvPr>
          <p:cNvGrpSpPr/>
          <p:nvPr/>
        </p:nvGrpSpPr>
        <p:grpSpPr>
          <a:xfrm>
            <a:off x="4153444" y="2270760"/>
            <a:ext cx="360006" cy="360006"/>
            <a:chOff x="436581" y="1431337"/>
            <a:chExt cx="663348" cy="663348"/>
          </a:xfrm>
        </p:grpSpPr>
        <p:sp>
          <p:nvSpPr>
            <p:cNvPr id="179" name="Oval 178">
              <a:extLst>
                <a:ext uri="{FF2B5EF4-FFF2-40B4-BE49-F238E27FC236}">
                  <a16:creationId xmlns:a16="http://schemas.microsoft.com/office/drawing/2014/main" id="{3B3F66A2-1AA0-451E-A2D0-E96B83146AAC}"/>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0" name="Freeform 8">
              <a:extLst>
                <a:ext uri="{FF2B5EF4-FFF2-40B4-BE49-F238E27FC236}">
                  <a16:creationId xmlns:a16="http://schemas.microsoft.com/office/drawing/2014/main" id="{54CFCF60-E67A-40F6-B917-66A90FAE233B}"/>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1" name="Group 180">
            <a:extLst>
              <a:ext uri="{FF2B5EF4-FFF2-40B4-BE49-F238E27FC236}">
                <a16:creationId xmlns:a16="http://schemas.microsoft.com/office/drawing/2014/main" id="{E7D4DB27-F758-43BF-AB92-E32A694040BE}"/>
              </a:ext>
            </a:extLst>
          </p:cNvPr>
          <p:cNvGrpSpPr/>
          <p:nvPr/>
        </p:nvGrpSpPr>
        <p:grpSpPr>
          <a:xfrm>
            <a:off x="6561364" y="2270760"/>
            <a:ext cx="360006" cy="360006"/>
            <a:chOff x="436581" y="1431337"/>
            <a:chExt cx="663348" cy="663348"/>
          </a:xfrm>
        </p:grpSpPr>
        <p:sp>
          <p:nvSpPr>
            <p:cNvPr id="182" name="Oval 181">
              <a:extLst>
                <a:ext uri="{FF2B5EF4-FFF2-40B4-BE49-F238E27FC236}">
                  <a16:creationId xmlns:a16="http://schemas.microsoft.com/office/drawing/2014/main" id="{8DB39A4C-165D-49ED-A30E-596BA045B0A6}"/>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3" name="Freeform 8">
              <a:extLst>
                <a:ext uri="{FF2B5EF4-FFF2-40B4-BE49-F238E27FC236}">
                  <a16:creationId xmlns:a16="http://schemas.microsoft.com/office/drawing/2014/main" id="{7078DBDE-C7F5-4AFD-B77E-0BF457E85F29}"/>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8B6D2EE9-566A-4DF4-B05B-FA6EC8F26902}"/>
              </a:ext>
            </a:extLst>
          </p:cNvPr>
          <p:cNvGrpSpPr/>
          <p:nvPr/>
        </p:nvGrpSpPr>
        <p:grpSpPr>
          <a:xfrm>
            <a:off x="9449344" y="2270760"/>
            <a:ext cx="360006" cy="360006"/>
            <a:chOff x="436581" y="1431337"/>
            <a:chExt cx="663348" cy="663348"/>
          </a:xfrm>
        </p:grpSpPr>
        <p:sp>
          <p:nvSpPr>
            <p:cNvPr id="185" name="Oval 184">
              <a:extLst>
                <a:ext uri="{FF2B5EF4-FFF2-40B4-BE49-F238E27FC236}">
                  <a16:creationId xmlns:a16="http://schemas.microsoft.com/office/drawing/2014/main" id="{6E17369D-5631-4FCE-9476-9C27A82DB025}"/>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6" name="Freeform 8">
              <a:extLst>
                <a:ext uri="{FF2B5EF4-FFF2-40B4-BE49-F238E27FC236}">
                  <a16:creationId xmlns:a16="http://schemas.microsoft.com/office/drawing/2014/main" id="{A3A212AC-3630-4A33-9DDA-03FE3C9C0B82}"/>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39703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Not able to scale elastically or fluidly, high cost to scale</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700" y="4453576"/>
            <a:ext cx="2065021" cy="54938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Prohibitively expensive and difficult to orchestrate failover for true HA</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700" y="4453576"/>
            <a:ext cx="2065021" cy="54938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Constant updates to keep up with the latest regulations and best practices</a:t>
            </a:r>
          </a:p>
        </p:txBody>
      </p:sp>
      <p:sp>
        <p:nvSpPr>
          <p:cNvPr id="5" name="Cross 4">
            <a:extLst>
              <a:ext uri="{FF2B5EF4-FFF2-40B4-BE49-F238E27FC236}">
                <a16:creationId xmlns:a16="http://schemas.microsoft.com/office/drawing/2014/main" id="{260F6182-9F8D-2847-A8C4-6B0BF842F176}"/>
              </a:ext>
            </a:extLst>
          </p:cNvPr>
          <p:cNvSpPr/>
          <p:nvPr/>
        </p:nvSpPr>
        <p:spPr>
          <a:xfrm>
            <a:off x="3264635"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Cross 79">
            <a:extLst>
              <a:ext uri="{FF2B5EF4-FFF2-40B4-BE49-F238E27FC236}">
                <a16:creationId xmlns:a16="http://schemas.microsoft.com/office/drawing/2014/main" id="{B14B81B4-35E3-7C4D-BDF0-42C82256475F}"/>
              </a:ext>
            </a:extLst>
          </p:cNvPr>
          <p:cNvSpPr/>
          <p:nvPr/>
        </p:nvSpPr>
        <p:spPr>
          <a:xfrm>
            <a:off x="588692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Cross 80">
            <a:extLst>
              <a:ext uri="{FF2B5EF4-FFF2-40B4-BE49-F238E27FC236}">
                <a16:creationId xmlns:a16="http://schemas.microsoft.com/office/drawing/2014/main" id="{23437197-2EBF-744C-BE3B-74164B034965}"/>
              </a:ext>
            </a:extLst>
          </p:cNvPr>
          <p:cNvSpPr/>
          <p:nvPr/>
        </p:nvSpPr>
        <p:spPr>
          <a:xfrm>
            <a:off x="855455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A16169E7-79F5-9D4A-8A82-52D3EB491358}"/>
              </a:ext>
            </a:extLst>
          </p:cNvPr>
          <p:cNvGrpSpPr/>
          <p:nvPr/>
        </p:nvGrpSpPr>
        <p:grpSpPr>
          <a:xfrm>
            <a:off x="9631242" y="2799873"/>
            <a:ext cx="861936" cy="697707"/>
            <a:chOff x="9574871" y="2799873"/>
            <a:chExt cx="861936" cy="697707"/>
          </a:xfrm>
        </p:grpSpPr>
        <p:sp>
          <p:nvSpPr>
            <p:cNvPr id="82" name="Freeform 110">
              <a:extLst>
                <a:ext uri="{FF2B5EF4-FFF2-40B4-BE49-F238E27FC236}">
                  <a16:creationId xmlns:a16="http://schemas.microsoft.com/office/drawing/2014/main" id="{91DEE985-147C-2C43-8D4F-81705E77AF1B}"/>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3" name="Freeform 111">
              <a:extLst>
                <a:ext uri="{FF2B5EF4-FFF2-40B4-BE49-F238E27FC236}">
                  <a16:creationId xmlns:a16="http://schemas.microsoft.com/office/drawing/2014/main" id="{B404740D-C4F8-3341-B2B3-68F725F50794}"/>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4" name="Freeform 112">
              <a:extLst>
                <a:ext uri="{FF2B5EF4-FFF2-40B4-BE49-F238E27FC236}">
                  <a16:creationId xmlns:a16="http://schemas.microsoft.com/office/drawing/2014/main" id="{D290ECAB-E027-744F-96E8-4825A0E07C47}"/>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5" name="Freeform 46">
              <a:extLst>
                <a:ext uri="{FF2B5EF4-FFF2-40B4-BE49-F238E27FC236}">
                  <a16:creationId xmlns:a16="http://schemas.microsoft.com/office/drawing/2014/main" id="{76E98190-7D62-234C-A0E3-3598361D6EEA}"/>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6" name="Freeform 47">
              <a:extLst>
                <a:ext uri="{FF2B5EF4-FFF2-40B4-BE49-F238E27FC236}">
                  <a16:creationId xmlns:a16="http://schemas.microsoft.com/office/drawing/2014/main" id="{63D7AA4D-17DF-854A-8BA2-3DB00039A461}"/>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1779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D40D17F-0A12-5641-B611-290328D47FAD}"/>
              </a:ext>
            </a:extLst>
          </p:cNvPr>
          <p:cNvGrpSpPr/>
          <p:nvPr/>
        </p:nvGrpSpPr>
        <p:grpSpPr>
          <a:xfrm>
            <a:off x="1541739" y="2239064"/>
            <a:ext cx="386576" cy="365546"/>
            <a:chOff x="3941763" y="3144838"/>
            <a:chExt cx="992187" cy="938212"/>
          </a:xfrm>
        </p:grpSpPr>
        <p:sp>
          <p:nvSpPr>
            <p:cNvPr id="81" name="Freeform 41">
              <a:extLst>
                <a:ext uri="{FF2B5EF4-FFF2-40B4-BE49-F238E27FC236}">
                  <a16:creationId xmlns:a16="http://schemas.microsoft.com/office/drawing/2014/main" id="{1042B108-FE1C-7244-BCC5-8BE55D27A916}"/>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43">
              <a:extLst>
                <a:ext uri="{FF2B5EF4-FFF2-40B4-BE49-F238E27FC236}">
                  <a16:creationId xmlns:a16="http://schemas.microsoft.com/office/drawing/2014/main" id="{93F16C9B-F460-A645-8344-415E9E548340}"/>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83" name="Group 82">
            <a:extLst>
              <a:ext uri="{FF2B5EF4-FFF2-40B4-BE49-F238E27FC236}">
                <a16:creationId xmlns:a16="http://schemas.microsoft.com/office/drawing/2014/main" id="{5E5CCDE9-F889-5047-9D0A-4752B847844D}"/>
              </a:ext>
            </a:extLst>
          </p:cNvPr>
          <p:cNvGrpSpPr/>
          <p:nvPr/>
        </p:nvGrpSpPr>
        <p:grpSpPr>
          <a:xfrm>
            <a:off x="4136658" y="2239064"/>
            <a:ext cx="386576" cy="365546"/>
            <a:chOff x="3941763" y="3144838"/>
            <a:chExt cx="992187" cy="938212"/>
          </a:xfrm>
        </p:grpSpPr>
        <p:sp>
          <p:nvSpPr>
            <p:cNvPr id="84" name="Freeform 41">
              <a:extLst>
                <a:ext uri="{FF2B5EF4-FFF2-40B4-BE49-F238E27FC236}">
                  <a16:creationId xmlns:a16="http://schemas.microsoft.com/office/drawing/2014/main" id="{3107C0CC-4593-F94E-AA5D-39C633163610}"/>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43">
              <a:extLst>
                <a:ext uri="{FF2B5EF4-FFF2-40B4-BE49-F238E27FC236}">
                  <a16:creationId xmlns:a16="http://schemas.microsoft.com/office/drawing/2014/main" id="{61D42B37-B965-BE49-8E2F-192A78057EA2}"/>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86" name="Group 85">
            <a:extLst>
              <a:ext uri="{FF2B5EF4-FFF2-40B4-BE49-F238E27FC236}">
                <a16:creationId xmlns:a16="http://schemas.microsoft.com/office/drawing/2014/main" id="{9F144752-D71F-0341-97F4-87531CD6811A}"/>
              </a:ext>
            </a:extLst>
          </p:cNvPr>
          <p:cNvGrpSpPr/>
          <p:nvPr/>
        </p:nvGrpSpPr>
        <p:grpSpPr>
          <a:xfrm>
            <a:off x="6550345" y="2239064"/>
            <a:ext cx="386576" cy="365546"/>
            <a:chOff x="3941763" y="3144838"/>
            <a:chExt cx="992187" cy="938212"/>
          </a:xfrm>
        </p:grpSpPr>
        <p:sp>
          <p:nvSpPr>
            <p:cNvPr id="87" name="Freeform 41">
              <a:extLst>
                <a:ext uri="{FF2B5EF4-FFF2-40B4-BE49-F238E27FC236}">
                  <a16:creationId xmlns:a16="http://schemas.microsoft.com/office/drawing/2014/main" id="{C558EF5E-3BE0-B14B-A078-7EA6A8F93246}"/>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43">
              <a:extLst>
                <a:ext uri="{FF2B5EF4-FFF2-40B4-BE49-F238E27FC236}">
                  <a16:creationId xmlns:a16="http://schemas.microsoft.com/office/drawing/2014/main" id="{1AD30BF0-E347-8D4C-8D92-74BA2E3346D9}"/>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89" name="Group 88">
            <a:extLst>
              <a:ext uri="{FF2B5EF4-FFF2-40B4-BE49-F238E27FC236}">
                <a16:creationId xmlns:a16="http://schemas.microsoft.com/office/drawing/2014/main" id="{848E1AC0-D68B-AF49-A311-DE2CDC1FFFF2}"/>
              </a:ext>
            </a:extLst>
          </p:cNvPr>
          <p:cNvGrpSpPr/>
          <p:nvPr/>
        </p:nvGrpSpPr>
        <p:grpSpPr>
          <a:xfrm>
            <a:off x="9441826" y="2239064"/>
            <a:ext cx="386576" cy="365546"/>
            <a:chOff x="3941763" y="3144838"/>
            <a:chExt cx="992187" cy="938212"/>
          </a:xfrm>
        </p:grpSpPr>
        <p:sp>
          <p:nvSpPr>
            <p:cNvPr id="90" name="Freeform 41">
              <a:extLst>
                <a:ext uri="{FF2B5EF4-FFF2-40B4-BE49-F238E27FC236}">
                  <a16:creationId xmlns:a16="http://schemas.microsoft.com/office/drawing/2014/main" id="{BD53A168-51DF-2D4B-9468-34B0AC53604F}"/>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1" name="Freeform 43">
              <a:extLst>
                <a:ext uri="{FF2B5EF4-FFF2-40B4-BE49-F238E27FC236}">
                  <a16:creationId xmlns:a16="http://schemas.microsoft.com/office/drawing/2014/main" id="{A197BFBA-32CF-0B4A-9A1F-061F1ED418D7}"/>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81000" y="512763"/>
            <a:ext cx="11430000" cy="723900"/>
          </a:xfrm>
        </p:spPr>
        <p:txBody>
          <a:bodyPr>
            <a:normAutofit fontScale="92500"/>
          </a:bodyPr>
          <a:lstStyle/>
          <a:p>
            <a:r>
              <a:rPr lang="en-US" dirty="0"/>
              <a:t>The Impact of Database Problems at Capital One</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1006429"/>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 massive concurrency across dozens of business units, database performance was strained to the maximum, slowing analysis times and limiting data to a few.</a:t>
            </a:r>
          </a:p>
        </p:txBody>
      </p:sp>
      <p:grpSp>
        <p:nvGrpSpPr>
          <p:cNvPr id="195" name="Group 194">
            <a:extLst>
              <a:ext uri="{FF2B5EF4-FFF2-40B4-BE49-F238E27FC236}">
                <a16:creationId xmlns:a16="http://schemas.microsoft.com/office/drawing/2014/main" id="{88E7E91C-919A-466B-B03C-A2B1081C8C29}"/>
              </a:ext>
            </a:extLst>
          </p:cNvPr>
          <p:cNvGrpSpPr/>
          <p:nvPr/>
        </p:nvGrpSpPr>
        <p:grpSpPr>
          <a:xfrm>
            <a:off x="3421380" y="2118360"/>
            <a:ext cx="5288280" cy="3604260"/>
            <a:chOff x="3421380" y="2415540"/>
            <a:chExt cx="5288280" cy="3070860"/>
          </a:xfrm>
        </p:grpSpPr>
        <p:cxnSp>
          <p:nvCxnSpPr>
            <p:cNvPr id="188" name="Straight Connector 187">
              <a:extLst>
                <a:ext uri="{FF2B5EF4-FFF2-40B4-BE49-F238E27FC236}">
                  <a16:creationId xmlns:a16="http://schemas.microsoft.com/office/drawing/2014/main" id="{2FCB6EB7-6C0C-42DC-8A6A-1AEBC244C021}"/>
                </a:ext>
              </a:extLst>
            </p:cNvPr>
            <p:cNvCxnSpPr>
              <a:cxnSpLocks/>
            </p:cNvCxnSpPr>
            <p:nvPr/>
          </p:nvCxnSpPr>
          <p:spPr>
            <a:xfrm>
              <a:off x="342138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4015993-AFB8-4E5E-8573-1255FC926FFF}"/>
                </a:ext>
              </a:extLst>
            </p:cNvPr>
            <p:cNvCxnSpPr>
              <a:cxnSpLocks/>
            </p:cNvCxnSpPr>
            <p:nvPr/>
          </p:nvCxnSpPr>
          <p:spPr>
            <a:xfrm>
              <a:off x="6042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AD249C4-A516-4C36-91D1-C23B325F9BDB}"/>
                </a:ext>
              </a:extLst>
            </p:cNvPr>
            <p:cNvCxnSpPr>
              <a:cxnSpLocks/>
            </p:cNvCxnSpPr>
            <p:nvPr/>
          </p:nvCxnSpPr>
          <p:spPr>
            <a:xfrm>
              <a:off x="8709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1006429"/>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Data scientists were unable to scale the service to larger queries, significantly inhibiting their ability to find new ways to deliver personalized experiences.</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699" y="4453576"/>
            <a:ext cx="2065021" cy="854080"/>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Without a way to failover between regions, the existing solution lacked a critical capability in delivering and protecting data.</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699" y="4453576"/>
            <a:ext cx="2065021" cy="1006429"/>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Without the built-in security they needed, Capital One had to painstakingly secure their data warehouse from scratch. Changes or updates had significant implications.</a:t>
            </a:r>
          </a:p>
        </p:txBody>
      </p:sp>
      <p:sp>
        <p:nvSpPr>
          <p:cNvPr id="92" name="TextBox 91">
            <a:extLst>
              <a:ext uri="{FF2B5EF4-FFF2-40B4-BE49-F238E27FC236}">
                <a16:creationId xmlns:a16="http://schemas.microsoft.com/office/drawing/2014/main" id="{14ADD6E8-4736-8840-81DE-3F491408EF65}"/>
              </a:ext>
            </a:extLst>
          </p:cNvPr>
          <p:cNvSpPr txBox="1"/>
          <p:nvPr/>
        </p:nvSpPr>
        <p:spPr>
          <a:xfrm>
            <a:off x="1028700" y="1465027"/>
            <a:ext cx="206502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Slow ad-hoc queries </a:t>
            </a:r>
            <a:b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b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and dashboards</a:t>
            </a:r>
          </a:p>
        </p:txBody>
      </p:sp>
      <p:sp>
        <p:nvSpPr>
          <p:cNvPr id="93" name="TextBox 92">
            <a:extLst>
              <a:ext uri="{FF2B5EF4-FFF2-40B4-BE49-F238E27FC236}">
                <a16:creationId xmlns:a16="http://schemas.microsoft.com/office/drawing/2014/main" id="{858B99D7-BC76-8A49-809B-103880DC35BF}"/>
              </a:ext>
            </a:extLst>
          </p:cNvPr>
          <p:cNvSpPr txBox="1"/>
          <p:nvPr/>
        </p:nvSpPr>
        <p:spPr>
          <a:xfrm>
            <a:off x="3599600" y="1465027"/>
            <a:ext cx="2226742"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Couldn’t meet the analytics needs of the business</a:t>
            </a:r>
          </a:p>
        </p:txBody>
      </p:sp>
      <p:sp>
        <p:nvSpPr>
          <p:cNvPr id="94" name="TextBox 93">
            <a:extLst>
              <a:ext uri="{FF2B5EF4-FFF2-40B4-BE49-F238E27FC236}">
                <a16:creationId xmlns:a16="http://schemas.microsoft.com/office/drawing/2014/main" id="{9C9CE9EC-9CB9-2243-A4F0-1AB0EC55C44C}"/>
              </a:ext>
            </a:extLst>
          </p:cNvPr>
          <p:cNvSpPr txBox="1"/>
          <p:nvPr/>
        </p:nvSpPr>
        <p:spPr>
          <a:xfrm>
            <a:off x="6169869" y="1465027"/>
            <a:ext cx="245068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System </a:t>
            </a:r>
            <a:b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b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downtime</a:t>
            </a:r>
          </a:p>
        </p:txBody>
      </p:sp>
      <p:sp>
        <p:nvSpPr>
          <p:cNvPr id="95" name="TextBox 94">
            <a:extLst>
              <a:ext uri="{FF2B5EF4-FFF2-40B4-BE49-F238E27FC236}">
                <a16:creationId xmlns:a16="http://schemas.microsoft.com/office/drawing/2014/main" id="{A1BA3618-4704-6B4A-B73E-1065E49C35C2}"/>
              </a:ext>
            </a:extLst>
          </p:cNvPr>
          <p:cNvSpPr txBox="1"/>
          <p:nvPr/>
        </p:nvSpPr>
        <p:spPr>
          <a:xfrm>
            <a:off x="8836869" y="1465027"/>
            <a:ext cx="245068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Unable to innovate and </a:t>
            </a:r>
            <a:b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b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scale due to complexity </a:t>
            </a:r>
          </a:p>
        </p:txBody>
      </p:sp>
      <p:grpSp>
        <p:nvGrpSpPr>
          <p:cNvPr id="98" name="Group 19">
            <a:extLst>
              <a:ext uri="{FF2B5EF4-FFF2-40B4-BE49-F238E27FC236}">
                <a16:creationId xmlns:a16="http://schemas.microsoft.com/office/drawing/2014/main" id="{FB8F5AE6-3F71-AE4B-8F01-4CB92ED6797A}"/>
              </a:ext>
            </a:extLst>
          </p:cNvPr>
          <p:cNvGrpSpPr>
            <a:grpSpLocks noChangeAspect="1"/>
          </p:cNvGrpSpPr>
          <p:nvPr/>
        </p:nvGrpSpPr>
        <p:grpSpPr bwMode="auto">
          <a:xfrm>
            <a:off x="1771460" y="2720563"/>
            <a:ext cx="579500" cy="872379"/>
            <a:chOff x="2049" y="1423"/>
            <a:chExt cx="1482" cy="2231"/>
          </a:xfrm>
        </p:grpSpPr>
        <p:sp>
          <p:nvSpPr>
            <p:cNvPr id="99" name="Freeform 20">
              <a:extLst>
                <a:ext uri="{FF2B5EF4-FFF2-40B4-BE49-F238E27FC236}">
                  <a16:creationId xmlns:a16="http://schemas.microsoft.com/office/drawing/2014/main" id="{29E24C26-FEBB-D745-85A3-082622CEDBA9}"/>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0" name="Freeform 22">
              <a:extLst>
                <a:ext uri="{FF2B5EF4-FFF2-40B4-BE49-F238E27FC236}">
                  <a16:creationId xmlns:a16="http://schemas.microsoft.com/office/drawing/2014/main" id="{04C5529B-596D-3848-A391-3D4484F71C08}"/>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1" name="Freeform 24">
              <a:extLst>
                <a:ext uri="{FF2B5EF4-FFF2-40B4-BE49-F238E27FC236}">
                  <a16:creationId xmlns:a16="http://schemas.microsoft.com/office/drawing/2014/main" id="{E558DC44-388E-134E-B21E-3273DD063742}"/>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2" name="Freeform 25">
              <a:extLst>
                <a:ext uri="{FF2B5EF4-FFF2-40B4-BE49-F238E27FC236}">
                  <a16:creationId xmlns:a16="http://schemas.microsoft.com/office/drawing/2014/main" id="{8BAD01B1-6AC2-B444-8A5C-3C113E3F2FEF}"/>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3" name="Freeform 26">
              <a:extLst>
                <a:ext uri="{FF2B5EF4-FFF2-40B4-BE49-F238E27FC236}">
                  <a16:creationId xmlns:a16="http://schemas.microsoft.com/office/drawing/2014/main" id="{050F9246-D796-C44B-AB43-C13350B646EA}"/>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4" name="Freeform 27">
              <a:extLst>
                <a:ext uri="{FF2B5EF4-FFF2-40B4-BE49-F238E27FC236}">
                  <a16:creationId xmlns:a16="http://schemas.microsoft.com/office/drawing/2014/main" id="{B3412B13-A43A-6944-908C-294154EF6736}"/>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5" name="Line 31">
              <a:extLst>
                <a:ext uri="{FF2B5EF4-FFF2-40B4-BE49-F238E27FC236}">
                  <a16:creationId xmlns:a16="http://schemas.microsoft.com/office/drawing/2014/main" id="{3AF8FFAD-527E-CA47-A15B-48801F5F48E9}"/>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6" name="Freeform 21">
              <a:extLst>
                <a:ext uri="{FF2B5EF4-FFF2-40B4-BE49-F238E27FC236}">
                  <a16:creationId xmlns:a16="http://schemas.microsoft.com/office/drawing/2014/main" id="{EE73FF92-E626-5A42-923B-069B11190E6C}"/>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9" name="Freeform 23">
              <a:extLst>
                <a:ext uri="{FF2B5EF4-FFF2-40B4-BE49-F238E27FC236}">
                  <a16:creationId xmlns:a16="http://schemas.microsoft.com/office/drawing/2014/main" id="{401884A4-4C41-2143-A2E5-1158BF99C5F0}"/>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0" name="Freeform 28">
              <a:extLst>
                <a:ext uri="{FF2B5EF4-FFF2-40B4-BE49-F238E27FC236}">
                  <a16:creationId xmlns:a16="http://schemas.microsoft.com/office/drawing/2014/main" id="{A496BAC9-CF99-514A-95ED-ADAA5F5936D7}"/>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1" name="Oval 29">
              <a:extLst>
                <a:ext uri="{FF2B5EF4-FFF2-40B4-BE49-F238E27FC236}">
                  <a16:creationId xmlns:a16="http://schemas.microsoft.com/office/drawing/2014/main" id="{572284E5-0883-724B-B340-F4B822C4EFFE}"/>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2" name="Freeform 30">
              <a:extLst>
                <a:ext uri="{FF2B5EF4-FFF2-40B4-BE49-F238E27FC236}">
                  <a16:creationId xmlns:a16="http://schemas.microsoft.com/office/drawing/2014/main" id="{F52C2A14-DFA3-F14B-A542-33428059AC08}"/>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13" name="Rectangle 112">
            <a:extLst>
              <a:ext uri="{FF2B5EF4-FFF2-40B4-BE49-F238E27FC236}">
                <a16:creationId xmlns:a16="http://schemas.microsoft.com/office/drawing/2014/main" id="{B7645B68-C5C9-754D-B87A-05B27BA61B51}"/>
              </a:ext>
            </a:extLst>
          </p:cNvPr>
          <p:cNvSpPr/>
          <p:nvPr/>
        </p:nvSpPr>
        <p:spPr>
          <a:xfrm>
            <a:off x="1352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Unlimited Concurrency</a:t>
            </a:r>
          </a:p>
        </p:txBody>
      </p:sp>
      <p:sp>
        <p:nvSpPr>
          <p:cNvPr id="114" name="Rectangle 113">
            <a:extLst>
              <a:ext uri="{FF2B5EF4-FFF2-40B4-BE49-F238E27FC236}">
                <a16:creationId xmlns:a16="http://schemas.microsoft.com/office/drawing/2014/main" id="{297297CA-6E98-324B-BABD-6D933C9C6708}"/>
              </a:ext>
            </a:extLst>
          </p:cNvPr>
          <p:cNvSpPr/>
          <p:nvPr/>
        </p:nvSpPr>
        <p:spPr>
          <a:xfrm>
            <a:off x="400475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Fast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Elasticity</a:t>
            </a:r>
          </a:p>
        </p:txBody>
      </p:sp>
      <p:grpSp>
        <p:nvGrpSpPr>
          <p:cNvPr id="115" name="Group 114">
            <a:extLst>
              <a:ext uri="{FF2B5EF4-FFF2-40B4-BE49-F238E27FC236}">
                <a16:creationId xmlns:a16="http://schemas.microsoft.com/office/drawing/2014/main" id="{33CCCCC6-C262-3A49-BF6B-C70B797A29E1}"/>
              </a:ext>
            </a:extLst>
          </p:cNvPr>
          <p:cNvGrpSpPr/>
          <p:nvPr/>
        </p:nvGrpSpPr>
        <p:grpSpPr>
          <a:xfrm>
            <a:off x="4193194" y="2720563"/>
            <a:ext cx="1039553" cy="797560"/>
            <a:chOff x="4243071" y="2720563"/>
            <a:chExt cx="1039553" cy="797560"/>
          </a:xfrm>
        </p:grpSpPr>
        <p:grpSp>
          <p:nvGrpSpPr>
            <p:cNvPr id="116" name="Group 34">
              <a:extLst>
                <a:ext uri="{FF2B5EF4-FFF2-40B4-BE49-F238E27FC236}">
                  <a16:creationId xmlns:a16="http://schemas.microsoft.com/office/drawing/2014/main" id="{1910621A-0AA8-D841-BEFC-F25BA054864E}"/>
                </a:ext>
              </a:extLst>
            </p:cNvPr>
            <p:cNvGrpSpPr>
              <a:grpSpLocks noChangeAspect="1"/>
            </p:cNvGrpSpPr>
            <p:nvPr/>
          </p:nvGrpSpPr>
          <p:grpSpPr bwMode="auto">
            <a:xfrm>
              <a:off x="4243071" y="2720563"/>
              <a:ext cx="1039553" cy="797560"/>
              <a:chOff x="2092" y="741"/>
              <a:chExt cx="2861" cy="2195"/>
            </a:xfrm>
          </p:grpSpPr>
          <p:sp>
            <p:nvSpPr>
              <p:cNvPr id="134" name="Freeform 35">
                <a:extLst>
                  <a:ext uri="{FF2B5EF4-FFF2-40B4-BE49-F238E27FC236}">
                    <a16:creationId xmlns:a16="http://schemas.microsoft.com/office/drawing/2014/main" id="{65DD9E2A-2C7F-DD4E-8076-1D6B74E6D6F8}"/>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Freeform 36">
                <a:extLst>
                  <a:ext uri="{FF2B5EF4-FFF2-40B4-BE49-F238E27FC236}">
                    <a16:creationId xmlns:a16="http://schemas.microsoft.com/office/drawing/2014/main" id="{6E0341E6-3283-A14B-94C8-CC8C4BC12E6F}"/>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6" name="Freeform 37">
                <a:extLst>
                  <a:ext uri="{FF2B5EF4-FFF2-40B4-BE49-F238E27FC236}">
                    <a16:creationId xmlns:a16="http://schemas.microsoft.com/office/drawing/2014/main" id="{CF941D1C-854D-484D-89AD-BD5AD3ED6C6F}"/>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Freeform 38">
                <a:extLst>
                  <a:ext uri="{FF2B5EF4-FFF2-40B4-BE49-F238E27FC236}">
                    <a16:creationId xmlns:a16="http://schemas.microsoft.com/office/drawing/2014/main" id="{6D708A88-6D95-0C4B-A4FC-DA04F3951FED}"/>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8" name="Freeform 39">
                <a:extLst>
                  <a:ext uri="{FF2B5EF4-FFF2-40B4-BE49-F238E27FC236}">
                    <a16:creationId xmlns:a16="http://schemas.microsoft.com/office/drawing/2014/main" id="{0DC4CBB7-28CD-CB41-9A1E-FAE5F0B7AD07}"/>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9" name="Freeform 40">
                <a:extLst>
                  <a:ext uri="{FF2B5EF4-FFF2-40B4-BE49-F238E27FC236}">
                    <a16:creationId xmlns:a16="http://schemas.microsoft.com/office/drawing/2014/main" id="{38D6825F-BA1F-2A43-A9E5-E552A835CD16}"/>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0" name="Freeform 41">
                <a:extLst>
                  <a:ext uri="{FF2B5EF4-FFF2-40B4-BE49-F238E27FC236}">
                    <a16:creationId xmlns:a16="http://schemas.microsoft.com/office/drawing/2014/main" id="{041B899C-C0A9-634F-8443-34B7B5D91A96}"/>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1" name="Freeform 42">
                <a:extLst>
                  <a:ext uri="{FF2B5EF4-FFF2-40B4-BE49-F238E27FC236}">
                    <a16:creationId xmlns:a16="http://schemas.microsoft.com/office/drawing/2014/main" id="{1014642A-D6C8-EE46-A351-6B634FB789CC}"/>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7" name="Group 116">
              <a:extLst>
                <a:ext uri="{FF2B5EF4-FFF2-40B4-BE49-F238E27FC236}">
                  <a16:creationId xmlns:a16="http://schemas.microsoft.com/office/drawing/2014/main" id="{A4823B98-6B0C-6E45-ACE5-5B3E5B3AB9DE}"/>
                </a:ext>
              </a:extLst>
            </p:cNvPr>
            <p:cNvGrpSpPr/>
            <p:nvPr/>
          </p:nvGrpSpPr>
          <p:grpSpPr>
            <a:xfrm>
              <a:off x="4580132" y="2763426"/>
              <a:ext cx="357422" cy="165100"/>
              <a:chOff x="5729775" y="4117411"/>
              <a:chExt cx="866713" cy="855391"/>
            </a:xfrm>
            <a:solidFill>
              <a:srgbClr val="148BC0"/>
            </a:solidFill>
          </p:grpSpPr>
          <p:sp>
            <p:nvSpPr>
              <p:cNvPr id="118" name="Freeform 88">
                <a:extLst>
                  <a:ext uri="{FF2B5EF4-FFF2-40B4-BE49-F238E27FC236}">
                    <a16:creationId xmlns:a16="http://schemas.microsoft.com/office/drawing/2014/main" id="{D1A9D75B-E6AE-F343-9E00-1130C4020CF2}"/>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9" name="Freeform 89">
                <a:extLst>
                  <a:ext uri="{FF2B5EF4-FFF2-40B4-BE49-F238E27FC236}">
                    <a16:creationId xmlns:a16="http://schemas.microsoft.com/office/drawing/2014/main" id="{16251A52-2788-634A-9111-357024D12FB5}"/>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0" name="Freeform 90">
                <a:extLst>
                  <a:ext uri="{FF2B5EF4-FFF2-40B4-BE49-F238E27FC236}">
                    <a16:creationId xmlns:a16="http://schemas.microsoft.com/office/drawing/2014/main" id="{2E7BCB7A-01B5-8641-AFAB-257A1AEEAC46}"/>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1" name="Freeform 91">
                <a:extLst>
                  <a:ext uri="{FF2B5EF4-FFF2-40B4-BE49-F238E27FC236}">
                    <a16:creationId xmlns:a16="http://schemas.microsoft.com/office/drawing/2014/main" id="{F036CB03-FE20-DB48-A062-D32A5FFE657C}"/>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2" name="Freeform 92">
                <a:extLst>
                  <a:ext uri="{FF2B5EF4-FFF2-40B4-BE49-F238E27FC236}">
                    <a16:creationId xmlns:a16="http://schemas.microsoft.com/office/drawing/2014/main" id="{9E8FE838-F112-7E4A-ACCF-6DF4489F1597}"/>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3" name="Freeform 93">
                <a:extLst>
                  <a:ext uri="{FF2B5EF4-FFF2-40B4-BE49-F238E27FC236}">
                    <a16:creationId xmlns:a16="http://schemas.microsoft.com/office/drawing/2014/main" id="{35BD2079-1712-DE4F-B7DD-76776082D8C0}"/>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4" name="Freeform 94">
                <a:extLst>
                  <a:ext uri="{FF2B5EF4-FFF2-40B4-BE49-F238E27FC236}">
                    <a16:creationId xmlns:a16="http://schemas.microsoft.com/office/drawing/2014/main" id="{86148DB9-770E-1C4C-A32B-879143D7323B}"/>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5" name="Freeform 95">
                <a:extLst>
                  <a:ext uri="{FF2B5EF4-FFF2-40B4-BE49-F238E27FC236}">
                    <a16:creationId xmlns:a16="http://schemas.microsoft.com/office/drawing/2014/main" id="{40036E6B-1C29-1B42-90A6-73225F4D4521}"/>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6" name="Freeform 96">
                <a:extLst>
                  <a:ext uri="{FF2B5EF4-FFF2-40B4-BE49-F238E27FC236}">
                    <a16:creationId xmlns:a16="http://schemas.microsoft.com/office/drawing/2014/main" id="{CB5EA614-D9C2-134E-8F49-F3D52F34AC3E}"/>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0" name="Freeform 97">
                <a:extLst>
                  <a:ext uri="{FF2B5EF4-FFF2-40B4-BE49-F238E27FC236}">
                    <a16:creationId xmlns:a16="http://schemas.microsoft.com/office/drawing/2014/main" id="{9803CEC3-404A-1B48-963A-DB25CB87C07B}"/>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1" name="Freeform 98">
                <a:extLst>
                  <a:ext uri="{FF2B5EF4-FFF2-40B4-BE49-F238E27FC236}">
                    <a16:creationId xmlns:a16="http://schemas.microsoft.com/office/drawing/2014/main" id="{03297A43-F1D9-1440-BD6A-1752247EB9EF}"/>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2" name="Freeform 99">
                <a:extLst>
                  <a:ext uri="{FF2B5EF4-FFF2-40B4-BE49-F238E27FC236}">
                    <a16:creationId xmlns:a16="http://schemas.microsoft.com/office/drawing/2014/main" id="{4F278FDB-8670-A644-817A-C3DD7C068DA6}"/>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3" name="Freeform 100">
                <a:extLst>
                  <a:ext uri="{FF2B5EF4-FFF2-40B4-BE49-F238E27FC236}">
                    <a16:creationId xmlns:a16="http://schemas.microsoft.com/office/drawing/2014/main" id="{7CB8A294-897B-3B44-913B-C872ED606D32}"/>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42" name="Rectangle 141">
            <a:extLst>
              <a:ext uri="{FF2B5EF4-FFF2-40B4-BE49-F238E27FC236}">
                <a16:creationId xmlns:a16="http://schemas.microsoft.com/office/drawing/2014/main" id="{88B86C89-2F12-BF49-B720-90BFFB942116}"/>
              </a:ext>
            </a:extLst>
          </p:cNvPr>
          <p:cNvSpPr/>
          <p:nvPr/>
        </p:nvSpPr>
        <p:spPr>
          <a:xfrm>
            <a:off x="6686997"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High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Availability</a:t>
            </a:r>
          </a:p>
        </p:txBody>
      </p:sp>
      <p:grpSp>
        <p:nvGrpSpPr>
          <p:cNvPr id="143" name="Group 142">
            <a:extLst>
              <a:ext uri="{FF2B5EF4-FFF2-40B4-BE49-F238E27FC236}">
                <a16:creationId xmlns:a16="http://schemas.microsoft.com/office/drawing/2014/main" id="{47D87AD8-4310-6B40-9B63-9FD7547804CB}"/>
              </a:ext>
            </a:extLst>
          </p:cNvPr>
          <p:cNvGrpSpPr/>
          <p:nvPr/>
        </p:nvGrpSpPr>
        <p:grpSpPr>
          <a:xfrm>
            <a:off x="6912543" y="2720563"/>
            <a:ext cx="965334" cy="756691"/>
            <a:chOff x="6852786" y="2720563"/>
            <a:chExt cx="965334" cy="756691"/>
          </a:xfrm>
        </p:grpSpPr>
        <p:grpSp>
          <p:nvGrpSpPr>
            <p:cNvPr id="144" name="Group 121">
              <a:extLst>
                <a:ext uri="{FF2B5EF4-FFF2-40B4-BE49-F238E27FC236}">
                  <a16:creationId xmlns:a16="http://schemas.microsoft.com/office/drawing/2014/main" id="{0A914A68-86FC-F143-B7A7-56D1AD89178B}"/>
                </a:ext>
              </a:extLst>
            </p:cNvPr>
            <p:cNvGrpSpPr>
              <a:grpSpLocks noChangeAspect="1"/>
            </p:cNvGrpSpPr>
            <p:nvPr/>
          </p:nvGrpSpPr>
          <p:grpSpPr bwMode="auto">
            <a:xfrm>
              <a:off x="7036966" y="2720563"/>
              <a:ext cx="781154" cy="756691"/>
              <a:chOff x="5275" y="1247"/>
              <a:chExt cx="2331" cy="2258"/>
            </a:xfrm>
          </p:grpSpPr>
          <p:sp>
            <p:nvSpPr>
              <p:cNvPr id="146" name="Freeform 122">
                <a:extLst>
                  <a:ext uri="{FF2B5EF4-FFF2-40B4-BE49-F238E27FC236}">
                    <a16:creationId xmlns:a16="http://schemas.microsoft.com/office/drawing/2014/main" id="{5173D564-6F7D-4D4C-BC5E-EF28AC1C6528}"/>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7" name="Freeform 123">
                <a:extLst>
                  <a:ext uri="{FF2B5EF4-FFF2-40B4-BE49-F238E27FC236}">
                    <a16:creationId xmlns:a16="http://schemas.microsoft.com/office/drawing/2014/main" id="{230F96C9-AD0A-D14C-BBBD-DBB87A29AEED}"/>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9" name="Freeform 124">
                <a:extLst>
                  <a:ext uri="{FF2B5EF4-FFF2-40B4-BE49-F238E27FC236}">
                    <a16:creationId xmlns:a16="http://schemas.microsoft.com/office/drawing/2014/main" id="{866A8E7D-F6DC-564E-ABC7-799A1A7ED028}"/>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45" name="Freeform 5">
              <a:extLst>
                <a:ext uri="{FF2B5EF4-FFF2-40B4-BE49-F238E27FC236}">
                  <a16:creationId xmlns:a16="http://schemas.microsoft.com/office/drawing/2014/main" id="{335E7006-BA22-D440-9500-15C15FAEDE71}"/>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50" name="Rectangle 149">
            <a:extLst>
              <a:ext uri="{FF2B5EF4-FFF2-40B4-BE49-F238E27FC236}">
                <a16:creationId xmlns:a16="http://schemas.microsoft.com/office/drawing/2014/main" id="{63954911-10F0-A046-834B-3249DD0591F1}"/>
              </a:ext>
            </a:extLst>
          </p:cNvPr>
          <p:cNvSpPr/>
          <p:nvPr/>
        </p:nvSpPr>
        <p:spPr>
          <a:xfrm>
            <a:off x="9249596" y="3650533"/>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Comprehensive</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Security</a:t>
            </a:r>
          </a:p>
        </p:txBody>
      </p:sp>
      <p:grpSp>
        <p:nvGrpSpPr>
          <p:cNvPr id="151" name="Group 150">
            <a:extLst>
              <a:ext uri="{FF2B5EF4-FFF2-40B4-BE49-F238E27FC236}">
                <a16:creationId xmlns:a16="http://schemas.microsoft.com/office/drawing/2014/main" id="{510E6876-C894-C34C-A19D-0531824A16FA}"/>
              </a:ext>
            </a:extLst>
          </p:cNvPr>
          <p:cNvGrpSpPr/>
          <p:nvPr/>
        </p:nvGrpSpPr>
        <p:grpSpPr>
          <a:xfrm>
            <a:off x="9631242" y="2799873"/>
            <a:ext cx="861936" cy="697707"/>
            <a:chOff x="9574871" y="2799873"/>
            <a:chExt cx="861936" cy="697707"/>
          </a:xfrm>
        </p:grpSpPr>
        <p:sp>
          <p:nvSpPr>
            <p:cNvPr id="152" name="Freeform 110">
              <a:extLst>
                <a:ext uri="{FF2B5EF4-FFF2-40B4-BE49-F238E27FC236}">
                  <a16:creationId xmlns:a16="http://schemas.microsoft.com/office/drawing/2014/main" id="{3B3EE3B8-7656-704F-B719-1BA39AA475B3}"/>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3" name="Freeform 111">
              <a:extLst>
                <a:ext uri="{FF2B5EF4-FFF2-40B4-BE49-F238E27FC236}">
                  <a16:creationId xmlns:a16="http://schemas.microsoft.com/office/drawing/2014/main" id="{8A875757-4748-094E-81B6-D660C9507993}"/>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4" name="Freeform 112">
              <a:extLst>
                <a:ext uri="{FF2B5EF4-FFF2-40B4-BE49-F238E27FC236}">
                  <a16:creationId xmlns:a16="http://schemas.microsoft.com/office/drawing/2014/main" id="{2FE64291-1619-C046-8025-13C0DA3D9837}"/>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5" name="Freeform 46">
              <a:extLst>
                <a:ext uri="{FF2B5EF4-FFF2-40B4-BE49-F238E27FC236}">
                  <a16:creationId xmlns:a16="http://schemas.microsoft.com/office/drawing/2014/main" id="{FCC33C7D-2FFB-D749-AC9B-77ADF5C34457}"/>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6" name="Freeform 47">
              <a:extLst>
                <a:ext uri="{FF2B5EF4-FFF2-40B4-BE49-F238E27FC236}">
                  <a16:creationId xmlns:a16="http://schemas.microsoft.com/office/drawing/2014/main" id="{CE9C552B-FF42-C644-9472-22047A1139D5}"/>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17180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81000" y="512763"/>
            <a:ext cx="11430000" cy="723900"/>
          </a:xfrm>
        </p:spPr>
        <p:txBody>
          <a:bodyPr/>
          <a:lstStyle/>
          <a:p>
            <a:r>
              <a:rPr lang="en-US" dirty="0"/>
              <a:t>The Impact of Snowflake At capital one </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116224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Delivering customized experience requires a great deal of analytics. Now that the entire team has their own compute resources, anyone can finally ask any question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at any time.</a:t>
            </a:r>
          </a:p>
        </p:txBody>
      </p:sp>
      <p:grpSp>
        <p:nvGrpSpPr>
          <p:cNvPr id="175" name="Group 174">
            <a:extLst>
              <a:ext uri="{FF2B5EF4-FFF2-40B4-BE49-F238E27FC236}">
                <a16:creationId xmlns:a16="http://schemas.microsoft.com/office/drawing/2014/main" id="{12AE3630-6EDA-40E3-A608-AD3999958CBA}"/>
              </a:ext>
            </a:extLst>
          </p:cNvPr>
          <p:cNvGrpSpPr/>
          <p:nvPr/>
        </p:nvGrpSpPr>
        <p:grpSpPr>
          <a:xfrm>
            <a:off x="1555024" y="2270760"/>
            <a:ext cx="360006" cy="360006"/>
            <a:chOff x="436581" y="1431337"/>
            <a:chExt cx="663348" cy="663348"/>
          </a:xfrm>
        </p:grpSpPr>
        <p:sp>
          <p:nvSpPr>
            <p:cNvPr id="176" name="Oval 175">
              <a:extLst>
                <a:ext uri="{FF2B5EF4-FFF2-40B4-BE49-F238E27FC236}">
                  <a16:creationId xmlns:a16="http://schemas.microsoft.com/office/drawing/2014/main" id="{D174A5A6-6D40-457A-AA82-0C2FBBBBC899}"/>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77" name="Freeform 8">
              <a:extLst>
                <a:ext uri="{FF2B5EF4-FFF2-40B4-BE49-F238E27FC236}">
                  <a16:creationId xmlns:a16="http://schemas.microsoft.com/office/drawing/2014/main" id="{53F5588A-ACE1-4ACC-8DC1-04043159EB45}"/>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78" name="Group 177">
            <a:extLst>
              <a:ext uri="{FF2B5EF4-FFF2-40B4-BE49-F238E27FC236}">
                <a16:creationId xmlns:a16="http://schemas.microsoft.com/office/drawing/2014/main" id="{43AFB292-F9AF-43C1-965A-99B6920C8ECB}"/>
              </a:ext>
            </a:extLst>
          </p:cNvPr>
          <p:cNvGrpSpPr/>
          <p:nvPr/>
        </p:nvGrpSpPr>
        <p:grpSpPr>
          <a:xfrm>
            <a:off x="4153444" y="2270760"/>
            <a:ext cx="360006" cy="360006"/>
            <a:chOff x="436581" y="1431337"/>
            <a:chExt cx="663348" cy="663348"/>
          </a:xfrm>
        </p:grpSpPr>
        <p:sp>
          <p:nvSpPr>
            <p:cNvPr id="179" name="Oval 178">
              <a:extLst>
                <a:ext uri="{FF2B5EF4-FFF2-40B4-BE49-F238E27FC236}">
                  <a16:creationId xmlns:a16="http://schemas.microsoft.com/office/drawing/2014/main" id="{3B3F66A2-1AA0-451E-A2D0-E96B83146AAC}"/>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0" name="Freeform 8">
              <a:extLst>
                <a:ext uri="{FF2B5EF4-FFF2-40B4-BE49-F238E27FC236}">
                  <a16:creationId xmlns:a16="http://schemas.microsoft.com/office/drawing/2014/main" id="{54CFCF60-E67A-40F6-B917-66A90FAE233B}"/>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1" name="Group 180">
            <a:extLst>
              <a:ext uri="{FF2B5EF4-FFF2-40B4-BE49-F238E27FC236}">
                <a16:creationId xmlns:a16="http://schemas.microsoft.com/office/drawing/2014/main" id="{E7D4DB27-F758-43BF-AB92-E32A694040BE}"/>
              </a:ext>
            </a:extLst>
          </p:cNvPr>
          <p:cNvGrpSpPr/>
          <p:nvPr/>
        </p:nvGrpSpPr>
        <p:grpSpPr>
          <a:xfrm>
            <a:off x="6561364" y="2270760"/>
            <a:ext cx="360006" cy="360006"/>
            <a:chOff x="436581" y="1431337"/>
            <a:chExt cx="663348" cy="663348"/>
          </a:xfrm>
        </p:grpSpPr>
        <p:sp>
          <p:nvSpPr>
            <p:cNvPr id="182" name="Oval 181">
              <a:extLst>
                <a:ext uri="{FF2B5EF4-FFF2-40B4-BE49-F238E27FC236}">
                  <a16:creationId xmlns:a16="http://schemas.microsoft.com/office/drawing/2014/main" id="{8DB39A4C-165D-49ED-A30E-596BA045B0A6}"/>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3" name="Freeform 8">
              <a:extLst>
                <a:ext uri="{FF2B5EF4-FFF2-40B4-BE49-F238E27FC236}">
                  <a16:creationId xmlns:a16="http://schemas.microsoft.com/office/drawing/2014/main" id="{7078DBDE-C7F5-4AFD-B77E-0BF457E85F29}"/>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8B6D2EE9-566A-4DF4-B05B-FA6EC8F26902}"/>
              </a:ext>
            </a:extLst>
          </p:cNvPr>
          <p:cNvGrpSpPr/>
          <p:nvPr/>
        </p:nvGrpSpPr>
        <p:grpSpPr>
          <a:xfrm>
            <a:off x="9449344" y="2270760"/>
            <a:ext cx="360006" cy="360006"/>
            <a:chOff x="436581" y="1431337"/>
            <a:chExt cx="663348" cy="663348"/>
          </a:xfrm>
        </p:grpSpPr>
        <p:sp>
          <p:nvSpPr>
            <p:cNvPr id="185" name="Oval 184">
              <a:extLst>
                <a:ext uri="{FF2B5EF4-FFF2-40B4-BE49-F238E27FC236}">
                  <a16:creationId xmlns:a16="http://schemas.microsoft.com/office/drawing/2014/main" id="{6E17369D-5631-4FCE-9476-9C27A82DB025}"/>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6" name="Freeform 8">
              <a:extLst>
                <a:ext uri="{FF2B5EF4-FFF2-40B4-BE49-F238E27FC236}">
                  <a16:creationId xmlns:a16="http://schemas.microsoft.com/office/drawing/2014/main" id="{A3A212AC-3630-4A33-9DDA-03FE3C9C0B82}"/>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116224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The data science team is now empowered with infinite scalability. Combined with pay as you go billing, they can answer every question quickly, at dramatically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lower cost. </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700" y="4453576"/>
            <a:ext cx="2065021" cy="100989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 built-in failover from US-West to US-East, Capital One has ensured their customer data will always be available, accurate, and ready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for analysis.</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700" y="4453576"/>
            <a:ext cx="2065021" cy="85754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Snowflake’s built in security features have delivered the safety that Capital One demands and that their customers deserve. </a:t>
            </a:r>
          </a:p>
        </p:txBody>
      </p:sp>
      <p:grpSp>
        <p:nvGrpSpPr>
          <p:cNvPr id="80" name="Group 19">
            <a:extLst>
              <a:ext uri="{FF2B5EF4-FFF2-40B4-BE49-F238E27FC236}">
                <a16:creationId xmlns:a16="http://schemas.microsoft.com/office/drawing/2014/main" id="{391BD4E5-C864-0242-8248-3F3D87C7FD19}"/>
              </a:ext>
            </a:extLst>
          </p:cNvPr>
          <p:cNvGrpSpPr>
            <a:grpSpLocks noChangeAspect="1"/>
          </p:cNvGrpSpPr>
          <p:nvPr/>
        </p:nvGrpSpPr>
        <p:grpSpPr bwMode="auto">
          <a:xfrm>
            <a:off x="1771460" y="2720563"/>
            <a:ext cx="579500" cy="872379"/>
            <a:chOff x="2049" y="1423"/>
            <a:chExt cx="1482" cy="2231"/>
          </a:xfrm>
        </p:grpSpPr>
        <p:sp>
          <p:nvSpPr>
            <p:cNvPr id="81" name="Freeform 20">
              <a:extLst>
                <a:ext uri="{FF2B5EF4-FFF2-40B4-BE49-F238E27FC236}">
                  <a16:creationId xmlns:a16="http://schemas.microsoft.com/office/drawing/2014/main" id="{65CD0895-28C4-C84D-A482-3B814D3D9F66}"/>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2" name="Freeform 22">
              <a:extLst>
                <a:ext uri="{FF2B5EF4-FFF2-40B4-BE49-F238E27FC236}">
                  <a16:creationId xmlns:a16="http://schemas.microsoft.com/office/drawing/2014/main" id="{B12D9FD8-566D-6F40-AD70-13B11590A439}"/>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3" name="Freeform 24">
              <a:extLst>
                <a:ext uri="{FF2B5EF4-FFF2-40B4-BE49-F238E27FC236}">
                  <a16:creationId xmlns:a16="http://schemas.microsoft.com/office/drawing/2014/main" id="{AC54E78D-B8F6-9545-83EE-75C2729D102A}"/>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4" name="Freeform 25">
              <a:extLst>
                <a:ext uri="{FF2B5EF4-FFF2-40B4-BE49-F238E27FC236}">
                  <a16:creationId xmlns:a16="http://schemas.microsoft.com/office/drawing/2014/main" id="{5E7FE552-D615-E947-A244-542067EE3921}"/>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5" name="Freeform 26">
              <a:extLst>
                <a:ext uri="{FF2B5EF4-FFF2-40B4-BE49-F238E27FC236}">
                  <a16:creationId xmlns:a16="http://schemas.microsoft.com/office/drawing/2014/main" id="{C4F95EB5-9A4E-6B48-9D13-B1B4D7D709F6}"/>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6" name="Freeform 27">
              <a:extLst>
                <a:ext uri="{FF2B5EF4-FFF2-40B4-BE49-F238E27FC236}">
                  <a16:creationId xmlns:a16="http://schemas.microsoft.com/office/drawing/2014/main" id="{1764C331-0856-6841-BE5B-B258C3C48F43}"/>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7" name="Line 31">
              <a:extLst>
                <a:ext uri="{FF2B5EF4-FFF2-40B4-BE49-F238E27FC236}">
                  <a16:creationId xmlns:a16="http://schemas.microsoft.com/office/drawing/2014/main" id="{1750E76C-3E31-E343-BAEF-938B00E3F313}"/>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8" name="Freeform 21">
              <a:extLst>
                <a:ext uri="{FF2B5EF4-FFF2-40B4-BE49-F238E27FC236}">
                  <a16:creationId xmlns:a16="http://schemas.microsoft.com/office/drawing/2014/main" id="{1D0B7F0C-1F22-654E-A101-4FA75F22B113}"/>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9" name="Freeform 23">
              <a:extLst>
                <a:ext uri="{FF2B5EF4-FFF2-40B4-BE49-F238E27FC236}">
                  <a16:creationId xmlns:a16="http://schemas.microsoft.com/office/drawing/2014/main" id="{9D6E85B7-79FE-9243-AC06-49BDC8263BAE}"/>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0" name="Freeform 28">
              <a:extLst>
                <a:ext uri="{FF2B5EF4-FFF2-40B4-BE49-F238E27FC236}">
                  <a16:creationId xmlns:a16="http://schemas.microsoft.com/office/drawing/2014/main" id="{E36307A0-B27F-AD45-B545-6249A8BF837D}"/>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1" name="Oval 29">
              <a:extLst>
                <a:ext uri="{FF2B5EF4-FFF2-40B4-BE49-F238E27FC236}">
                  <a16:creationId xmlns:a16="http://schemas.microsoft.com/office/drawing/2014/main" id="{8B3843AA-F3F7-E04E-87F3-48B6C734B8AC}"/>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2" name="Freeform 30">
              <a:extLst>
                <a:ext uri="{FF2B5EF4-FFF2-40B4-BE49-F238E27FC236}">
                  <a16:creationId xmlns:a16="http://schemas.microsoft.com/office/drawing/2014/main" id="{B3089678-CF23-F34B-ADC9-CD1950FBC635}"/>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93" name="Rectangle 92">
            <a:extLst>
              <a:ext uri="{FF2B5EF4-FFF2-40B4-BE49-F238E27FC236}">
                <a16:creationId xmlns:a16="http://schemas.microsoft.com/office/drawing/2014/main" id="{218E5D38-3919-CD44-9E32-DC642F66D621}"/>
              </a:ext>
            </a:extLst>
          </p:cNvPr>
          <p:cNvSpPr/>
          <p:nvPr/>
        </p:nvSpPr>
        <p:spPr>
          <a:xfrm>
            <a:off x="1352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Unlimited Concurrency</a:t>
            </a:r>
          </a:p>
        </p:txBody>
      </p:sp>
      <p:sp>
        <p:nvSpPr>
          <p:cNvPr id="94" name="Rectangle 93">
            <a:extLst>
              <a:ext uri="{FF2B5EF4-FFF2-40B4-BE49-F238E27FC236}">
                <a16:creationId xmlns:a16="http://schemas.microsoft.com/office/drawing/2014/main" id="{D940EC4A-449A-A149-8DB3-43CFD23B3C87}"/>
              </a:ext>
            </a:extLst>
          </p:cNvPr>
          <p:cNvSpPr/>
          <p:nvPr/>
        </p:nvSpPr>
        <p:spPr>
          <a:xfrm>
            <a:off x="400475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Fast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Elasticity</a:t>
            </a:r>
          </a:p>
        </p:txBody>
      </p:sp>
      <p:grpSp>
        <p:nvGrpSpPr>
          <p:cNvPr id="95" name="Group 94">
            <a:extLst>
              <a:ext uri="{FF2B5EF4-FFF2-40B4-BE49-F238E27FC236}">
                <a16:creationId xmlns:a16="http://schemas.microsoft.com/office/drawing/2014/main" id="{A6A07AF2-5FEC-B947-A4AB-753AFB12E043}"/>
              </a:ext>
            </a:extLst>
          </p:cNvPr>
          <p:cNvGrpSpPr/>
          <p:nvPr/>
        </p:nvGrpSpPr>
        <p:grpSpPr>
          <a:xfrm>
            <a:off x="4193194" y="2720563"/>
            <a:ext cx="1039553" cy="797560"/>
            <a:chOff x="4243071" y="2720563"/>
            <a:chExt cx="1039553" cy="797560"/>
          </a:xfrm>
        </p:grpSpPr>
        <p:grpSp>
          <p:nvGrpSpPr>
            <p:cNvPr id="96" name="Group 34">
              <a:extLst>
                <a:ext uri="{FF2B5EF4-FFF2-40B4-BE49-F238E27FC236}">
                  <a16:creationId xmlns:a16="http://schemas.microsoft.com/office/drawing/2014/main" id="{75AD666A-2E93-654C-9645-E3AC09D0EB99}"/>
                </a:ext>
              </a:extLst>
            </p:cNvPr>
            <p:cNvGrpSpPr>
              <a:grpSpLocks noChangeAspect="1"/>
            </p:cNvGrpSpPr>
            <p:nvPr/>
          </p:nvGrpSpPr>
          <p:grpSpPr bwMode="auto">
            <a:xfrm>
              <a:off x="4243071" y="2720563"/>
              <a:ext cx="1039553" cy="797560"/>
              <a:chOff x="2092" y="741"/>
              <a:chExt cx="2861" cy="2195"/>
            </a:xfrm>
          </p:grpSpPr>
          <p:sp>
            <p:nvSpPr>
              <p:cNvPr id="113" name="Freeform 35">
                <a:extLst>
                  <a:ext uri="{FF2B5EF4-FFF2-40B4-BE49-F238E27FC236}">
                    <a16:creationId xmlns:a16="http://schemas.microsoft.com/office/drawing/2014/main" id="{6ECB39E6-CB0E-DA4B-89BC-BA79BE915638}"/>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4" name="Freeform 36">
                <a:extLst>
                  <a:ext uri="{FF2B5EF4-FFF2-40B4-BE49-F238E27FC236}">
                    <a16:creationId xmlns:a16="http://schemas.microsoft.com/office/drawing/2014/main" id="{48690ADB-51F8-1D4A-9B29-3F63A1543EF0}"/>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5" name="Freeform 37">
                <a:extLst>
                  <a:ext uri="{FF2B5EF4-FFF2-40B4-BE49-F238E27FC236}">
                    <a16:creationId xmlns:a16="http://schemas.microsoft.com/office/drawing/2014/main" id="{51FC1EE4-6CD8-474B-8455-2CEB8FBB7C19}"/>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38">
                <a:extLst>
                  <a:ext uri="{FF2B5EF4-FFF2-40B4-BE49-F238E27FC236}">
                    <a16:creationId xmlns:a16="http://schemas.microsoft.com/office/drawing/2014/main" id="{8CC07155-C98F-3B4E-861F-44413BA9203A}"/>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7" name="Freeform 39">
                <a:extLst>
                  <a:ext uri="{FF2B5EF4-FFF2-40B4-BE49-F238E27FC236}">
                    <a16:creationId xmlns:a16="http://schemas.microsoft.com/office/drawing/2014/main" id="{9269A353-F895-0D4D-95E9-8E2B8C9DE342}"/>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8" name="Freeform 40">
                <a:extLst>
                  <a:ext uri="{FF2B5EF4-FFF2-40B4-BE49-F238E27FC236}">
                    <a16:creationId xmlns:a16="http://schemas.microsoft.com/office/drawing/2014/main" id="{214C2BDE-9C40-C542-AD33-858E20456EF7}"/>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9" name="Freeform 41">
                <a:extLst>
                  <a:ext uri="{FF2B5EF4-FFF2-40B4-BE49-F238E27FC236}">
                    <a16:creationId xmlns:a16="http://schemas.microsoft.com/office/drawing/2014/main" id="{55045102-4A76-5E46-BB58-40FFE2309EC1}"/>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0" name="Freeform 42">
                <a:extLst>
                  <a:ext uri="{FF2B5EF4-FFF2-40B4-BE49-F238E27FC236}">
                    <a16:creationId xmlns:a16="http://schemas.microsoft.com/office/drawing/2014/main" id="{D3725A91-773D-1748-B0A1-AED5E0801387}"/>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97" name="Group 96">
              <a:extLst>
                <a:ext uri="{FF2B5EF4-FFF2-40B4-BE49-F238E27FC236}">
                  <a16:creationId xmlns:a16="http://schemas.microsoft.com/office/drawing/2014/main" id="{35F794D3-EB1C-A647-A8B5-C4EBE55C9DB2}"/>
                </a:ext>
              </a:extLst>
            </p:cNvPr>
            <p:cNvGrpSpPr/>
            <p:nvPr/>
          </p:nvGrpSpPr>
          <p:grpSpPr>
            <a:xfrm>
              <a:off x="4580132" y="2763426"/>
              <a:ext cx="357422" cy="165100"/>
              <a:chOff x="5729775" y="4117411"/>
              <a:chExt cx="866713" cy="855391"/>
            </a:xfrm>
            <a:solidFill>
              <a:srgbClr val="148BC0"/>
            </a:solidFill>
          </p:grpSpPr>
          <p:sp>
            <p:nvSpPr>
              <p:cNvPr id="98" name="Freeform 88">
                <a:extLst>
                  <a:ext uri="{FF2B5EF4-FFF2-40B4-BE49-F238E27FC236}">
                    <a16:creationId xmlns:a16="http://schemas.microsoft.com/office/drawing/2014/main" id="{F53BC10A-0598-7948-93C0-5681D43BDFE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89">
                <a:extLst>
                  <a:ext uri="{FF2B5EF4-FFF2-40B4-BE49-F238E27FC236}">
                    <a16:creationId xmlns:a16="http://schemas.microsoft.com/office/drawing/2014/main" id="{C7EAFBFD-C0AF-6C43-A80D-C37132ED5275}"/>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0">
                <a:extLst>
                  <a:ext uri="{FF2B5EF4-FFF2-40B4-BE49-F238E27FC236}">
                    <a16:creationId xmlns:a16="http://schemas.microsoft.com/office/drawing/2014/main" id="{29E6D552-DAA8-7844-9EAD-87E931CE8D21}"/>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1">
                <a:extLst>
                  <a:ext uri="{FF2B5EF4-FFF2-40B4-BE49-F238E27FC236}">
                    <a16:creationId xmlns:a16="http://schemas.microsoft.com/office/drawing/2014/main" id="{CC0BFFB2-3B21-9E4D-BB7F-9C420436F6B0}"/>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2">
                <a:extLst>
                  <a:ext uri="{FF2B5EF4-FFF2-40B4-BE49-F238E27FC236}">
                    <a16:creationId xmlns:a16="http://schemas.microsoft.com/office/drawing/2014/main" id="{B9077CA2-B795-B640-A01D-900EE7C78C3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3">
                <a:extLst>
                  <a:ext uri="{FF2B5EF4-FFF2-40B4-BE49-F238E27FC236}">
                    <a16:creationId xmlns:a16="http://schemas.microsoft.com/office/drawing/2014/main" id="{F164B7EC-7E63-6E47-ABF3-FFCE124639D2}"/>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94">
                <a:extLst>
                  <a:ext uri="{FF2B5EF4-FFF2-40B4-BE49-F238E27FC236}">
                    <a16:creationId xmlns:a16="http://schemas.microsoft.com/office/drawing/2014/main" id="{315E1174-DE10-F344-9120-5548E2AB95B3}"/>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5" name="Freeform 95">
                <a:extLst>
                  <a:ext uri="{FF2B5EF4-FFF2-40B4-BE49-F238E27FC236}">
                    <a16:creationId xmlns:a16="http://schemas.microsoft.com/office/drawing/2014/main" id="{3A823467-85A2-FC4E-8EBB-3E67F65C9594}"/>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6" name="Freeform 96">
                <a:extLst>
                  <a:ext uri="{FF2B5EF4-FFF2-40B4-BE49-F238E27FC236}">
                    <a16:creationId xmlns:a16="http://schemas.microsoft.com/office/drawing/2014/main" id="{5911ED88-8259-8B44-BC1F-4F4DEF31943E}"/>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9" name="Freeform 97">
                <a:extLst>
                  <a:ext uri="{FF2B5EF4-FFF2-40B4-BE49-F238E27FC236}">
                    <a16:creationId xmlns:a16="http://schemas.microsoft.com/office/drawing/2014/main" id="{7EDD13DD-A173-9349-BD8A-CB17DC9C36FF}"/>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0" name="Freeform 98">
                <a:extLst>
                  <a:ext uri="{FF2B5EF4-FFF2-40B4-BE49-F238E27FC236}">
                    <a16:creationId xmlns:a16="http://schemas.microsoft.com/office/drawing/2014/main" id="{118771D1-171C-CF47-B42D-E7B9A0021EA1}"/>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1" name="Freeform 99">
                <a:extLst>
                  <a:ext uri="{FF2B5EF4-FFF2-40B4-BE49-F238E27FC236}">
                    <a16:creationId xmlns:a16="http://schemas.microsoft.com/office/drawing/2014/main" id="{DEDDE4E3-6036-C64A-AF49-BAC64A5C986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2" name="Freeform 100">
                <a:extLst>
                  <a:ext uri="{FF2B5EF4-FFF2-40B4-BE49-F238E27FC236}">
                    <a16:creationId xmlns:a16="http://schemas.microsoft.com/office/drawing/2014/main" id="{B3342890-6E8E-FA4C-989D-16536BCD6375}"/>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21" name="Rectangle 120">
            <a:extLst>
              <a:ext uri="{FF2B5EF4-FFF2-40B4-BE49-F238E27FC236}">
                <a16:creationId xmlns:a16="http://schemas.microsoft.com/office/drawing/2014/main" id="{487C2290-4B58-FA4F-A00E-2237A411B341}"/>
              </a:ext>
            </a:extLst>
          </p:cNvPr>
          <p:cNvSpPr/>
          <p:nvPr/>
        </p:nvSpPr>
        <p:spPr>
          <a:xfrm>
            <a:off x="6686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High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Availability</a:t>
            </a:r>
          </a:p>
        </p:txBody>
      </p:sp>
      <p:grpSp>
        <p:nvGrpSpPr>
          <p:cNvPr id="122" name="Group 121">
            <a:extLst>
              <a:ext uri="{FF2B5EF4-FFF2-40B4-BE49-F238E27FC236}">
                <a16:creationId xmlns:a16="http://schemas.microsoft.com/office/drawing/2014/main" id="{C0C4B433-3F5B-FE4F-940E-31E8CC1DDDE3}"/>
              </a:ext>
            </a:extLst>
          </p:cNvPr>
          <p:cNvGrpSpPr/>
          <p:nvPr/>
        </p:nvGrpSpPr>
        <p:grpSpPr>
          <a:xfrm>
            <a:off x="6912543" y="2720563"/>
            <a:ext cx="965334" cy="756691"/>
            <a:chOff x="6852786" y="2720563"/>
            <a:chExt cx="965334" cy="756691"/>
          </a:xfrm>
        </p:grpSpPr>
        <p:grpSp>
          <p:nvGrpSpPr>
            <p:cNvPr id="123" name="Group 121">
              <a:extLst>
                <a:ext uri="{FF2B5EF4-FFF2-40B4-BE49-F238E27FC236}">
                  <a16:creationId xmlns:a16="http://schemas.microsoft.com/office/drawing/2014/main" id="{C0A094AB-87A4-D54C-8229-660CA0DC838D}"/>
                </a:ext>
              </a:extLst>
            </p:cNvPr>
            <p:cNvGrpSpPr>
              <a:grpSpLocks noChangeAspect="1"/>
            </p:cNvGrpSpPr>
            <p:nvPr/>
          </p:nvGrpSpPr>
          <p:grpSpPr bwMode="auto">
            <a:xfrm>
              <a:off x="7036966" y="2720563"/>
              <a:ext cx="781154" cy="756691"/>
              <a:chOff x="5275" y="1247"/>
              <a:chExt cx="2331" cy="2258"/>
            </a:xfrm>
          </p:grpSpPr>
          <p:sp>
            <p:nvSpPr>
              <p:cNvPr id="125" name="Freeform 122">
                <a:extLst>
                  <a:ext uri="{FF2B5EF4-FFF2-40B4-BE49-F238E27FC236}">
                    <a16:creationId xmlns:a16="http://schemas.microsoft.com/office/drawing/2014/main" id="{4FE2420D-9C04-C24D-911E-277DDE734F70}"/>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6" name="Freeform 123">
                <a:extLst>
                  <a:ext uri="{FF2B5EF4-FFF2-40B4-BE49-F238E27FC236}">
                    <a16:creationId xmlns:a16="http://schemas.microsoft.com/office/drawing/2014/main" id="{AD208F5D-3839-8543-976B-44CC93C21E48}"/>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0" name="Freeform 124">
                <a:extLst>
                  <a:ext uri="{FF2B5EF4-FFF2-40B4-BE49-F238E27FC236}">
                    <a16:creationId xmlns:a16="http://schemas.microsoft.com/office/drawing/2014/main" id="{45F16093-1C23-B644-9E1C-469B62537240}"/>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24" name="Freeform 5">
              <a:extLst>
                <a:ext uri="{FF2B5EF4-FFF2-40B4-BE49-F238E27FC236}">
                  <a16:creationId xmlns:a16="http://schemas.microsoft.com/office/drawing/2014/main" id="{8BC03304-3204-9341-9E27-F9F663792A64}"/>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31" name="Rectangle 130">
            <a:extLst>
              <a:ext uri="{FF2B5EF4-FFF2-40B4-BE49-F238E27FC236}">
                <a16:creationId xmlns:a16="http://schemas.microsoft.com/office/drawing/2014/main" id="{ADCD0C78-F56D-3F4A-AA4C-DC97A5A798D2}"/>
              </a:ext>
            </a:extLst>
          </p:cNvPr>
          <p:cNvSpPr/>
          <p:nvPr/>
        </p:nvSpPr>
        <p:spPr>
          <a:xfrm>
            <a:off x="9249597" y="3650533"/>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Comprehensive</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Security</a:t>
            </a:r>
          </a:p>
        </p:txBody>
      </p:sp>
      <p:grpSp>
        <p:nvGrpSpPr>
          <p:cNvPr id="132" name="Group 131">
            <a:extLst>
              <a:ext uri="{FF2B5EF4-FFF2-40B4-BE49-F238E27FC236}">
                <a16:creationId xmlns:a16="http://schemas.microsoft.com/office/drawing/2014/main" id="{68AA9E6B-6DAC-E54F-8788-1144361B60BB}"/>
              </a:ext>
            </a:extLst>
          </p:cNvPr>
          <p:cNvGrpSpPr/>
          <p:nvPr/>
        </p:nvGrpSpPr>
        <p:grpSpPr>
          <a:xfrm>
            <a:off x="9631242" y="2799873"/>
            <a:ext cx="861936" cy="697707"/>
            <a:chOff x="9574871" y="2799873"/>
            <a:chExt cx="861936" cy="697707"/>
          </a:xfrm>
        </p:grpSpPr>
        <p:sp>
          <p:nvSpPr>
            <p:cNvPr id="133" name="Freeform 110">
              <a:extLst>
                <a:ext uri="{FF2B5EF4-FFF2-40B4-BE49-F238E27FC236}">
                  <a16:creationId xmlns:a16="http://schemas.microsoft.com/office/drawing/2014/main" id="{6FC75D1E-D7F0-5841-B499-2D69C84E9E37}"/>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4" name="Freeform 111">
              <a:extLst>
                <a:ext uri="{FF2B5EF4-FFF2-40B4-BE49-F238E27FC236}">
                  <a16:creationId xmlns:a16="http://schemas.microsoft.com/office/drawing/2014/main" id="{65480244-B22F-F847-B40C-0F9176DC804E}"/>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Freeform 112">
              <a:extLst>
                <a:ext uri="{FF2B5EF4-FFF2-40B4-BE49-F238E27FC236}">
                  <a16:creationId xmlns:a16="http://schemas.microsoft.com/office/drawing/2014/main" id="{4958305E-49E8-7447-916E-345C5C751F9F}"/>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6" name="Freeform 46">
              <a:extLst>
                <a:ext uri="{FF2B5EF4-FFF2-40B4-BE49-F238E27FC236}">
                  <a16:creationId xmlns:a16="http://schemas.microsoft.com/office/drawing/2014/main" id="{AD91D044-B2D4-844D-8210-68E9683D2675}"/>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Freeform 47">
              <a:extLst>
                <a:ext uri="{FF2B5EF4-FFF2-40B4-BE49-F238E27FC236}">
                  <a16:creationId xmlns:a16="http://schemas.microsoft.com/office/drawing/2014/main" id="{5A2E9466-E3DD-A74F-83FE-4DBDE39C649C}"/>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79" name="TextBox 78">
            <a:extLst>
              <a:ext uri="{FF2B5EF4-FFF2-40B4-BE49-F238E27FC236}">
                <a16:creationId xmlns:a16="http://schemas.microsoft.com/office/drawing/2014/main" id="{9AFDA6F0-5C99-1E4B-85D4-A999C54D0159}"/>
              </a:ext>
            </a:extLst>
          </p:cNvPr>
          <p:cNvSpPr txBox="1"/>
          <p:nvPr/>
        </p:nvSpPr>
        <p:spPr>
          <a:xfrm>
            <a:off x="1028700" y="1465027"/>
            <a:ext cx="206502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Improved productivity and agility</a:t>
            </a:r>
          </a:p>
        </p:txBody>
      </p:sp>
      <p:sp>
        <p:nvSpPr>
          <p:cNvPr id="107" name="TextBox 106">
            <a:extLst>
              <a:ext uri="{FF2B5EF4-FFF2-40B4-BE49-F238E27FC236}">
                <a16:creationId xmlns:a16="http://schemas.microsoft.com/office/drawing/2014/main" id="{DF71A913-11E1-3A4D-9135-C7536C0694F1}"/>
              </a:ext>
            </a:extLst>
          </p:cNvPr>
          <p:cNvSpPr txBox="1"/>
          <p:nvPr/>
        </p:nvSpPr>
        <p:spPr>
          <a:xfrm>
            <a:off x="3599600" y="1465027"/>
            <a:ext cx="2226742"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New business </a:t>
            </a:r>
            <a:b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b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insights</a:t>
            </a:r>
          </a:p>
        </p:txBody>
      </p:sp>
      <p:sp>
        <p:nvSpPr>
          <p:cNvPr id="108" name="TextBox 107">
            <a:extLst>
              <a:ext uri="{FF2B5EF4-FFF2-40B4-BE49-F238E27FC236}">
                <a16:creationId xmlns:a16="http://schemas.microsoft.com/office/drawing/2014/main" id="{5542BC3A-28D1-034C-A854-840F93FCB19D}"/>
              </a:ext>
            </a:extLst>
          </p:cNvPr>
          <p:cNvSpPr txBox="1"/>
          <p:nvPr/>
        </p:nvSpPr>
        <p:spPr>
          <a:xfrm>
            <a:off x="6169869" y="1465027"/>
            <a:ext cx="245068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Performance and access always remain consistent</a:t>
            </a:r>
          </a:p>
        </p:txBody>
      </p:sp>
      <p:sp>
        <p:nvSpPr>
          <p:cNvPr id="127" name="TextBox 126">
            <a:extLst>
              <a:ext uri="{FF2B5EF4-FFF2-40B4-BE49-F238E27FC236}">
                <a16:creationId xmlns:a16="http://schemas.microsoft.com/office/drawing/2014/main" id="{06A09C90-CBCD-AB4E-840E-EC42833BCCE4}"/>
              </a:ext>
            </a:extLst>
          </p:cNvPr>
          <p:cNvSpPr txBox="1"/>
          <p:nvPr/>
        </p:nvSpPr>
        <p:spPr>
          <a:xfrm>
            <a:off x="8836869" y="1465027"/>
            <a:ext cx="245068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Peace of mind for customers and employees</a:t>
            </a:r>
          </a:p>
        </p:txBody>
      </p:sp>
      <p:sp>
        <p:nvSpPr>
          <p:cNvPr id="128" name="Cross 127">
            <a:extLst>
              <a:ext uri="{FF2B5EF4-FFF2-40B4-BE49-F238E27FC236}">
                <a16:creationId xmlns:a16="http://schemas.microsoft.com/office/drawing/2014/main" id="{7795DAC9-74CE-694F-B03E-BDDC73F01BFF}"/>
              </a:ext>
            </a:extLst>
          </p:cNvPr>
          <p:cNvSpPr/>
          <p:nvPr/>
        </p:nvSpPr>
        <p:spPr>
          <a:xfrm>
            <a:off x="3264635"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9" name="Cross 128">
            <a:extLst>
              <a:ext uri="{FF2B5EF4-FFF2-40B4-BE49-F238E27FC236}">
                <a16:creationId xmlns:a16="http://schemas.microsoft.com/office/drawing/2014/main" id="{83FAFCAE-DD5F-9C40-8EE7-9D6C572D8551}"/>
              </a:ext>
            </a:extLst>
          </p:cNvPr>
          <p:cNvSpPr/>
          <p:nvPr/>
        </p:nvSpPr>
        <p:spPr>
          <a:xfrm>
            <a:off x="588692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9" name="Cross 138">
            <a:extLst>
              <a:ext uri="{FF2B5EF4-FFF2-40B4-BE49-F238E27FC236}">
                <a16:creationId xmlns:a16="http://schemas.microsoft.com/office/drawing/2014/main" id="{F8B2B851-8B84-8F46-B2E1-2850F821A25E}"/>
              </a:ext>
            </a:extLst>
          </p:cNvPr>
          <p:cNvSpPr/>
          <p:nvPr/>
        </p:nvSpPr>
        <p:spPr>
          <a:xfrm>
            <a:off x="855455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6999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34C378-F20C-AB4F-A377-C98F3128D4F5}"/>
              </a:ext>
            </a:extLst>
          </p:cNvPr>
          <p:cNvSpPr>
            <a:spLocks noGrp="1"/>
          </p:cNvSpPr>
          <p:nvPr>
            <p:ph type="body" sz="quarter" idx="10"/>
          </p:nvPr>
        </p:nvSpPr>
        <p:spPr>
          <a:xfrm>
            <a:off x="381000" y="512763"/>
            <a:ext cx="11430000" cy="723900"/>
          </a:xfrm>
        </p:spPr>
        <p:txBody>
          <a:bodyPr/>
          <a:lstStyle/>
          <a:p>
            <a:r>
              <a:rPr lang="en-US" dirty="0"/>
              <a:t>LEGACY data landscape</a:t>
            </a:r>
          </a:p>
        </p:txBody>
      </p:sp>
      <p:sp>
        <p:nvSpPr>
          <p:cNvPr id="4" name="Slide Number Placeholder 3">
            <a:extLst>
              <a:ext uri="{FF2B5EF4-FFF2-40B4-BE49-F238E27FC236}">
                <a16:creationId xmlns:a16="http://schemas.microsoft.com/office/drawing/2014/main" id="{960416D1-A201-FF40-93BA-1F762E279746}"/>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105" name="Group 104">
            <a:extLst>
              <a:ext uri="{FF2B5EF4-FFF2-40B4-BE49-F238E27FC236}">
                <a16:creationId xmlns:a16="http://schemas.microsoft.com/office/drawing/2014/main" id="{910B2106-3636-D449-9339-FBC0BB6A7C39}"/>
              </a:ext>
            </a:extLst>
          </p:cNvPr>
          <p:cNvGrpSpPr/>
          <p:nvPr/>
        </p:nvGrpSpPr>
        <p:grpSpPr>
          <a:xfrm>
            <a:off x="9837475" y="3623458"/>
            <a:ext cx="539917" cy="539917"/>
            <a:chOff x="1957387" y="4729162"/>
            <a:chExt cx="530226" cy="530226"/>
          </a:xfrm>
        </p:grpSpPr>
        <p:sp>
          <p:nvSpPr>
            <p:cNvPr id="106" name="Freeform 642">
              <a:extLst>
                <a:ext uri="{FF2B5EF4-FFF2-40B4-BE49-F238E27FC236}">
                  <a16:creationId xmlns:a16="http://schemas.microsoft.com/office/drawing/2014/main" id="{389C907B-2291-604E-B13B-78D6D384FBC6}"/>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7" name="Line 643">
              <a:extLst>
                <a:ext uri="{FF2B5EF4-FFF2-40B4-BE49-F238E27FC236}">
                  <a16:creationId xmlns:a16="http://schemas.microsoft.com/office/drawing/2014/main" id="{BCCBF29B-EBC5-054A-ACDD-98781918F22A}"/>
                </a:ext>
              </a:extLst>
            </p:cNvPr>
            <p:cNvSpPr>
              <a:spLocks noChangeShapeType="1"/>
            </p:cNvSpPr>
            <p:nvPr/>
          </p:nvSpPr>
          <p:spPr bwMode="auto">
            <a:xfrm>
              <a:off x="1957387" y="4845050"/>
              <a:ext cx="53022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8" name="Oval 644">
              <a:extLst>
                <a:ext uri="{FF2B5EF4-FFF2-40B4-BE49-F238E27FC236}">
                  <a16:creationId xmlns:a16="http://schemas.microsoft.com/office/drawing/2014/main" id="{3B1FA2A3-EED4-6549-893B-F5432092E779}"/>
                </a:ext>
              </a:extLst>
            </p:cNvPr>
            <p:cNvSpPr>
              <a:spLocks noChangeArrowheads="1"/>
            </p:cNvSpPr>
            <p:nvPr/>
          </p:nvSpPr>
          <p:spPr bwMode="auto">
            <a:xfrm>
              <a:off x="2025650"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9" name="Oval 645">
              <a:extLst>
                <a:ext uri="{FF2B5EF4-FFF2-40B4-BE49-F238E27FC236}">
                  <a16:creationId xmlns:a16="http://schemas.microsoft.com/office/drawing/2014/main" id="{E15A6540-1C44-E547-8053-3AE192A5A887}"/>
                </a:ext>
              </a:extLst>
            </p:cNvPr>
            <p:cNvSpPr>
              <a:spLocks noChangeArrowheads="1"/>
            </p:cNvSpPr>
            <p:nvPr/>
          </p:nvSpPr>
          <p:spPr bwMode="auto">
            <a:xfrm>
              <a:off x="2095500" y="4775200"/>
              <a:ext cx="22225"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0" name="Oval 646">
              <a:extLst>
                <a:ext uri="{FF2B5EF4-FFF2-40B4-BE49-F238E27FC236}">
                  <a16:creationId xmlns:a16="http://schemas.microsoft.com/office/drawing/2014/main" id="{4328DC3B-DAE1-2C43-BF90-C6E4BFAE700B}"/>
                </a:ext>
              </a:extLst>
            </p:cNvPr>
            <p:cNvSpPr>
              <a:spLocks noChangeArrowheads="1"/>
            </p:cNvSpPr>
            <p:nvPr/>
          </p:nvSpPr>
          <p:spPr bwMode="auto">
            <a:xfrm>
              <a:off x="2163762"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1" name="Oval 647">
              <a:extLst>
                <a:ext uri="{FF2B5EF4-FFF2-40B4-BE49-F238E27FC236}">
                  <a16:creationId xmlns:a16="http://schemas.microsoft.com/office/drawing/2014/main" id="{C85C663A-0578-F04C-A8AD-78DF0620D30E}"/>
                </a:ext>
              </a:extLst>
            </p:cNvPr>
            <p:cNvSpPr>
              <a:spLocks noChangeArrowheads="1"/>
            </p:cNvSpPr>
            <p:nvPr/>
          </p:nvSpPr>
          <p:spPr bwMode="auto">
            <a:xfrm>
              <a:off x="2255837" y="5029200"/>
              <a:ext cx="173038" cy="173038"/>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2" name="Line 648">
              <a:extLst>
                <a:ext uri="{FF2B5EF4-FFF2-40B4-BE49-F238E27FC236}">
                  <a16:creationId xmlns:a16="http://schemas.microsoft.com/office/drawing/2014/main" id="{946D5A10-DA67-1C4A-81FB-26F240ADD75F}"/>
                </a:ext>
              </a:extLst>
            </p:cNvPr>
            <p:cNvSpPr>
              <a:spLocks noChangeShapeType="1"/>
            </p:cNvSpPr>
            <p:nvPr/>
          </p:nvSpPr>
          <p:spPr bwMode="auto">
            <a:xfrm>
              <a:off x="2406650" y="5178425"/>
              <a:ext cx="80963" cy="80963"/>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3" name="Line 649">
              <a:extLst>
                <a:ext uri="{FF2B5EF4-FFF2-40B4-BE49-F238E27FC236}">
                  <a16:creationId xmlns:a16="http://schemas.microsoft.com/office/drawing/2014/main" id="{89FB0B75-2EC6-7C44-A7C6-1736E0395579}"/>
                </a:ext>
              </a:extLst>
            </p:cNvPr>
            <p:cNvSpPr>
              <a:spLocks noChangeShapeType="1"/>
            </p:cNvSpPr>
            <p:nvPr/>
          </p:nvSpPr>
          <p:spPr bwMode="auto">
            <a:xfrm>
              <a:off x="2025650"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4" name="Line 650">
              <a:extLst>
                <a:ext uri="{FF2B5EF4-FFF2-40B4-BE49-F238E27FC236}">
                  <a16:creationId xmlns:a16="http://schemas.microsoft.com/office/drawing/2014/main" id="{C6F74341-DF3B-A044-9C71-E8D65C5BA632}"/>
                </a:ext>
              </a:extLst>
            </p:cNvPr>
            <p:cNvSpPr>
              <a:spLocks noChangeShapeType="1"/>
            </p:cNvSpPr>
            <p:nvPr/>
          </p:nvSpPr>
          <p:spPr bwMode="auto">
            <a:xfrm>
              <a:off x="2025650" y="5051425"/>
              <a:ext cx="4603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5" name="Line 651">
              <a:extLst>
                <a:ext uri="{FF2B5EF4-FFF2-40B4-BE49-F238E27FC236}">
                  <a16:creationId xmlns:a16="http://schemas.microsoft.com/office/drawing/2014/main" id="{615CA75B-8C13-E048-986A-0450B1478BDD}"/>
                </a:ext>
              </a:extLst>
            </p:cNvPr>
            <p:cNvSpPr>
              <a:spLocks noChangeShapeType="1"/>
            </p:cNvSpPr>
            <p:nvPr/>
          </p:nvSpPr>
          <p:spPr bwMode="auto">
            <a:xfrm>
              <a:off x="2025650" y="498316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6" name="Line 652">
              <a:extLst>
                <a:ext uri="{FF2B5EF4-FFF2-40B4-BE49-F238E27FC236}">
                  <a16:creationId xmlns:a16="http://schemas.microsoft.com/office/drawing/2014/main" id="{57D220BA-5195-3A48-8DE5-A338A2696A1F}"/>
                </a:ext>
              </a:extLst>
            </p:cNvPr>
            <p:cNvSpPr>
              <a:spLocks noChangeShapeType="1"/>
            </p:cNvSpPr>
            <p:nvPr/>
          </p:nvSpPr>
          <p:spPr bwMode="auto">
            <a:xfrm>
              <a:off x="2117725" y="5051425"/>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7" name="Line 653">
              <a:extLst>
                <a:ext uri="{FF2B5EF4-FFF2-40B4-BE49-F238E27FC236}">
                  <a16:creationId xmlns:a16="http://schemas.microsoft.com/office/drawing/2014/main" id="{4952C195-8F99-BD46-9BEE-219F2E60E282}"/>
                </a:ext>
              </a:extLst>
            </p:cNvPr>
            <p:cNvSpPr>
              <a:spLocks noChangeShapeType="1"/>
            </p:cNvSpPr>
            <p:nvPr/>
          </p:nvSpPr>
          <p:spPr bwMode="auto">
            <a:xfrm>
              <a:off x="2187575" y="4983162"/>
              <a:ext cx="114300"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8" name="Line 654">
              <a:extLst>
                <a:ext uri="{FF2B5EF4-FFF2-40B4-BE49-F238E27FC236}">
                  <a16:creationId xmlns:a16="http://schemas.microsoft.com/office/drawing/2014/main" id="{9A739BC4-B646-5A41-AFD0-65E0C28199D4}"/>
                </a:ext>
              </a:extLst>
            </p:cNvPr>
            <p:cNvSpPr>
              <a:spLocks noChangeShapeType="1"/>
            </p:cNvSpPr>
            <p:nvPr/>
          </p:nvSpPr>
          <p:spPr bwMode="auto">
            <a:xfrm>
              <a:off x="2163762" y="491331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9" name="Line 655">
              <a:extLst>
                <a:ext uri="{FF2B5EF4-FFF2-40B4-BE49-F238E27FC236}">
                  <a16:creationId xmlns:a16="http://schemas.microsoft.com/office/drawing/2014/main" id="{EB65915C-803A-D047-838D-0DA02140C635}"/>
                </a:ext>
              </a:extLst>
            </p:cNvPr>
            <p:cNvSpPr>
              <a:spLocks noChangeShapeType="1"/>
            </p:cNvSpPr>
            <p:nvPr/>
          </p:nvSpPr>
          <p:spPr bwMode="auto">
            <a:xfrm>
              <a:off x="2325687"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0" name="Line 656">
              <a:extLst>
                <a:ext uri="{FF2B5EF4-FFF2-40B4-BE49-F238E27FC236}">
                  <a16:creationId xmlns:a16="http://schemas.microsoft.com/office/drawing/2014/main" id="{D2A7DBE3-B12A-7343-B611-09A702560A42}"/>
                </a:ext>
              </a:extLst>
            </p:cNvPr>
            <p:cNvSpPr>
              <a:spLocks noChangeShapeType="1"/>
            </p:cNvSpPr>
            <p:nvPr/>
          </p:nvSpPr>
          <p:spPr bwMode="auto">
            <a:xfrm>
              <a:off x="2349500" y="4983162"/>
              <a:ext cx="68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99" name="Group 198">
            <a:extLst>
              <a:ext uri="{FF2B5EF4-FFF2-40B4-BE49-F238E27FC236}">
                <a16:creationId xmlns:a16="http://schemas.microsoft.com/office/drawing/2014/main" id="{CDCA30E6-F714-9D40-B461-8430F65E4762}"/>
              </a:ext>
            </a:extLst>
          </p:cNvPr>
          <p:cNvGrpSpPr/>
          <p:nvPr/>
        </p:nvGrpSpPr>
        <p:grpSpPr>
          <a:xfrm>
            <a:off x="9834265" y="2480872"/>
            <a:ext cx="543126" cy="426045"/>
            <a:chOff x="4614689" y="4481841"/>
            <a:chExt cx="515181" cy="404124"/>
          </a:xfrm>
        </p:grpSpPr>
        <p:grpSp>
          <p:nvGrpSpPr>
            <p:cNvPr id="200" name="Group 199">
              <a:extLst>
                <a:ext uri="{FF2B5EF4-FFF2-40B4-BE49-F238E27FC236}">
                  <a16:creationId xmlns:a16="http://schemas.microsoft.com/office/drawing/2014/main" id="{6CEAF0F8-DD07-4145-B886-31FA27304693}"/>
                </a:ext>
              </a:extLst>
            </p:cNvPr>
            <p:cNvGrpSpPr/>
            <p:nvPr/>
          </p:nvGrpSpPr>
          <p:grpSpPr>
            <a:xfrm>
              <a:off x="4689689" y="4567798"/>
              <a:ext cx="349036" cy="255028"/>
              <a:chOff x="10313646" y="4155946"/>
              <a:chExt cx="263983" cy="202181"/>
            </a:xfrm>
          </p:grpSpPr>
          <p:sp>
            <p:nvSpPr>
              <p:cNvPr id="202" name="Freeform 183">
                <a:extLst>
                  <a:ext uri="{FF2B5EF4-FFF2-40B4-BE49-F238E27FC236}">
                    <a16:creationId xmlns:a16="http://schemas.microsoft.com/office/drawing/2014/main" id="{0C61E874-4EBC-E04A-A784-B52B7029511D}"/>
                  </a:ext>
                </a:extLst>
              </p:cNvPr>
              <p:cNvSpPr>
                <a:spLocks/>
              </p:cNvSpPr>
              <p:nvPr/>
            </p:nvSpPr>
            <p:spPr bwMode="auto">
              <a:xfrm>
                <a:off x="10470660" y="4155946"/>
                <a:ext cx="106969" cy="139060"/>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3" name="Freeform 183">
                <a:extLst>
                  <a:ext uri="{FF2B5EF4-FFF2-40B4-BE49-F238E27FC236}">
                    <a16:creationId xmlns:a16="http://schemas.microsoft.com/office/drawing/2014/main" id="{60E0D969-5D49-9044-AA1C-363F462664E0}"/>
                  </a:ext>
                </a:extLst>
              </p:cNvPr>
              <p:cNvSpPr>
                <a:spLocks/>
              </p:cNvSpPr>
              <p:nvPr/>
            </p:nvSpPr>
            <p:spPr bwMode="auto">
              <a:xfrm rot="2895180">
                <a:off x="10329692" y="4235113"/>
                <a:ext cx="106968" cy="139059"/>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01" name="Freeform 41">
              <a:extLst>
                <a:ext uri="{FF2B5EF4-FFF2-40B4-BE49-F238E27FC236}">
                  <a16:creationId xmlns:a16="http://schemas.microsoft.com/office/drawing/2014/main" id="{59E620ED-09CD-734D-86F6-C31F5DCD332D}"/>
                </a:ext>
              </a:extLst>
            </p:cNvPr>
            <p:cNvSpPr>
              <a:spLocks/>
            </p:cNvSpPr>
            <p:nvPr/>
          </p:nvSpPr>
          <p:spPr bwMode="auto">
            <a:xfrm>
              <a:off x="4614689" y="4481841"/>
              <a:ext cx="515181" cy="404124"/>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229" name="Rectangle 228">
            <a:extLst>
              <a:ext uri="{FF2B5EF4-FFF2-40B4-BE49-F238E27FC236}">
                <a16:creationId xmlns:a16="http://schemas.microsoft.com/office/drawing/2014/main" id="{CA18CFEA-C6DB-3C44-AE83-6891DB040701}"/>
              </a:ext>
            </a:extLst>
          </p:cNvPr>
          <p:cNvSpPr/>
          <p:nvPr/>
        </p:nvSpPr>
        <p:spPr>
          <a:xfrm>
            <a:off x="4258539" y="2148611"/>
            <a:ext cx="544168" cy="1946240"/>
          </a:xfrm>
          <a:prstGeom prst="rect">
            <a:avLst/>
          </a:prstGeom>
          <a:pattFill prst="wdUpDiag">
            <a:fgClr>
              <a:schemeClr val="accent1"/>
            </a:fgClr>
            <a:bgClr>
              <a:schemeClr val="bg1"/>
            </a:bgClr>
          </a:patt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sp>
        <p:nvSpPr>
          <p:cNvPr id="230" name="TextBox 229">
            <a:extLst>
              <a:ext uri="{FF2B5EF4-FFF2-40B4-BE49-F238E27FC236}">
                <a16:creationId xmlns:a16="http://schemas.microsoft.com/office/drawing/2014/main" id="{965A0C71-4A34-114D-A0FB-77641CC16C12}"/>
              </a:ext>
            </a:extLst>
          </p:cNvPr>
          <p:cNvSpPr txBox="1"/>
          <p:nvPr/>
        </p:nvSpPr>
        <p:spPr>
          <a:xfrm>
            <a:off x="5716276" y="2311000"/>
            <a:ext cx="599844" cy="291618"/>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EDW</a:t>
            </a:r>
          </a:p>
        </p:txBody>
      </p:sp>
      <p:sp>
        <p:nvSpPr>
          <p:cNvPr id="231" name="TextBox 230">
            <a:extLst>
              <a:ext uri="{FF2B5EF4-FFF2-40B4-BE49-F238E27FC236}">
                <a16:creationId xmlns:a16="http://schemas.microsoft.com/office/drawing/2014/main" id="{87BCE332-1A74-A446-A2D8-4AD5C0525452}"/>
              </a:ext>
            </a:extLst>
          </p:cNvPr>
          <p:cNvSpPr txBox="1"/>
          <p:nvPr/>
        </p:nvSpPr>
        <p:spPr>
          <a:xfrm>
            <a:off x="2110081" y="1486529"/>
            <a:ext cx="1329210"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Data Sources</a:t>
            </a:r>
          </a:p>
        </p:txBody>
      </p:sp>
      <p:sp>
        <p:nvSpPr>
          <p:cNvPr id="232" name="TextBox 231">
            <a:extLst>
              <a:ext uri="{FF2B5EF4-FFF2-40B4-BE49-F238E27FC236}">
                <a16:creationId xmlns:a16="http://schemas.microsoft.com/office/drawing/2014/main" id="{95328497-089D-6041-8A7B-50EE6C823939}"/>
              </a:ext>
            </a:extLst>
          </p:cNvPr>
          <p:cNvSpPr txBox="1"/>
          <p:nvPr/>
        </p:nvSpPr>
        <p:spPr>
          <a:xfrm>
            <a:off x="5455549" y="5561385"/>
            <a:ext cx="1071127" cy="446532"/>
          </a:xfrm>
          <a:prstGeom prst="rect">
            <a:avLst/>
          </a:prstGeom>
          <a:noFill/>
          <a:ln>
            <a:noFill/>
          </a:ln>
        </p:spPr>
        <p:txBody>
          <a:bodyPr wrap="none" rtlCol="0">
            <a:spAutoFit/>
          </a:bodyPr>
          <a:lstStyle/>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Data Lake</a:t>
            </a:r>
          </a:p>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or Hadoop</a:t>
            </a:r>
          </a:p>
        </p:txBody>
      </p:sp>
      <p:sp>
        <p:nvSpPr>
          <p:cNvPr id="233" name="TextBox 232">
            <a:extLst>
              <a:ext uri="{FF2B5EF4-FFF2-40B4-BE49-F238E27FC236}">
                <a16:creationId xmlns:a16="http://schemas.microsoft.com/office/drawing/2014/main" id="{7743EDD4-F185-3841-8959-4FFA1FC7CD0F}"/>
              </a:ext>
            </a:extLst>
          </p:cNvPr>
          <p:cNvSpPr txBox="1"/>
          <p:nvPr/>
        </p:nvSpPr>
        <p:spPr>
          <a:xfrm>
            <a:off x="7189353" y="2298571"/>
            <a:ext cx="1061509" cy="286232"/>
          </a:xfrm>
          <a:prstGeom prst="rect">
            <a:avLst/>
          </a:prstGeom>
          <a:noFill/>
          <a:ln>
            <a:noFill/>
          </a:ln>
        </p:spPr>
        <p:txBody>
          <a:bodyPr wrap="none" rtlCol="0">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rgbClr val="262626"/>
                </a:solidFill>
                <a:effectLst/>
                <a:uLnTx/>
                <a:uFillTx/>
                <a:latin typeface="Arial" panose="020B0604020202020204" pitchFamily="34" charset="0"/>
                <a:ea typeface="Arial"/>
                <a:cs typeface="Arial" panose="020B0604020202020204" pitchFamily="34" charset="0"/>
                <a:sym typeface="Arial"/>
                <a:rtl val="0"/>
              </a:rPr>
              <a:t>Datamarts</a:t>
            </a:r>
            <a:endPar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endParaRPr>
          </a:p>
        </p:txBody>
      </p:sp>
      <p:cxnSp>
        <p:nvCxnSpPr>
          <p:cNvPr id="246" name="Straight Arrow Connector 245">
            <a:extLst>
              <a:ext uri="{FF2B5EF4-FFF2-40B4-BE49-F238E27FC236}">
                <a16:creationId xmlns:a16="http://schemas.microsoft.com/office/drawing/2014/main" id="{A9643396-FADB-8548-BD0C-22D7B2099611}"/>
              </a:ext>
            </a:extLst>
          </p:cNvPr>
          <p:cNvCxnSpPr>
            <a:cxnSpLocks/>
            <a:stCxn id="315" idx="5"/>
          </p:cNvCxnSpPr>
          <p:nvPr/>
        </p:nvCxnSpPr>
        <p:spPr>
          <a:xfrm>
            <a:off x="7443275" y="2674619"/>
            <a:ext cx="199600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FB1F90B-EC26-EF4C-97A5-DE6A260736F4}"/>
              </a:ext>
            </a:extLst>
          </p:cNvPr>
          <p:cNvCxnSpPr>
            <a:cxnSpLocks/>
          </p:cNvCxnSpPr>
          <p:nvPr/>
        </p:nvCxnSpPr>
        <p:spPr>
          <a:xfrm>
            <a:off x="6527800" y="5193914"/>
            <a:ext cx="296545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4891A44D-26BF-014C-A605-9B5E8D648819}"/>
              </a:ext>
            </a:extLst>
          </p:cNvPr>
          <p:cNvCxnSpPr>
            <a:cxnSpLocks/>
          </p:cNvCxnSpPr>
          <p:nvPr/>
        </p:nvCxnSpPr>
        <p:spPr>
          <a:xfrm>
            <a:off x="4984750" y="3250301"/>
            <a:ext cx="55533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288" name="Group 287">
            <a:extLst>
              <a:ext uri="{FF2B5EF4-FFF2-40B4-BE49-F238E27FC236}">
                <a16:creationId xmlns:a16="http://schemas.microsoft.com/office/drawing/2014/main" id="{81B4DEFC-BA43-7C42-B78E-207BB1797461}"/>
              </a:ext>
            </a:extLst>
          </p:cNvPr>
          <p:cNvGrpSpPr/>
          <p:nvPr/>
        </p:nvGrpSpPr>
        <p:grpSpPr>
          <a:xfrm>
            <a:off x="5722549" y="2874311"/>
            <a:ext cx="586018" cy="649715"/>
            <a:chOff x="8597900" y="1254126"/>
            <a:chExt cx="438150" cy="485774"/>
          </a:xfrm>
          <a:noFill/>
        </p:grpSpPr>
        <p:sp>
          <p:nvSpPr>
            <p:cNvPr id="289" name="Freeform 374">
              <a:extLst>
                <a:ext uri="{FF2B5EF4-FFF2-40B4-BE49-F238E27FC236}">
                  <a16:creationId xmlns:a16="http://schemas.microsoft.com/office/drawing/2014/main" id="{7B29D0D4-1642-8F4C-8688-40F7E2A8FB69}"/>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90" name="Freeform 372">
              <a:extLst>
                <a:ext uri="{FF2B5EF4-FFF2-40B4-BE49-F238E27FC236}">
                  <a16:creationId xmlns:a16="http://schemas.microsoft.com/office/drawing/2014/main" id="{A219B1E1-B7CB-5A4D-9F33-98290946E052}"/>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291" name="Freeform 373">
              <a:extLst>
                <a:ext uri="{FF2B5EF4-FFF2-40B4-BE49-F238E27FC236}">
                  <a16:creationId xmlns:a16="http://schemas.microsoft.com/office/drawing/2014/main" id="{4322B302-D0E9-A64E-AB46-EB1C9CF82E75}"/>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92" name="Oval 371">
              <a:extLst>
                <a:ext uri="{FF2B5EF4-FFF2-40B4-BE49-F238E27FC236}">
                  <a16:creationId xmlns:a16="http://schemas.microsoft.com/office/drawing/2014/main" id="{133F52E5-5923-D441-8399-4D36D2728055}"/>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cxnSp>
        <p:nvCxnSpPr>
          <p:cNvPr id="293" name="Straight Arrow Connector 292">
            <a:extLst>
              <a:ext uri="{FF2B5EF4-FFF2-40B4-BE49-F238E27FC236}">
                <a16:creationId xmlns:a16="http://schemas.microsoft.com/office/drawing/2014/main" id="{8DE9BBEF-7276-1349-A7BE-71958ECC683C}"/>
              </a:ext>
            </a:extLst>
          </p:cNvPr>
          <p:cNvCxnSpPr/>
          <p:nvPr/>
        </p:nvCxnSpPr>
        <p:spPr>
          <a:xfrm flipV="1">
            <a:off x="6021639" y="3694366"/>
            <a:ext cx="0" cy="873599"/>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F333DCEF-7B7C-0944-AC0D-C8A040C97754}"/>
              </a:ext>
            </a:extLst>
          </p:cNvPr>
          <p:cNvSpPr txBox="1"/>
          <p:nvPr/>
        </p:nvSpPr>
        <p:spPr>
          <a:xfrm>
            <a:off x="4294633" y="1871988"/>
            <a:ext cx="522900"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ETL</a:t>
            </a:r>
          </a:p>
        </p:txBody>
      </p:sp>
      <p:grpSp>
        <p:nvGrpSpPr>
          <p:cNvPr id="296" name="Group 295">
            <a:extLst>
              <a:ext uri="{FF2B5EF4-FFF2-40B4-BE49-F238E27FC236}">
                <a16:creationId xmlns:a16="http://schemas.microsoft.com/office/drawing/2014/main" id="{687045B9-00E2-8543-8FF7-587EECD60044}"/>
              </a:ext>
            </a:extLst>
          </p:cNvPr>
          <p:cNvGrpSpPr/>
          <p:nvPr/>
        </p:nvGrpSpPr>
        <p:grpSpPr>
          <a:xfrm>
            <a:off x="7568525" y="2857844"/>
            <a:ext cx="288516" cy="1803682"/>
            <a:chOff x="11089221" y="1222407"/>
            <a:chExt cx="288516" cy="1803682"/>
          </a:xfrm>
        </p:grpSpPr>
        <p:grpSp>
          <p:nvGrpSpPr>
            <p:cNvPr id="297" name="Group 296">
              <a:extLst>
                <a:ext uri="{FF2B5EF4-FFF2-40B4-BE49-F238E27FC236}">
                  <a16:creationId xmlns:a16="http://schemas.microsoft.com/office/drawing/2014/main" id="{5C91AD56-085A-E54B-AF83-E0B8DD5C677B}"/>
                </a:ext>
              </a:extLst>
            </p:cNvPr>
            <p:cNvGrpSpPr/>
            <p:nvPr/>
          </p:nvGrpSpPr>
          <p:grpSpPr>
            <a:xfrm>
              <a:off x="11089221" y="1707427"/>
              <a:ext cx="288516" cy="348622"/>
              <a:chOff x="5692775" y="1541146"/>
              <a:chExt cx="114300" cy="138112"/>
            </a:xfrm>
          </p:grpSpPr>
          <p:sp>
            <p:nvSpPr>
              <p:cNvPr id="307" name="Oval 23">
                <a:extLst>
                  <a:ext uri="{FF2B5EF4-FFF2-40B4-BE49-F238E27FC236}">
                    <a16:creationId xmlns:a16="http://schemas.microsoft.com/office/drawing/2014/main" id="{42AB9872-F3B2-5148-B967-ABD7D9D09300}"/>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8" name="Freeform 24">
                <a:extLst>
                  <a:ext uri="{FF2B5EF4-FFF2-40B4-BE49-F238E27FC236}">
                    <a16:creationId xmlns:a16="http://schemas.microsoft.com/office/drawing/2014/main" id="{83C2BC8D-A886-1C4D-95C5-1DCC8E5BB2BB}"/>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nvGrpSpPr>
            <p:cNvPr id="298" name="Group 297">
              <a:extLst>
                <a:ext uri="{FF2B5EF4-FFF2-40B4-BE49-F238E27FC236}">
                  <a16:creationId xmlns:a16="http://schemas.microsoft.com/office/drawing/2014/main" id="{1A03D13D-9C2B-7440-BE8C-8308B78856B6}"/>
                </a:ext>
              </a:extLst>
            </p:cNvPr>
            <p:cNvGrpSpPr/>
            <p:nvPr/>
          </p:nvGrpSpPr>
          <p:grpSpPr>
            <a:xfrm>
              <a:off x="11089221" y="2192447"/>
              <a:ext cx="288516" cy="348622"/>
              <a:chOff x="5692775" y="1541146"/>
              <a:chExt cx="114300" cy="138112"/>
            </a:xfrm>
          </p:grpSpPr>
          <p:sp>
            <p:nvSpPr>
              <p:cNvPr id="305" name="Oval 23">
                <a:extLst>
                  <a:ext uri="{FF2B5EF4-FFF2-40B4-BE49-F238E27FC236}">
                    <a16:creationId xmlns:a16="http://schemas.microsoft.com/office/drawing/2014/main" id="{4F25CD61-B526-E544-8572-8D475EDB2E0C}"/>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6" name="Freeform 24">
                <a:extLst>
                  <a:ext uri="{FF2B5EF4-FFF2-40B4-BE49-F238E27FC236}">
                    <a16:creationId xmlns:a16="http://schemas.microsoft.com/office/drawing/2014/main" id="{930AFA8B-0F0D-BB4B-B965-7122B19A5230}"/>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nvGrpSpPr>
            <p:cNvPr id="299" name="Group 298">
              <a:extLst>
                <a:ext uri="{FF2B5EF4-FFF2-40B4-BE49-F238E27FC236}">
                  <a16:creationId xmlns:a16="http://schemas.microsoft.com/office/drawing/2014/main" id="{9F237B67-877B-1945-9F38-F944AE39295C}"/>
                </a:ext>
              </a:extLst>
            </p:cNvPr>
            <p:cNvGrpSpPr/>
            <p:nvPr/>
          </p:nvGrpSpPr>
          <p:grpSpPr>
            <a:xfrm>
              <a:off x="11089221" y="2677467"/>
              <a:ext cx="288516" cy="348622"/>
              <a:chOff x="5692775" y="1541146"/>
              <a:chExt cx="114300" cy="138112"/>
            </a:xfrm>
          </p:grpSpPr>
          <p:sp>
            <p:nvSpPr>
              <p:cNvPr id="303" name="Oval 23">
                <a:extLst>
                  <a:ext uri="{FF2B5EF4-FFF2-40B4-BE49-F238E27FC236}">
                    <a16:creationId xmlns:a16="http://schemas.microsoft.com/office/drawing/2014/main" id="{F8350FAA-ADC6-3B4E-92B6-48B637F2A334}"/>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4" name="Freeform 24">
                <a:extLst>
                  <a:ext uri="{FF2B5EF4-FFF2-40B4-BE49-F238E27FC236}">
                    <a16:creationId xmlns:a16="http://schemas.microsoft.com/office/drawing/2014/main" id="{96E16536-7951-A94F-8682-E545F192A7A7}"/>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nvGrpSpPr>
            <p:cNvPr id="300" name="Group 299">
              <a:extLst>
                <a:ext uri="{FF2B5EF4-FFF2-40B4-BE49-F238E27FC236}">
                  <a16:creationId xmlns:a16="http://schemas.microsoft.com/office/drawing/2014/main" id="{87FD85C6-BC2C-1043-BA19-BDE42F23F22E}"/>
                </a:ext>
              </a:extLst>
            </p:cNvPr>
            <p:cNvGrpSpPr/>
            <p:nvPr/>
          </p:nvGrpSpPr>
          <p:grpSpPr>
            <a:xfrm>
              <a:off x="11089221" y="1222407"/>
              <a:ext cx="288516" cy="348622"/>
              <a:chOff x="5692775" y="1541146"/>
              <a:chExt cx="114300" cy="138112"/>
            </a:xfrm>
          </p:grpSpPr>
          <p:sp>
            <p:nvSpPr>
              <p:cNvPr id="301" name="Oval 23">
                <a:extLst>
                  <a:ext uri="{FF2B5EF4-FFF2-40B4-BE49-F238E27FC236}">
                    <a16:creationId xmlns:a16="http://schemas.microsoft.com/office/drawing/2014/main" id="{A18CE0DF-2024-D342-A956-BA2E73399417}"/>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2" name="Freeform 24">
                <a:extLst>
                  <a:ext uri="{FF2B5EF4-FFF2-40B4-BE49-F238E27FC236}">
                    <a16:creationId xmlns:a16="http://schemas.microsoft.com/office/drawing/2014/main" id="{CC28BBB2-0EDF-F849-A562-DD6EB229BEBC}"/>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grpSp>
        <p:nvGrpSpPr>
          <p:cNvPr id="309" name="Group 308">
            <a:extLst>
              <a:ext uri="{FF2B5EF4-FFF2-40B4-BE49-F238E27FC236}">
                <a16:creationId xmlns:a16="http://schemas.microsoft.com/office/drawing/2014/main" id="{75DC515C-0B2D-F94C-85BF-972EAB9940B1}"/>
              </a:ext>
            </a:extLst>
          </p:cNvPr>
          <p:cNvGrpSpPr/>
          <p:nvPr/>
        </p:nvGrpSpPr>
        <p:grpSpPr>
          <a:xfrm>
            <a:off x="5697393" y="4776836"/>
            <a:ext cx="596727" cy="660164"/>
            <a:chOff x="5144228" y="2862082"/>
            <a:chExt cx="516003" cy="570858"/>
          </a:xfrm>
        </p:grpSpPr>
        <p:grpSp>
          <p:nvGrpSpPr>
            <p:cNvPr id="310" name="Group 309">
              <a:extLst>
                <a:ext uri="{FF2B5EF4-FFF2-40B4-BE49-F238E27FC236}">
                  <a16:creationId xmlns:a16="http://schemas.microsoft.com/office/drawing/2014/main" id="{D6EB4914-08E2-FB43-9045-FE10D858CE40}"/>
                </a:ext>
              </a:extLst>
            </p:cNvPr>
            <p:cNvGrpSpPr/>
            <p:nvPr/>
          </p:nvGrpSpPr>
          <p:grpSpPr>
            <a:xfrm>
              <a:off x="5144228" y="2862082"/>
              <a:ext cx="514892" cy="570858"/>
              <a:chOff x="8597900" y="1254125"/>
              <a:chExt cx="438150" cy="485775"/>
            </a:xfrm>
            <a:solidFill>
              <a:schemeClr val="bg1"/>
            </a:solidFill>
          </p:grpSpPr>
          <p:sp>
            <p:nvSpPr>
              <p:cNvPr id="312" name="Freeform 374">
                <a:extLst>
                  <a:ext uri="{FF2B5EF4-FFF2-40B4-BE49-F238E27FC236}">
                    <a16:creationId xmlns:a16="http://schemas.microsoft.com/office/drawing/2014/main" id="{F7DEE36F-0E58-6440-96D1-C3F1D313209C}"/>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13" name="Oval 371">
                <a:extLst>
                  <a:ext uri="{FF2B5EF4-FFF2-40B4-BE49-F238E27FC236}">
                    <a16:creationId xmlns:a16="http://schemas.microsoft.com/office/drawing/2014/main" id="{FC713AB3-9530-BF4E-8AEE-7844D8C497BD}"/>
                  </a:ext>
                </a:extLst>
              </p:cNvPr>
              <p:cNvSpPr>
                <a:spLocks noChangeArrowheads="1"/>
              </p:cNvSpPr>
              <p:nvPr/>
            </p:nvSpPr>
            <p:spPr bwMode="auto">
              <a:xfrm>
                <a:off x="8597900" y="1254125"/>
                <a:ext cx="438150" cy="185737"/>
              </a:xfrm>
              <a:prstGeom prst="ellipse">
                <a:avLst/>
              </a:prstGeom>
              <a:noFill/>
              <a:ln w="3175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311" name="Freeform 55">
              <a:extLst>
                <a:ext uri="{FF2B5EF4-FFF2-40B4-BE49-F238E27FC236}">
                  <a16:creationId xmlns:a16="http://schemas.microsoft.com/office/drawing/2014/main" id="{CEFA7074-9C51-9E4D-BCE8-22EE21E2695E}"/>
                </a:ext>
              </a:extLst>
            </p:cNvPr>
            <p:cNvSpPr>
              <a:spLocks/>
            </p:cNvSpPr>
            <p:nvPr/>
          </p:nvSpPr>
          <p:spPr bwMode="auto">
            <a:xfrm>
              <a:off x="5145880" y="3174733"/>
              <a:ext cx="514351" cy="98694"/>
            </a:xfrm>
            <a:custGeom>
              <a:avLst/>
              <a:gdLst>
                <a:gd name="T0" fmla="*/ 0 w 164"/>
                <a:gd name="T1" fmla="*/ 0 h 29"/>
                <a:gd name="T2" fmla="*/ 30 w 164"/>
                <a:gd name="T3" fmla="*/ 29 h 29"/>
                <a:gd name="T4" fmla="*/ 52 w 164"/>
                <a:gd name="T5" fmla="*/ 19 h 29"/>
                <a:gd name="T6" fmla="*/ 56 w 164"/>
                <a:gd name="T7" fmla="*/ 14 h 29"/>
                <a:gd name="T8" fmla="*/ 60 w 164"/>
                <a:gd name="T9" fmla="*/ 19 h 29"/>
                <a:gd name="T10" fmla="*/ 82 w 164"/>
                <a:gd name="T11" fmla="*/ 29 h 29"/>
                <a:gd name="T12" fmla="*/ 104 w 164"/>
                <a:gd name="T13" fmla="*/ 20 h 29"/>
                <a:gd name="T14" fmla="*/ 108 w 164"/>
                <a:gd name="T15" fmla="*/ 15 h 29"/>
                <a:gd name="T16" fmla="*/ 113 w 164"/>
                <a:gd name="T17" fmla="*/ 20 h 29"/>
                <a:gd name="T18" fmla="*/ 134 w 164"/>
                <a:gd name="T19" fmla="*/ 29 h 29"/>
                <a:gd name="T20" fmla="*/ 164 w 16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9">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314" name="Freeform 46">
            <a:extLst>
              <a:ext uri="{FF2B5EF4-FFF2-40B4-BE49-F238E27FC236}">
                <a16:creationId xmlns:a16="http://schemas.microsoft.com/office/drawing/2014/main" id="{34AD2130-9B9B-724B-AA49-DF869AD0DADE}"/>
              </a:ext>
            </a:extLst>
          </p:cNvPr>
          <p:cNvSpPr>
            <a:spLocks/>
          </p:cNvSpPr>
          <p:nvPr/>
        </p:nvSpPr>
        <p:spPr bwMode="auto">
          <a:xfrm flipV="1">
            <a:off x="6416042" y="327659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15" name="Freeform 46">
            <a:extLst>
              <a:ext uri="{FF2B5EF4-FFF2-40B4-BE49-F238E27FC236}">
                <a16:creationId xmlns:a16="http://schemas.microsoft.com/office/drawing/2014/main" id="{056812D4-D429-7248-A85D-31AFB73F2E39}"/>
              </a:ext>
            </a:extLst>
          </p:cNvPr>
          <p:cNvSpPr>
            <a:spLocks/>
          </p:cNvSpPr>
          <p:nvPr/>
        </p:nvSpPr>
        <p:spPr bwMode="auto">
          <a:xfrm>
            <a:off x="6416042" y="267461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316" name="Group 315">
            <a:extLst>
              <a:ext uri="{FF2B5EF4-FFF2-40B4-BE49-F238E27FC236}">
                <a16:creationId xmlns:a16="http://schemas.microsoft.com/office/drawing/2014/main" id="{E757776E-9567-E348-AF69-F643D93F8B02}"/>
              </a:ext>
            </a:extLst>
          </p:cNvPr>
          <p:cNvGrpSpPr/>
          <p:nvPr/>
        </p:nvGrpSpPr>
        <p:grpSpPr>
          <a:xfrm>
            <a:off x="7946289" y="3055617"/>
            <a:ext cx="1581092" cy="1513524"/>
            <a:chOff x="7946289" y="3055617"/>
            <a:chExt cx="1581092" cy="1513524"/>
          </a:xfrm>
        </p:grpSpPr>
        <p:grpSp>
          <p:nvGrpSpPr>
            <p:cNvPr id="317" name="Group 316">
              <a:extLst>
                <a:ext uri="{FF2B5EF4-FFF2-40B4-BE49-F238E27FC236}">
                  <a16:creationId xmlns:a16="http://schemas.microsoft.com/office/drawing/2014/main" id="{401E43E7-1CF4-E64D-97BA-53EA56E02F8A}"/>
                </a:ext>
              </a:extLst>
            </p:cNvPr>
            <p:cNvGrpSpPr/>
            <p:nvPr/>
          </p:nvGrpSpPr>
          <p:grpSpPr>
            <a:xfrm>
              <a:off x="7946289" y="3055617"/>
              <a:ext cx="1392974" cy="822962"/>
              <a:chOff x="7946289" y="3055617"/>
              <a:chExt cx="1392974" cy="822962"/>
            </a:xfrm>
          </p:grpSpPr>
          <p:sp>
            <p:nvSpPr>
              <p:cNvPr id="322" name="Freeform 46">
                <a:extLst>
                  <a:ext uri="{FF2B5EF4-FFF2-40B4-BE49-F238E27FC236}">
                    <a16:creationId xmlns:a16="http://schemas.microsoft.com/office/drawing/2014/main" id="{0F98B88E-0B36-E94E-9506-099E8F6DD857}"/>
                  </a:ext>
                </a:extLst>
              </p:cNvPr>
              <p:cNvSpPr>
                <a:spLocks/>
              </p:cNvSpPr>
              <p:nvPr/>
            </p:nvSpPr>
            <p:spPr bwMode="auto">
              <a:xfrm flipV="1">
                <a:off x="8014869" y="3055617"/>
                <a:ext cx="1323223"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23" name="Freeform 46">
                <a:extLst>
                  <a:ext uri="{FF2B5EF4-FFF2-40B4-BE49-F238E27FC236}">
                    <a16:creationId xmlns:a16="http://schemas.microsoft.com/office/drawing/2014/main" id="{173410A5-2A90-1848-8D2F-251000723E38}"/>
                  </a:ext>
                </a:extLst>
              </p:cNvPr>
              <p:cNvSpPr>
                <a:spLocks/>
              </p:cNvSpPr>
              <p:nvPr/>
            </p:nvSpPr>
            <p:spPr bwMode="auto">
              <a:xfrm flipV="1">
                <a:off x="7946289" y="3520436"/>
                <a:ext cx="109865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324" name="Straight Arrow Connector 323">
                <a:extLst>
                  <a:ext uri="{FF2B5EF4-FFF2-40B4-BE49-F238E27FC236}">
                    <a16:creationId xmlns:a16="http://schemas.microsoft.com/office/drawing/2014/main" id="{9829EC99-3C58-D640-9FBF-111CA1D8E169}"/>
                  </a:ext>
                </a:extLst>
              </p:cNvPr>
              <p:cNvCxnSpPr>
                <a:cxnSpLocks/>
              </p:cNvCxnSpPr>
              <p:nvPr/>
            </p:nvCxnSpPr>
            <p:spPr>
              <a:xfrm>
                <a:off x="9083044" y="3878579"/>
                <a:ext cx="256219"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824BFE45-5DEF-0C4E-B28C-5ACA58BDC894}"/>
                </a:ext>
              </a:extLst>
            </p:cNvPr>
            <p:cNvGrpSpPr/>
            <p:nvPr/>
          </p:nvGrpSpPr>
          <p:grpSpPr>
            <a:xfrm flipV="1">
              <a:off x="7981950" y="3746179"/>
              <a:ext cx="1545431" cy="822962"/>
              <a:chOff x="7810501" y="3055617"/>
              <a:chExt cx="1545431" cy="822962"/>
            </a:xfrm>
          </p:grpSpPr>
          <p:sp>
            <p:nvSpPr>
              <p:cNvPr id="319" name="Freeform 46">
                <a:extLst>
                  <a:ext uri="{FF2B5EF4-FFF2-40B4-BE49-F238E27FC236}">
                    <a16:creationId xmlns:a16="http://schemas.microsoft.com/office/drawing/2014/main" id="{AA4CB945-AD49-B247-8AD4-2F0E97BCD52D}"/>
                  </a:ext>
                </a:extLst>
              </p:cNvPr>
              <p:cNvSpPr>
                <a:spLocks/>
              </p:cNvSpPr>
              <p:nvPr/>
            </p:nvSpPr>
            <p:spPr bwMode="auto">
              <a:xfrm flipV="1">
                <a:off x="7810501" y="3055617"/>
                <a:ext cx="1545431"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20" name="Freeform 46">
                <a:extLst>
                  <a:ext uri="{FF2B5EF4-FFF2-40B4-BE49-F238E27FC236}">
                    <a16:creationId xmlns:a16="http://schemas.microsoft.com/office/drawing/2014/main" id="{D81E5E39-FAC3-F641-897C-74771EB43763}"/>
                  </a:ext>
                </a:extLst>
              </p:cNvPr>
              <p:cNvSpPr>
                <a:spLocks/>
              </p:cNvSpPr>
              <p:nvPr/>
            </p:nvSpPr>
            <p:spPr bwMode="auto">
              <a:xfrm flipV="1">
                <a:off x="7843839" y="3520436"/>
                <a:ext cx="120110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321" name="Straight Arrow Connector 320">
                <a:extLst>
                  <a:ext uri="{FF2B5EF4-FFF2-40B4-BE49-F238E27FC236}">
                    <a16:creationId xmlns:a16="http://schemas.microsoft.com/office/drawing/2014/main" id="{7EC80832-85C3-CF4E-999A-6EBF12946AEE}"/>
                  </a:ext>
                </a:extLst>
              </p:cNvPr>
              <p:cNvCxnSpPr>
                <a:cxnSpLocks/>
              </p:cNvCxnSpPr>
              <p:nvPr/>
            </p:nvCxnSpPr>
            <p:spPr>
              <a:xfrm flipV="1">
                <a:off x="9059229" y="3878579"/>
                <a:ext cx="29432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sp>
        <p:nvSpPr>
          <p:cNvPr id="325" name="TextBox 324">
            <a:extLst>
              <a:ext uri="{FF2B5EF4-FFF2-40B4-BE49-F238E27FC236}">
                <a16:creationId xmlns:a16="http://schemas.microsoft.com/office/drawing/2014/main" id="{934B57ED-12A6-1945-8D18-29298B34B762}"/>
              </a:ext>
            </a:extLst>
          </p:cNvPr>
          <p:cNvSpPr txBox="1"/>
          <p:nvPr/>
        </p:nvSpPr>
        <p:spPr>
          <a:xfrm>
            <a:off x="9517572" y="1579294"/>
            <a:ext cx="1308371"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BI / Analytics</a:t>
            </a:r>
          </a:p>
        </p:txBody>
      </p:sp>
      <p:sp>
        <p:nvSpPr>
          <p:cNvPr id="344" name="TextBox 343">
            <a:extLst>
              <a:ext uri="{FF2B5EF4-FFF2-40B4-BE49-F238E27FC236}">
                <a16:creationId xmlns:a16="http://schemas.microsoft.com/office/drawing/2014/main" id="{DD6F57E1-D065-FD4A-B5EB-BDD8CBFCCB83}"/>
              </a:ext>
            </a:extLst>
          </p:cNvPr>
          <p:cNvSpPr txBox="1"/>
          <p:nvPr/>
        </p:nvSpPr>
        <p:spPr>
          <a:xfrm>
            <a:off x="1236322" y="2211357"/>
            <a:ext cx="1140268"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OLTP Databases</a:t>
            </a:r>
          </a:p>
        </p:txBody>
      </p:sp>
      <p:sp>
        <p:nvSpPr>
          <p:cNvPr id="345" name="TextBox 344">
            <a:extLst>
              <a:ext uri="{FF2B5EF4-FFF2-40B4-BE49-F238E27FC236}">
                <a16:creationId xmlns:a16="http://schemas.microsoft.com/office/drawing/2014/main" id="{99FED848-8327-764E-AEA0-A414C4DFB113}"/>
              </a:ext>
            </a:extLst>
          </p:cNvPr>
          <p:cNvSpPr txBox="1"/>
          <p:nvPr/>
        </p:nvSpPr>
        <p:spPr>
          <a:xfrm>
            <a:off x="888436" y="3065480"/>
            <a:ext cx="1488154"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Enterprise Applications</a:t>
            </a:r>
          </a:p>
        </p:txBody>
      </p:sp>
      <p:sp>
        <p:nvSpPr>
          <p:cNvPr id="346" name="TextBox 345">
            <a:extLst>
              <a:ext uri="{FF2B5EF4-FFF2-40B4-BE49-F238E27FC236}">
                <a16:creationId xmlns:a16="http://schemas.microsoft.com/office/drawing/2014/main" id="{147AD212-FCE2-E04C-95D2-B3E4C6968F51}"/>
              </a:ext>
            </a:extLst>
          </p:cNvPr>
          <p:cNvSpPr txBox="1"/>
          <p:nvPr/>
        </p:nvSpPr>
        <p:spPr>
          <a:xfrm>
            <a:off x="972409" y="4749546"/>
            <a:ext cx="1404181"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Web Apps</a:t>
            </a:r>
          </a:p>
        </p:txBody>
      </p:sp>
      <p:sp>
        <p:nvSpPr>
          <p:cNvPr id="347" name="TextBox 346">
            <a:extLst>
              <a:ext uri="{FF2B5EF4-FFF2-40B4-BE49-F238E27FC236}">
                <a16:creationId xmlns:a16="http://schemas.microsoft.com/office/drawing/2014/main" id="{A7A5835A-C9FF-7545-B31A-55EB4B47A037}"/>
              </a:ext>
            </a:extLst>
          </p:cNvPr>
          <p:cNvSpPr txBox="1"/>
          <p:nvPr/>
        </p:nvSpPr>
        <p:spPr>
          <a:xfrm>
            <a:off x="1023392" y="3800311"/>
            <a:ext cx="135319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Third-Party</a:t>
            </a:r>
          </a:p>
        </p:txBody>
      </p:sp>
      <p:sp>
        <p:nvSpPr>
          <p:cNvPr id="348" name="TextBox 347">
            <a:extLst>
              <a:ext uri="{FF2B5EF4-FFF2-40B4-BE49-F238E27FC236}">
                <a16:creationId xmlns:a16="http://schemas.microsoft.com/office/drawing/2014/main" id="{CAFC3945-F28F-4442-9498-70DCAF60A627}"/>
              </a:ext>
            </a:extLst>
          </p:cNvPr>
          <p:cNvSpPr txBox="1"/>
          <p:nvPr/>
        </p:nvSpPr>
        <p:spPr>
          <a:xfrm>
            <a:off x="1236322" y="5286134"/>
            <a:ext cx="114026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Other</a:t>
            </a:r>
          </a:p>
        </p:txBody>
      </p:sp>
      <p:grpSp>
        <p:nvGrpSpPr>
          <p:cNvPr id="375" name="Group 374">
            <a:extLst>
              <a:ext uri="{FF2B5EF4-FFF2-40B4-BE49-F238E27FC236}">
                <a16:creationId xmlns:a16="http://schemas.microsoft.com/office/drawing/2014/main" id="{0E2187EE-2D6B-8D44-8348-9CFFF2503B9F}"/>
              </a:ext>
            </a:extLst>
          </p:cNvPr>
          <p:cNvGrpSpPr>
            <a:grpSpLocks noChangeAspect="1"/>
          </p:cNvGrpSpPr>
          <p:nvPr/>
        </p:nvGrpSpPr>
        <p:grpSpPr>
          <a:xfrm>
            <a:off x="2546712" y="3117998"/>
            <a:ext cx="466790" cy="366164"/>
            <a:chOff x="849312" y="2559050"/>
            <a:chExt cx="530225" cy="415925"/>
          </a:xfrm>
          <a:noFill/>
        </p:grpSpPr>
        <p:sp>
          <p:nvSpPr>
            <p:cNvPr id="376" name="Freeform 346">
              <a:extLst>
                <a:ext uri="{FF2B5EF4-FFF2-40B4-BE49-F238E27FC236}">
                  <a16:creationId xmlns:a16="http://schemas.microsoft.com/office/drawing/2014/main" id="{9EAFDDC0-5643-8D48-B95C-8154B8D90A40}"/>
                </a:ext>
              </a:extLst>
            </p:cNvPr>
            <p:cNvSpPr>
              <a:spLocks/>
            </p:cNvSpPr>
            <p:nvPr/>
          </p:nvSpPr>
          <p:spPr bwMode="auto">
            <a:xfrm>
              <a:off x="849312" y="2559050"/>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7" name="Line 347">
              <a:extLst>
                <a:ext uri="{FF2B5EF4-FFF2-40B4-BE49-F238E27FC236}">
                  <a16:creationId xmlns:a16="http://schemas.microsoft.com/office/drawing/2014/main" id="{B3DEF9A1-E3E2-A84D-8820-95A1791A89F5}"/>
                </a:ext>
              </a:extLst>
            </p:cNvPr>
            <p:cNvSpPr>
              <a:spLocks noChangeShapeType="1"/>
            </p:cNvSpPr>
            <p:nvPr/>
          </p:nvSpPr>
          <p:spPr bwMode="auto">
            <a:xfrm>
              <a:off x="849312" y="2674938"/>
              <a:ext cx="530225" cy="0"/>
            </a:xfrm>
            <a:prstGeom prst="line">
              <a:avLst/>
            </a:pr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8" name="Oval 348">
              <a:extLst>
                <a:ext uri="{FF2B5EF4-FFF2-40B4-BE49-F238E27FC236}">
                  <a16:creationId xmlns:a16="http://schemas.microsoft.com/office/drawing/2014/main" id="{F26C4BAC-F606-514C-82C9-A0FCAEFBE90F}"/>
                </a:ext>
              </a:extLst>
            </p:cNvPr>
            <p:cNvSpPr>
              <a:spLocks noChangeArrowheads="1"/>
            </p:cNvSpPr>
            <p:nvPr/>
          </p:nvSpPr>
          <p:spPr bwMode="auto">
            <a:xfrm>
              <a:off x="919162" y="2605088"/>
              <a:ext cx="22225"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9" name="Oval 349">
              <a:extLst>
                <a:ext uri="{FF2B5EF4-FFF2-40B4-BE49-F238E27FC236}">
                  <a16:creationId xmlns:a16="http://schemas.microsoft.com/office/drawing/2014/main" id="{DBB04249-AD96-1741-8562-FA325F744359}"/>
                </a:ext>
              </a:extLst>
            </p:cNvPr>
            <p:cNvSpPr>
              <a:spLocks noChangeArrowheads="1"/>
            </p:cNvSpPr>
            <p:nvPr/>
          </p:nvSpPr>
          <p:spPr bwMode="auto">
            <a:xfrm>
              <a:off x="98742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0" name="Oval 350">
              <a:extLst>
                <a:ext uri="{FF2B5EF4-FFF2-40B4-BE49-F238E27FC236}">
                  <a16:creationId xmlns:a16="http://schemas.microsoft.com/office/drawing/2014/main" id="{4FE608A9-D8CE-FF4E-865E-67E98A8A4316}"/>
                </a:ext>
              </a:extLst>
            </p:cNvPr>
            <p:cNvSpPr>
              <a:spLocks noChangeArrowheads="1"/>
            </p:cNvSpPr>
            <p:nvPr/>
          </p:nvSpPr>
          <p:spPr bwMode="auto">
            <a:xfrm>
              <a:off x="105727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1" name="Freeform 351">
              <a:extLst>
                <a:ext uri="{FF2B5EF4-FFF2-40B4-BE49-F238E27FC236}">
                  <a16:creationId xmlns:a16="http://schemas.microsoft.com/office/drawing/2014/main" id="{731114E1-BE7C-9044-89EB-CD057A90DFB2}"/>
                </a:ext>
              </a:extLst>
            </p:cNvPr>
            <p:cNvSpPr>
              <a:spLocks/>
            </p:cNvSpPr>
            <p:nvPr/>
          </p:nvSpPr>
          <p:spPr bwMode="auto">
            <a:xfrm>
              <a:off x="965200" y="2727325"/>
              <a:ext cx="300038" cy="177800"/>
            </a:xfrm>
            <a:custGeom>
              <a:avLst/>
              <a:gdLst>
                <a:gd name="T0" fmla="*/ 52 w 52"/>
                <a:gd name="T1" fmla="*/ 20 h 31"/>
                <a:gd name="T2" fmla="*/ 40 w 52"/>
                <a:gd name="T3" fmla="*/ 9 h 31"/>
                <a:gd name="T4" fmla="*/ 26 w 52"/>
                <a:gd name="T5" fmla="*/ 0 h 31"/>
                <a:gd name="T6" fmla="*/ 10 w 52"/>
                <a:gd name="T7" fmla="*/ 15 h 31"/>
                <a:gd name="T8" fmla="*/ 0 w 52"/>
                <a:gd name="T9" fmla="*/ 23 h 31"/>
                <a:gd name="T10" fmla="*/ 9 w 52"/>
                <a:gd name="T11" fmla="*/ 31 h 31"/>
                <a:gd name="T12" fmla="*/ 42 w 52"/>
                <a:gd name="T13" fmla="*/ 31 h 31"/>
                <a:gd name="T14" fmla="*/ 52 w 52"/>
                <a:gd name="T15" fmla="*/ 2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1">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82" name="Group 381">
            <a:extLst>
              <a:ext uri="{FF2B5EF4-FFF2-40B4-BE49-F238E27FC236}">
                <a16:creationId xmlns:a16="http://schemas.microsoft.com/office/drawing/2014/main" id="{3829A719-7F9A-BB41-A9E3-62E8C5C124ED}"/>
              </a:ext>
            </a:extLst>
          </p:cNvPr>
          <p:cNvGrpSpPr/>
          <p:nvPr/>
        </p:nvGrpSpPr>
        <p:grpSpPr>
          <a:xfrm>
            <a:off x="2554549" y="5221398"/>
            <a:ext cx="451118" cy="451120"/>
            <a:chOff x="2625725" y="1733550"/>
            <a:chExt cx="755017" cy="755017"/>
          </a:xfrm>
        </p:grpSpPr>
        <p:sp>
          <p:nvSpPr>
            <p:cNvPr id="383" name="Freeform 475">
              <a:extLst>
                <a:ext uri="{FF2B5EF4-FFF2-40B4-BE49-F238E27FC236}">
                  <a16:creationId xmlns:a16="http://schemas.microsoft.com/office/drawing/2014/main" id="{6453DCD8-9F74-F942-A9C9-016A189C58AF}"/>
                </a:ext>
              </a:extLst>
            </p:cNvPr>
            <p:cNvSpPr>
              <a:spLocks/>
            </p:cNvSpPr>
            <p:nvPr/>
          </p:nvSpPr>
          <p:spPr bwMode="auto">
            <a:xfrm>
              <a:off x="3202507" y="1788010"/>
              <a:ext cx="143577" cy="126249"/>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4" name="Freeform 476">
              <a:extLst>
                <a:ext uri="{FF2B5EF4-FFF2-40B4-BE49-F238E27FC236}">
                  <a16:creationId xmlns:a16="http://schemas.microsoft.com/office/drawing/2014/main" id="{890061E1-2EDA-A34C-A455-651A55E03EDD}"/>
                </a:ext>
              </a:extLst>
            </p:cNvPr>
            <p:cNvSpPr>
              <a:spLocks/>
            </p:cNvSpPr>
            <p:nvPr/>
          </p:nvSpPr>
          <p:spPr bwMode="auto">
            <a:xfrm>
              <a:off x="2645529" y="2307857"/>
              <a:ext cx="160906" cy="126249"/>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5" name="Freeform 477">
              <a:extLst>
                <a:ext uri="{FF2B5EF4-FFF2-40B4-BE49-F238E27FC236}">
                  <a16:creationId xmlns:a16="http://schemas.microsoft.com/office/drawing/2014/main" id="{9B4CFAF2-F4E6-8A4D-8384-AE4A54E55439}"/>
                </a:ext>
              </a:extLst>
            </p:cNvPr>
            <p:cNvSpPr>
              <a:spLocks/>
            </p:cNvSpPr>
            <p:nvPr/>
          </p:nvSpPr>
          <p:spPr bwMode="auto">
            <a:xfrm>
              <a:off x="2922781" y="1788010"/>
              <a:ext cx="457961" cy="700557"/>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6" name="Freeform 478">
              <a:extLst>
                <a:ext uri="{FF2B5EF4-FFF2-40B4-BE49-F238E27FC236}">
                  <a16:creationId xmlns:a16="http://schemas.microsoft.com/office/drawing/2014/main" id="{4CCD28DE-48D3-9548-BECE-CDCFFF474472}"/>
                </a:ext>
              </a:extLst>
            </p:cNvPr>
            <p:cNvSpPr>
              <a:spLocks/>
            </p:cNvSpPr>
            <p:nvPr/>
          </p:nvSpPr>
          <p:spPr bwMode="auto">
            <a:xfrm>
              <a:off x="2625725" y="1733550"/>
              <a:ext cx="460436" cy="700557"/>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7" name="Freeform 5">
              <a:extLst>
                <a:ext uri="{FF2B5EF4-FFF2-40B4-BE49-F238E27FC236}">
                  <a16:creationId xmlns:a16="http://schemas.microsoft.com/office/drawing/2014/main" id="{9FF41CFA-0BDA-1F48-81E6-CDE47A4C261C}"/>
                </a:ext>
              </a:extLst>
            </p:cNvPr>
            <p:cNvSpPr>
              <a:spLocks/>
            </p:cNvSpPr>
            <p:nvPr/>
          </p:nvSpPr>
          <p:spPr bwMode="auto">
            <a:xfrm>
              <a:off x="2751973" y="1930388"/>
              <a:ext cx="487665" cy="29874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89" name="Group 388">
            <a:extLst>
              <a:ext uri="{FF2B5EF4-FFF2-40B4-BE49-F238E27FC236}">
                <a16:creationId xmlns:a16="http://schemas.microsoft.com/office/drawing/2014/main" id="{E35A62CF-198F-1E43-8D3A-5046DD2EDF6C}"/>
              </a:ext>
            </a:extLst>
          </p:cNvPr>
          <p:cNvGrpSpPr/>
          <p:nvPr/>
        </p:nvGrpSpPr>
        <p:grpSpPr>
          <a:xfrm>
            <a:off x="2518873" y="3795331"/>
            <a:ext cx="494148" cy="304479"/>
            <a:chOff x="1068228" y="4194652"/>
            <a:chExt cx="628643" cy="387349"/>
          </a:xfrm>
        </p:grpSpPr>
        <p:grpSp>
          <p:nvGrpSpPr>
            <p:cNvPr id="390" name="Group 389">
              <a:extLst>
                <a:ext uri="{FF2B5EF4-FFF2-40B4-BE49-F238E27FC236}">
                  <a16:creationId xmlns:a16="http://schemas.microsoft.com/office/drawing/2014/main" id="{56C2D587-A4EE-F346-8445-26EB0026F8FC}"/>
                </a:ext>
              </a:extLst>
            </p:cNvPr>
            <p:cNvGrpSpPr/>
            <p:nvPr/>
          </p:nvGrpSpPr>
          <p:grpSpPr>
            <a:xfrm>
              <a:off x="1068228" y="4194652"/>
              <a:ext cx="628643" cy="387349"/>
              <a:chOff x="1068228" y="4194652"/>
              <a:chExt cx="628643" cy="387349"/>
            </a:xfrm>
          </p:grpSpPr>
          <p:grpSp>
            <p:nvGrpSpPr>
              <p:cNvPr id="392" name="Group 8">
                <a:extLst>
                  <a:ext uri="{FF2B5EF4-FFF2-40B4-BE49-F238E27FC236}">
                    <a16:creationId xmlns:a16="http://schemas.microsoft.com/office/drawing/2014/main" id="{0364A27C-7F2D-0F4D-9BAA-D83D9A628907}"/>
                  </a:ext>
                </a:extLst>
              </p:cNvPr>
              <p:cNvGrpSpPr>
                <a:grpSpLocks noChangeAspect="1"/>
              </p:cNvGrpSpPr>
              <p:nvPr/>
            </p:nvGrpSpPr>
            <p:grpSpPr bwMode="auto">
              <a:xfrm>
                <a:off x="1068228" y="4194652"/>
                <a:ext cx="387490" cy="387349"/>
                <a:chOff x="2462" y="786"/>
                <a:chExt cx="2753" cy="2752"/>
              </a:xfrm>
            </p:grpSpPr>
            <p:sp>
              <p:nvSpPr>
                <p:cNvPr id="395" name="Freeform 9">
                  <a:extLst>
                    <a:ext uri="{FF2B5EF4-FFF2-40B4-BE49-F238E27FC236}">
                      <a16:creationId xmlns:a16="http://schemas.microsoft.com/office/drawing/2014/main" id="{D60B2FB4-632C-7D4B-BE2B-74B30C8EB04F}"/>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96" name="Oval 10">
                  <a:extLst>
                    <a:ext uri="{FF2B5EF4-FFF2-40B4-BE49-F238E27FC236}">
                      <a16:creationId xmlns:a16="http://schemas.microsoft.com/office/drawing/2014/main" id="{2DB016C7-D4F1-1C48-A470-3054D72CBD16}"/>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393" name="Freeform 182">
                <a:extLst>
                  <a:ext uri="{FF2B5EF4-FFF2-40B4-BE49-F238E27FC236}">
                    <a16:creationId xmlns:a16="http://schemas.microsoft.com/office/drawing/2014/main" id="{A6B6A315-4DED-304D-A28E-F92D83C01615}"/>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94" name="Freeform 183">
                <a:extLst>
                  <a:ext uri="{FF2B5EF4-FFF2-40B4-BE49-F238E27FC236}">
                    <a16:creationId xmlns:a16="http://schemas.microsoft.com/office/drawing/2014/main" id="{FB786F7A-4732-2E42-97C4-18AF102BDA90}"/>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391" name="Freeform 181">
              <a:extLst>
                <a:ext uri="{FF2B5EF4-FFF2-40B4-BE49-F238E27FC236}">
                  <a16:creationId xmlns:a16="http://schemas.microsoft.com/office/drawing/2014/main" id="{A7446BE6-4F87-CD42-B4AB-57DF6A41C857}"/>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97" name="Group 396">
            <a:extLst>
              <a:ext uri="{FF2B5EF4-FFF2-40B4-BE49-F238E27FC236}">
                <a16:creationId xmlns:a16="http://schemas.microsoft.com/office/drawing/2014/main" id="{1B47E616-A710-FF48-96BC-A5D2ADE831F6}"/>
              </a:ext>
            </a:extLst>
          </p:cNvPr>
          <p:cNvGrpSpPr/>
          <p:nvPr/>
        </p:nvGrpSpPr>
        <p:grpSpPr>
          <a:xfrm>
            <a:off x="9826052" y="5021633"/>
            <a:ext cx="589549" cy="317375"/>
            <a:chOff x="9593262" y="4603844"/>
            <a:chExt cx="753270" cy="405512"/>
          </a:xfrm>
        </p:grpSpPr>
        <p:grpSp>
          <p:nvGrpSpPr>
            <p:cNvPr id="398" name="Group 8">
              <a:extLst>
                <a:ext uri="{FF2B5EF4-FFF2-40B4-BE49-F238E27FC236}">
                  <a16:creationId xmlns:a16="http://schemas.microsoft.com/office/drawing/2014/main" id="{79341DF7-F6DD-6049-A15A-C1479FFAE797}"/>
                </a:ext>
              </a:extLst>
            </p:cNvPr>
            <p:cNvGrpSpPr>
              <a:grpSpLocks noChangeAspect="1"/>
            </p:cNvGrpSpPr>
            <p:nvPr/>
          </p:nvGrpSpPr>
          <p:grpSpPr bwMode="auto">
            <a:xfrm>
              <a:off x="9776618" y="4622007"/>
              <a:ext cx="387490" cy="387349"/>
              <a:chOff x="2462" y="786"/>
              <a:chExt cx="2753" cy="2752"/>
            </a:xfrm>
          </p:grpSpPr>
          <p:sp>
            <p:nvSpPr>
              <p:cNvPr id="405" name="Freeform 9">
                <a:extLst>
                  <a:ext uri="{FF2B5EF4-FFF2-40B4-BE49-F238E27FC236}">
                    <a16:creationId xmlns:a16="http://schemas.microsoft.com/office/drawing/2014/main" id="{1BFC6140-5AA4-624A-B141-5A129C2F7424}"/>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06" name="Oval 10">
                <a:extLst>
                  <a:ext uri="{FF2B5EF4-FFF2-40B4-BE49-F238E27FC236}">
                    <a16:creationId xmlns:a16="http://schemas.microsoft.com/office/drawing/2014/main" id="{C811C702-D036-A74A-A699-5C534F053B72}"/>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99" name="Group 8">
              <a:extLst>
                <a:ext uri="{FF2B5EF4-FFF2-40B4-BE49-F238E27FC236}">
                  <a16:creationId xmlns:a16="http://schemas.microsoft.com/office/drawing/2014/main" id="{AA256A08-A037-A345-8A9C-A94B84E2CD55}"/>
                </a:ext>
              </a:extLst>
            </p:cNvPr>
            <p:cNvGrpSpPr>
              <a:grpSpLocks noChangeAspect="1"/>
            </p:cNvGrpSpPr>
            <p:nvPr/>
          </p:nvGrpSpPr>
          <p:grpSpPr bwMode="auto">
            <a:xfrm>
              <a:off x="10083799" y="4603844"/>
              <a:ext cx="262733" cy="262637"/>
              <a:chOff x="2462" y="786"/>
              <a:chExt cx="2753" cy="2752"/>
            </a:xfrm>
          </p:grpSpPr>
          <p:sp>
            <p:nvSpPr>
              <p:cNvPr id="403" name="Freeform 9">
                <a:extLst>
                  <a:ext uri="{FF2B5EF4-FFF2-40B4-BE49-F238E27FC236}">
                    <a16:creationId xmlns:a16="http://schemas.microsoft.com/office/drawing/2014/main" id="{FBBE40E9-2A27-B24F-A5B7-FA23776B8CB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04" name="Oval 10">
                <a:extLst>
                  <a:ext uri="{FF2B5EF4-FFF2-40B4-BE49-F238E27FC236}">
                    <a16:creationId xmlns:a16="http://schemas.microsoft.com/office/drawing/2014/main" id="{64F9C0CE-578D-8B44-A991-73E63D26684D}"/>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400" name="Group 8">
              <a:extLst>
                <a:ext uri="{FF2B5EF4-FFF2-40B4-BE49-F238E27FC236}">
                  <a16:creationId xmlns:a16="http://schemas.microsoft.com/office/drawing/2014/main" id="{710D194E-0D17-B545-845A-557D04FA7B8D}"/>
                </a:ext>
              </a:extLst>
            </p:cNvPr>
            <p:cNvGrpSpPr>
              <a:grpSpLocks noChangeAspect="1"/>
            </p:cNvGrpSpPr>
            <p:nvPr/>
          </p:nvGrpSpPr>
          <p:grpSpPr bwMode="auto">
            <a:xfrm>
              <a:off x="9593262" y="4603844"/>
              <a:ext cx="262733" cy="262637"/>
              <a:chOff x="2462" y="786"/>
              <a:chExt cx="2753" cy="2752"/>
            </a:xfrm>
          </p:grpSpPr>
          <p:sp>
            <p:nvSpPr>
              <p:cNvPr id="401" name="Freeform 9">
                <a:extLst>
                  <a:ext uri="{FF2B5EF4-FFF2-40B4-BE49-F238E27FC236}">
                    <a16:creationId xmlns:a16="http://schemas.microsoft.com/office/drawing/2014/main" id="{4146F667-1109-B349-B9BC-0C4DDEC655D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02" name="Oval 10">
                <a:extLst>
                  <a:ext uri="{FF2B5EF4-FFF2-40B4-BE49-F238E27FC236}">
                    <a16:creationId xmlns:a16="http://schemas.microsoft.com/office/drawing/2014/main" id="{591EE9EB-12E4-7541-83FB-73351CB60E89}"/>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407" name="Group 406">
            <a:extLst>
              <a:ext uri="{FF2B5EF4-FFF2-40B4-BE49-F238E27FC236}">
                <a16:creationId xmlns:a16="http://schemas.microsoft.com/office/drawing/2014/main" id="{9E75F1BC-6002-514B-B07B-470858A6235F}"/>
              </a:ext>
            </a:extLst>
          </p:cNvPr>
          <p:cNvGrpSpPr/>
          <p:nvPr/>
        </p:nvGrpSpPr>
        <p:grpSpPr>
          <a:xfrm>
            <a:off x="3215640" y="2410242"/>
            <a:ext cx="2258061" cy="2985429"/>
            <a:chOff x="3571168" y="2410242"/>
            <a:chExt cx="1855750" cy="2985429"/>
          </a:xfrm>
        </p:grpSpPr>
        <p:cxnSp>
          <p:nvCxnSpPr>
            <p:cNvPr id="408" name="Straight Arrow Connector 407">
              <a:extLst>
                <a:ext uri="{FF2B5EF4-FFF2-40B4-BE49-F238E27FC236}">
                  <a16:creationId xmlns:a16="http://schemas.microsoft.com/office/drawing/2014/main" id="{FF7158B7-A4EB-7841-8488-F9E3520150D5}"/>
                </a:ext>
              </a:extLst>
            </p:cNvPr>
            <p:cNvCxnSpPr>
              <a:cxnSpLocks/>
            </p:cNvCxnSpPr>
            <p:nvPr/>
          </p:nvCxnSpPr>
          <p:spPr>
            <a:xfrm>
              <a:off x="3571169" y="291316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64523F22-07C2-2443-AC81-7404CC4FB7EF}"/>
                </a:ext>
              </a:extLst>
            </p:cNvPr>
            <p:cNvCxnSpPr>
              <a:cxnSpLocks/>
            </p:cNvCxnSpPr>
            <p:nvPr/>
          </p:nvCxnSpPr>
          <p:spPr>
            <a:xfrm>
              <a:off x="3571168" y="3424799"/>
              <a:ext cx="676336"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D985A38F-E3AA-7B43-8DE5-48CCC7D78452}"/>
                </a:ext>
              </a:extLst>
            </p:cNvPr>
            <p:cNvCxnSpPr>
              <a:cxnSpLocks/>
            </p:cNvCxnSpPr>
            <p:nvPr/>
          </p:nvCxnSpPr>
          <p:spPr>
            <a:xfrm>
              <a:off x="3571169" y="3950120"/>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62C106E7-57F4-F348-8289-E5621A9F78B7}"/>
                </a:ext>
              </a:extLst>
            </p:cNvPr>
            <p:cNvCxnSpPr>
              <a:cxnSpLocks/>
            </p:cNvCxnSpPr>
            <p:nvPr/>
          </p:nvCxnSpPr>
          <p:spPr>
            <a:xfrm>
              <a:off x="3573656" y="4883333"/>
              <a:ext cx="1853262"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A23D7346-4C78-A742-BF00-A08912DFD1DD}"/>
                </a:ext>
              </a:extLst>
            </p:cNvPr>
            <p:cNvCxnSpPr>
              <a:cxnSpLocks/>
            </p:cNvCxnSpPr>
            <p:nvPr/>
          </p:nvCxnSpPr>
          <p:spPr>
            <a:xfrm>
              <a:off x="3573656" y="5395671"/>
              <a:ext cx="1722795"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CE67D0AB-85CA-D944-9D32-5646D8EE0182}"/>
                </a:ext>
              </a:extLst>
            </p:cNvPr>
            <p:cNvCxnSpPr>
              <a:cxnSpLocks/>
            </p:cNvCxnSpPr>
            <p:nvPr/>
          </p:nvCxnSpPr>
          <p:spPr>
            <a:xfrm>
              <a:off x="3571169" y="241024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DB6FDDD0-F4BD-1244-A424-073FF8AAC5AE}"/>
              </a:ext>
            </a:extLst>
          </p:cNvPr>
          <p:cNvGrpSpPr/>
          <p:nvPr/>
        </p:nvGrpSpPr>
        <p:grpSpPr>
          <a:xfrm>
            <a:off x="2545909" y="4638612"/>
            <a:ext cx="464136" cy="464134"/>
            <a:chOff x="4537075" y="2743200"/>
            <a:chExt cx="1243013" cy="1243013"/>
          </a:xfrm>
        </p:grpSpPr>
        <p:sp>
          <p:nvSpPr>
            <p:cNvPr id="156" name="Freeform 1">
              <a:extLst>
                <a:ext uri="{FF2B5EF4-FFF2-40B4-BE49-F238E27FC236}">
                  <a16:creationId xmlns:a16="http://schemas.microsoft.com/office/drawing/2014/main" id="{CC97C814-FA21-9C4D-85BC-48EEA9CEAE6B}"/>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7" name="Freeform 2">
              <a:extLst>
                <a:ext uri="{FF2B5EF4-FFF2-40B4-BE49-F238E27FC236}">
                  <a16:creationId xmlns:a16="http://schemas.microsoft.com/office/drawing/2014/main" id="{B724867D-80C4-2240-A432-14173CF6A034}"/>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8" name="Freeform 3">
              <a:extLst>
                <a:ext uri="{FF2B5EF4-FFF2-40B4-BE49-F238E27FC236}">
                  <a16:creationId xmlns:a16="http://schemas.microsoft.com/office/drawing/2014/main" id="{1B863EBB-5E63-1741-889D-FB8F8B17CFDF}"/>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9" name="Freeform 4">
              <a:extLst>
                <a:ext uri="{FF2B5EF4-FFF2-40B4-BE49-F238E27FC236}">
                  <a16:creationId xmlns:a16="http://schemas.microsoft.com/office/drawing/2014/main" id="{23F74486-4F5C-D54A-BBFC-37261CA8F91B}"/>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0" name="Freeform 5">
              <a:extLst>
                <a:ext uri="{FF2B5EF4-FFF2-40B4-BE49-F238E27FC236}">
                  <a16:creationId xmlns:a16="http://schemas.microsoft.com/office/drawing/2014/main" id="{39FA2CB7-50FC-EB47-8D24-3C109F3E52EF}"/>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1" name="Freeform 6">
              <a:extLst>
                <a:ext uri="{FF2B5EF4-FFF2-40B4-BE49-F238E27FC236}">
                  <a16:creationId xmlns:a16="http://schemas.microsoft.com/office/drawing/2014/main" id="{3E101195-9D6E-0F45-954F-B4039F918C2A}"/>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2" name="Freeform 7">
              <a:extLst>
                <a:ext uri="{FF2B5EF4-FFF2-40B4-BE49-F238E27FC236}">
                  <a16:creationId xmlns:a16="http://schemas.microsoft.com/office/drawing/2014/main" id="{65D552BC-6D14-1443-90BA-CA204E4BA136}"/>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3" name="Freeform 8">
              <a:extLst>
                <a:ext uri="{FF2B5EF4-FFF2-40B4-BE49-F238E27FC236}">
                  <a16:creationId xmlns:a16="http://schemas.microsoft.com/office/drawing/2014/main" id="{EC32858B-8B0B-7443-A1F5-70A5DA85E5BC}"/>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4" name="Freeform 9">
              <a:extLst>
                <a:ext uri="{FF2B5EF4-FFF2-40B4-BE49-F238E27FC236}">
                  <a16:creationId xmlns:a16="http://schemas.microsoft.com/office/drawing/2014/main" id="{F55FAA4A-5064-EE42-AED5-666A6E61DBB8}"/>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5" name="Freeform 10">
              <a:extLst>
                <a:ext uri="{FF2B5EF4-FFF2-40B4-BE49-F238E27FC236}">
                  <a16:creationId xmlns:a16="http://schemas.microsoft.com/office/drawing/2014/main" id="{9B78C7BF-8C8C-1A4E-9328-DA21CBBC8A0D}"/>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6" name="Freeform 11">
              <a:extLst>
                <a:ext uri="{FF2B5EF4-FFF2-40B4-BE49-F238E27FC236}">
                  <a16:creationId xmlns:a16="http://schemas.microsoft.com/office/drawing/2014/main" id="{DA55AD46-004F-B745-B8AD-298ADED0656E}"/>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7" name="Freeform 12">
              <a:extLst>
                <a:ext uri="{FF2B5EF4-FFF2-40B4-BE49-F238E27FC236}">
                  <a16:creationId xmlns:a16="http://schemas.microsoft.com/office/drawing/2014/main" id="{37690BC8-0132-8A4B-B999-DAF4B851FB5F}"/>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8" name="Freeform 13">
              <a:extLst>
                <a:ext uri="{FF2B5EF4-FFF2-40B4-BE49-F238E27FC236}">
                  <a16:creationId xmlns:a16="http://schemas.microsoft.com/office/drawing/2014/main" id="{6F5EB9F3-4BF0-F44C-BA5C-064ECC6F801A}"/>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9" name="Freeform 14">
              <a:extLst>
                <a:ext uri="{FF2B5EF4-FFF2-40B4-BE49-F238E27FC236}">
                  <a16:creationId xmlns:a16="http://schemas.microsoft.com/office/drawing/2014/main" id="{14CBE913-48E4-3641-B99A-DF657E1D8343}"/>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70" name="Group 169">
            <a:extLst>
              <a:ext uri="{FF2B5EF4-FFF2-40B4-BE49-F238E27FC236}">
                <a16:creationId xmlns:a16="http://schemas.microsoft.com/office/drawing/2014/main" id="{2877550B-011B-5B47-AA43-DEB764BD3448}"/>
              </a:ext>
            </a:extLst>
          </p:cNvPr>
          <p:cNvGrpSpPr/>
          <p:nvPr/>
        </p:nvGrpSpPr>
        <p:grpSpPr>
          <a:xfrm>
            <a:off x="2574071" y="2211991"/>
            <a:ext cx="419799" cy="428698"/>
            <a:chOff x="2574071" y="2211991"/>
            <a:chExt cx="419799" cy="428698"/>
          </a:xfrm>
        </p:grpSpPr>
        <p:grpSp>
          <p:nvGrpSpPr>
            <p:cNvPr id="171" name="Group 170">
              <a:extLst>
                <a:ext uri="{FF2B5EF4-FFF2-40B4-BE49-F238E27FC236}">
                  <a16:creationId xmlns:a16="http://schemas.microsoft.com/office/drawing/2014/main" id="{9AD716FD-4E0A-354F-A6DB-1C8234987275}"/>
                </a:ext>
              </a:extLst>
            </p:cNvPr>
            <p:cNvGrpSpPr/>
            <p:nvPr/>
          </p:nvGrpSpPr>
          <p:grpSpPr>
            <a:xfrm>
              <a:off x="2665291" y="2211991"/>
              <a:ext cx="328579" cy="364293"/>
              <a:chOff x="5305421" y="1124622"/>
              <a:chExt cx="514892" cy="570858"/>
            </a:xfrm>
          </p:grpSpPr>
          <p:sp>
            <p:nvSpPr>
              <p:cNvPr id="177" name="Freeform 374">
                <a:extLst>
                  <a:ext uri="{FF2B5EF4-FFF2-40B4-BE49-F238E27FC236}">
                    <a16:creationId xmlns:a16="http://schemas.microsoft.com/office/drawing/2014/main" id="{DB8B42E6-72AC-6F4F-95D7-BBAAF9DCE25C}"/>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8" name="Freeform 372">
                <a:extLst>
                  <a:ext uri="{FF2B5EF4-FFF2-40B4-BE49-F238E27FC236}">
                    <a16:creationId xmlns:a16="http://schemas.microsoft.com/office/drawing/2014/main" id="{97F45013-50B0-784D-A696-A543C2D8FA95}"/>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9" name="Freeform 373">
                <a:extLst>
                  <a:ext uri="{FF2B5EF4-FFF2-40B4-BE49-F238E27FC236}">
                    <a16:creationId xmlns:a16="http://schemas.microsoft.com/office/drawing/2014/main" id="{332CD28C-7034-8646-95F8-0B9839084884}"/>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0" name="Oval 371">
                <a:extLst>
                  <a:ext uri="{FF2B5EF4-FFF2-40B4-BE49-F238E27FC236}">
                    <a16:creationId xmlns:a16="http://schemas.microsoft.com/office/drawing/2014/main" id="{067B32EB-366F-954B-95EA-EE63E577A47A}"/>
                  </a:ext>
                </a:extLst>
              </p:cNvPr>
              <p:cNvSpPr>
                <a:spLocks noChangeArrowheads="1"/>
              </p:cNvSpPr>
              <p:nvPr/>
            </p:nvSpPr>
            <p:spPr bwMode="auto">
              <a:xfrm>
                <a:off x="5305421" y="1124622"/>
                <a:ext cx="514892" cy="218269"/>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72" name="Group 171">
              <a:extLst>
                <a:ext uri="{FF2B5EF4-FFF2-40B4-BE49-F238E27FC236}">
                  <a16:creationId xmlns:a16="http://schemas.microsoft.com/office/drawing/2014/main" id="{E271C405-7B47-5C48-BA0F-81082B3DE3F8}"/>
                </a:ext>
              </a:extLst>
            </p:cNvPr>
            <p:cNvGrpSpPr/>
            <p:nvPr/>
          </p:nvGrpSpPr>
          <p:grpSpPr>
            <a:xfrm>
              <a:off x="2574071" y="2257091"/>
              <a:ext cx="345991" cy="383598"/>
              <a:chOff x="5305421" y="1124622"/>
              <a:chExt cx="514892" cy="570858"/>
            </a:xfrm>
            <a:solidFill>
              <a:schemeClr val="bg1"/>
            </a:solidFill>
          </p:grpSpPr>
          <p:sp>
            <p:nvSpPr>
              <p:cNvPr id="173" name="Freeform 374">
                <a:extLst>
                  <a:ext uri="{FF2B5EF4-FFF2-40B4-BE49-F238E27FC236}">
                    <a16:creationId xmlns:a16="http://schemas.microsoft.com/office/drawing/2014/main" id="{0AF6672D-433D-D646-B175-4443D3672B6B}"/>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Freeform 373">
                <a:extLst>
                  <a:ext uri="{FF2B5EF4-FFF2-40B4-BE49-F238E27FC236}">
                    <a16:creationId xmlns:a16="http://schemas.microsoft.com/office/drawing/2014/main" id="{2E7F7D7D-1071-F74C-BF4E-9590BFA6C61A}"/>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5" name="Freeform 372">
                <a:extLst>
                  <a:ext uri="{FF2B5EF4-FFF2-40B4-BE49-F238E27FC236}">
                    <a16:creationId xmlns:a16="http://schemas.microsoft.com/office/drawing/2014/main" id="{FCFE322C-6C04-3E44-8B58-75F707416DB8}"/>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6" name="Oval 371">
                <a:extLst>
                  <a:ext uri="{FF2B5EF4-FFF2-40B4-BE49-F238E27FC236}">
                    <a16:creationId xmlns:a16="http://schemas.microsoft.com/office/drawing/2014/main" id="{A52F7908-AEB0-0146-B690-B6A75EE00D2A}"/>
                  </a:ext>
                </a:extLst>
              </p:cNvPr>
              <p:cNvSpPr>
                <a:spLocks noChangeArrowheads="1"/>
              </p:cNvSpPr>
              <p:nvPr/>
            </p:nvSpPr>
            <p:spPr bwMode="auto">
              <a:xfrm>
                <a:off x="5305421" y="1124622"/>
                <a:ext cx="514892" cy="218269"/>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Tree>
    <p:extLst>
      <p:ext uri="{BB962C8B-B14F-4D97-AF65-F5344CB8AC3E}">
        <p14:creationId xmlns:p14="http://schemas.microsoft.com/office/powerpoint/2010/main" val="319791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34C378-F20C-AB4F-A377-C98F3128D4F5}"/>
              </a:ext>
            </a:extLst>
          </p:cNvPr>
          <p:cNvSpPr>
            <a:spLocks noGrp="1"/>
          </p:cNvSpPr>
          <p:nvPr>
            <p:ph type="body" sz="quarter" idx="10"/>
          </p:nvPr>
        </p:nvSpPr>
        <p:spPr>
          <a:xfrm>
            <a:off x="423229" y="77442"/>
            <a:ext cx="11430000" cy="914400"/>
          </a:xfrm>
        </p:spPr>
        <p:txBody>
          <a:bodyPr/>
          <a:lstStyle/>
          <a:p>
            <a:r>
              <a:rPr lang="en-US" dirty="0"/>
              <a:t>Modern data landscape</a:t>
            </a:r>
          </a:p>
        </p:txBody>
      </p:sp>
      <p:sp>
        <p:nvSpPr>
          <p:cNvPr id="4" name="Slide Number Placeholder 3">
            <a:extLst>
              <a:ext uri="{FF2B5EF4-FFF2-40B4-BE49-F238E27FC236}">
                <a16:creationId xmlns:a16="http://schemas.microsoft.com/office/drawing/2014/main" id="{960416D1-A201-FF40-93BA-1F762E279746}"/>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5" name="Rectangle: Rounded Corners 231">
            <a:extLst>
              <a:ext uri="{FF2B5EF4-FFF2-40B4-BE49-F238E27FC236}">
                <a16:creationId xmlns:a16="http://schemas.microsoft.com/office/drawing/2014/main" id="{A58BC06D-9FF4-1049-B67E-D2B1012A2174}"/>
              </a:ext>
            </a:extLst>
          </p:cNvPr>
          <p:cNvSpPr/>
          <p:nvPr/>
        </p:nvSpPr>
        <p:spPr>
          <a:xfrm>
            <a:off x="4533900" y="1280160"/>
            <a:ext cx="4130040" cy="4964853"/>
          </a:xfrm>
          <a:prstGeom prst="roundRect">
            <a:avLst>
              <a:gd name="adj" fmla="val 3048"/>
            </a:avLst>
          </a:prstGeom>
          <a:solidFill>
            <a:schemeClr val="accent1">
              <a:lumMod val="40000"/>
              <a:lumOff val="60000"/>
            </a:schemeClr>
          </a:solidFill>
          <a:ln w="317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1" name="TextBox 10">
            <a:extLst>
              <a:ext uri="{FF2B5EF4-FFF2-40B4-BE49-F238E27FC236}">
                <a16:creationId xmlns:a16="http://schemas.microsoft.com/office/drawing/2014/main" id="{3659979F-01FB-284F-B2B0-86BDB880B22E}"/>
              </a:ext>
            </a:extLst>
          </p:cNvPr>
          <p:cNvSpPr txBox="1"/>
          <p:nvPr/>
        </p:nvSpPr>
        <p:spPr>
          <a:xfrm>
            <a:off x="1236322" y="2211357"/>
            <a:ext cx="1140268"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OLTP Databases</a:t>
            </a:r>
          </a:p>
        </p:txBody>
      </p:sp>
      <p:sp>
        <p:nvSpPr>
          <p:cNvPr id="12" name="TextBox 11">
            <a:extLst>
              <a:ext uri="{FF2B5EF4-FFF2-40B4-BE49-F238E27FC236}">
                <a16:creationId xmlns:a16="http://schemas.microsoft.com/office/drawing/2014/main" id="{84BFB1F8-00AB-B94B-B1B1-631156BD3D09}"/>
              </a:ext>
            </a:extLst>
          </p:cNvPr>
          <p:cNvSpPr txBox="1"/>
          <p:nvPr/>
        </p:nvSpPr>
        <p:spPr>
          <a:xfrm>
            <a:off x="888436" y="3065480"/>
            <a:ext cx="1488154"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Enterprise Applications</a:t>
            </a:r>
          </a:p>
        </p:txBody>
      </p:sp>
      <p:sp>
        <p:nvSpPr>
          <p:cNvPr id="13" name="TextBox 12">
            <a:extLst>
              <a:ext uri="{FF2B5EF4-FFF2-40B4-BE49-F238E27FC236}">
                <a16:creationId xmlns:a16="http://schemas.microsoft.com/office/drawing/2014/main" id="{85B82A89-C445-C54A-AD3E-64235DC6EA90}"/>
              </a:ext>
            </a:extLst>
          </p:cNvPr>
          <p:cNvSpPr txBox="1"/>
          <p:nvPr/>
        </p:nvSpPr>
        <p:spPr>
          <a:xfrm>
            <a:off x="972409" y="4749546"/>
            <a:ext cx="1404181"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Web Apps</a:t>
            </a:r>
          </a:p>
        </p:txBody>
      </p:sp>
      <p:sp>
        <p:nvSpPr>
          <p:cNvPr id="14" name="TextBox 13">
            <a:extLst>
              <a:ext uri="{FF2B5EF4-FFF2-40B4-BE49-F238E27FC236}">
                <a16:creationId xmlns:a16="http://schemas.microsoft.com/office/drawing/2014/main" id="{52112EBB-B4DD-A746-96AE-E060F9B1D3BD}"/>
              </a:ext>
            </a:extLst>
          </p:cNvPr>
          <p:cNvSpPr txBox="1"/>
          <p:nvPr/>
        </p:nvSpPr>
        <p:spPr>
          <a:xfrm>
            <a:off x="1023392" y="3800311"/>
            <a:ext cx="135319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Third-Party</a:t>
            </a:r>
          </a:p>
        </p:txBody>
      </p:sp>
      <p:sp>
        <p:nvSpPr>
          <p:cNvPr id="15" name="TextBox 14">
            <a:extLst>
              <a:ext uri="{FF2B5EF4-FFF2-40B4-BE49-F238E27FC236}">
                <a16:creationId xmlns:a16="http://schemas.microsoft.com/office/drawing/2014/main" id="{317EFCF5-47CF-224D-BB0C-D7CE0E867D77}"/>
              </a:ext>
            </a:extLst>
          </p:cNvPr>
          <p:cNvSpPr txBox="1"/>
          <p:nvPr/>
        </p:nvSpPr>
        <p:spPr>
          <a:xfrm>
            <a:off x="1236322" y="5286134"/>
            <a:ext cx="114026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Other</a:t>
            </a:r>
          </a:p>
        </p:txBody>
      </p:sp>
      <p:grpSp>
        <p:nvGrpSpPr>
          <p:cNvPr id="16" name="Group 15">
            <a:extLst>
              <a:ext uri="{FF2B5EF4-FFF2-40B4-BE49-F238E27FC236}">
                <a16:creationId xmlns:a16="http://schemas.microsoft.com/office/drawing/2014/main" id="{E786BA7C-48E5-5647-94C8-B250ECF3E692}"/>
              </a:ext>
            </a:extLst>
          </p:cNvPr>
          <p:cNvGrpSpPr/>
          <p:nvPr/>
        </p:nvGrpSpPr>
        <p:grpSpPr>
          <a:xfrm>
            <a:off x="3215640" y="2410242"/>
            <a:ext cx="2258061" cy="2985429"/>
            <a:chOff x="3571168" y="2410242"/>
            <a:chExt cx="1855750" cy="2985429"/>
          </a:xfrm>
        </p:grpSpPr>
        <p:cxnSp>
          <p:nvCxnSpPr>
            <p:cNvPr id="17" name="Straight Arrow Connector 16">
              <a:extLst>
                <a:ext uri="{FF2B5EF4-FFF2-40B4-BE49-F238E27FC236}">
                  <a16:creationId xmlns:a16="http://schemas.microsoft.com/office/drawing/2014/main" id="{F000B5C0-E823-0146-AD40-33EF7466EF2E}"/>
                </a:ext>
              </a:extLst>
            </p:cNvPr>
            <p:cNvCxnSpPr>
              <a:cxnSpLocks/>
            </p:cNvCxnSpPr>
            <p:nvPr/>
          </p:nvCxnSpPr>
          <p:spPr>
            <a:xfrm>
              <a:off x="3571169" y="291316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7D320F-1B51-C949-9637-FA13125586F9}"/>
                </a:ext>
              </a:extLst>
            </p:cNvPr>
            <p:cNvCxnSpPr>
              <a:cxnSpLocks/>
            </p:cNvCxnSpPr>
            <p:nvPr/>
          </p:nvCxnSpPr>
          <p:spPr>
            <a:xfrm>
              <a:off x="3571168" y="3424799"/>
              <a:ext cx="676336"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5ECB77-EEBB-D747-9B47-D60ED5934355}"/>
                </a:ext>
              </a:extLst>
            </p:cNvPr>
            <p:cNvCxnSpPr>
              <a:cxnSpLocks/>
            </p:cNvCxnSpPr>
            <p:nvPr/>
          </p:nvCxnSpPr>
          <p:spPr>
            <a:xfrm>
              <a:off x="3571169" y="3950120"/>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D24BCC-F228-F94E-BC10-608E4AAD0B65}"/>
                </a:ext>
              </a:extLst>
            </p:cNvPr>
            <p:cNvCxnSpPr>
              <a:cxnSpLocks/>
            </p:cNvCxnSpPr>
            <p:nvPr/>
          </p:nvCxnSpPr>
          <p:spPr>
            <a:xfrm>
              <a:off x="3573656" y="4883333"/>
              <a:ext cx="1853262"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88C833-D7DB-EF41-B71D-415AADEA1959}"/>
                </a:ext>
              </a:extLst>
            </p:cNvPr>
            <p:cNvCxnSpPr>
              <a:cxnSpLocks/>
            </p:cNvCxnSpPr>
            <p:nvPr/>
          </p:nvCxnSpPr>
          <p:spPr>
            <a:xfrm>
              <a:off x="3573656" y="5395671"/>
              <a:ext cx="1722795"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C53FF40-82A4-D24E-B5EA-B59FE695C5F1}"/>
                </a:ext>
              </a:extLst>
            </p:cNvPr>
            <p:cNvCxnSpPr>
              <a:cxnSpLocks/>
            </p:cNvCxnSpPr>
            <p:nvPr/>
          </p:nvCxnSpPr>
          <p:spPr>
            <a:xfrm>
              <a:off x="3571169" y="241024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D262927A-EA08-2D4F-AF81-84AF83A2D4B8}"/>
              </a:ext>
            </a:extLst>
          </p:cNvPr>
          <p:cNvCxnSpPr>
            <a:cxnSpLocks/>
            <a:stCxn id="86" idx="5"/>
          </p:cNvCxnSpPr>
          <p:nvPr/>
        </p:nvCxnSpPr>
        <p:spPr>
          <a:xfrm>
            <a:off x="7443275" y="2674619"/>
            <a:ext cx="199600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845EEC-F561-C343-B7C7-065E73C428C6}"/>
              </a:ext>
            </a:extLst>
          </p:cNvPr>
          <p:cNvCxnSpPr>
            <a:cxnSpLocks/>
          </p:cNvCxnSpPr>
          <p:nvPr/>
        </p:nvCxnSpPr>
        <p:spPr>
          <a:xfrm>
            <a:off x="6527800" y="5193914"/>
            <a:ext cx="296545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04ABF9-A042-3348-930B-883116DB7241}"/>
              </a:ext>
            </a:extLst>
          </p:cNvPr>
          <p:cNvCxnSpPr>
            <a:cxnSpLocks/>
          </p:cNvCxnSpPr>
          <p:nvPr/>
        </p:nvCxnSpPr>
        <p:spPr>
          <a:xfrm>
            <a:off x="4984750" y="3250301"/>
            <a:ext cx="55533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CBFA222-F50D-C748-9E6D-E70D7FA28911}"/>
              </a:ext>
            </a:extLst>
          </p:cNvPr>
          <p:cNvGrpSpPr>
            <a:grpSpLocks noChangeAspect="1"/>
          </p:cNvGrpSpPr>
          <p:nvPr/>
        </p:nvGrpSpPr>
        <p:grpSpPr>
          <a:xfrm>
            <a:off x="2546712" y="3117998"/>
            <a:ext cx="466790" cy="366164"/>
            <a:chOff x="849312" y="2559050"/>
            <a:chExt cx="530225" cy="415925"/>
          </a:xfrm>
          <a:noFill/>
        </p:grpSpPr>
        <p:sp>
          <p:nvSpPr>
            <p:cNvPr id="53" name="Freeform 346">
              <a:extLst>
                <a:ext uri="{FF2B5EF4-FFF2-40B4-BE49-F238E27FC236}">
                  <a16:creationId xmlns:a16="http://schemas.microsoft.com/office/drawing/2014/main" id="{FE677151-5E35-1B45-AF5D-53DCA154D572}"/>
                </a:ext>
              </a:extLst>
            </p:cNvPr>
            <p:cNvSpPr>
              <a:spLocks/>
            </p:cNvSpPr>
            <p:nvPr/>
          </p:nvSpPr>
          <p:spPr bwMode="auto">
            <a:xfrm>
              <a:off x="849312" y="2559050"/>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4" name="Line 347">
              <a:extLst>
                <a:ext uri="{FF2B5EF4-FFF2-40B4-BE49-F238E27FC236}">
                  <a16:creationId xmlns:a16="http://schemas.microsoft.com/office/drawing/2014/main" id="{B42125C6-0816-2946-99B3-C568E11C2967}"/>
                </a:ext>
              </a:extLst>
            </p:cNvPr>
            <p:cNvSpPr>
              <a:spLocks noChangeShapeType="1"/>
            </p:cNvSpPr>
            <p:nvPr/>
          </p:nvSpPr>
          <p:spPr bwMode="auto">
            <a:xfrm>
              <a:off x="849312" y="2674938"/>
              <a:ext cx="530225" cy="0"/>
            </a:xfrm>
            <a:prstGeom prst="line">
              <a:avLst/>
            </a:pr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5" name="Oval 348">
              <a:extLst>
                <a:ext uri="{FF2B5EF4-FFF2-40B4-BE49-F238E27FC236}">
                  <a16:creationId xmlns:a16="http://schemas.microsoft.com/office/drawing/2014/main" id="{89EC3D7D-0BD5-E140-9D7D-4D63AC037AB4}"/>
                </a:ext>
              </a:extLst>
            </p:cNvPr>
            <p:cNvSpPr>
              <a:spLocks noChangeArrowheads="1"/>
            </p:cNvSpPr>
            <p:nvPr/>
          </p:nvSpPr>
          <p:spPr bwMode="auto">
            <a:xfrm>
              <a:off x="919162" y="2605088"/>
              <a:ext cx="22225"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6" name="Oval 349">
              <a:extLst>
                <a:ext uri="{FF2B5EF4-FFF2-40B4-BE49-F238E27FC236}">
                  <a16:creationId xmlns:a16="http://schemas.microsoft.com/office/drawing/2014/main" id="{9785C27E-9D74-B445-AC90-9AA4591424FA}"/>
                </a:ext>
              </a:extLst>
            </p:cNvPr>
            <p:cNvSpPr>
              <a:spLocks noChangeArrowheads="1"/>
            </p:cNvSpPr>
            <p:nvPr/>
          </p:nvSpPr>
          <p:spPr bwMode="auto">
            <a:xfrm>
              <a:off x="98742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7" name="Oval 350">
              <a:extLst>
                <a:ext uri="{FF2B5EF4-FFF2-40B4-BE49-F238E27FC236}">
                  <a16:creationId xmlns:a16="http://schemas.microsoft.com/office/drawing/2014/main" id="{0EC3D708-7FBF-754E-911D-0591275C802B}"/>
                </a:ext>
              </a:extLst>
            </p:cNvPr>
            <p:cNvSpPr>
              <a:spLocks noChangeArrowheads="1"/>
            </p:cNvSpPr>
            <p:nvPr/>
          </p:nvSpPr>
          <p:spPr bwMode="auto">
            <a:xfrm>
              <a:off x="105727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8" name="Freeform 351">
              <a:extLst>
                <a:ext uri="{FF2B5EF4-FFF2-40B4-BE49-F238E27FC236}">
                  <a16:creationId xmlns:a16="http://schemas.microsoft.com/office/drawing/2014/main" id="{A8132FBE-1B93-9840-875F-93A117CFA90D}"/>
                </a:ext>
              </a:extLst>
            </p:cNvPr>
            <p:cNvSpPr>
              <a:spLocks/>
            </p:cNvSpPr>
            <p:nvPr/>
          </p:nvSpPr>
          <p:spPr bwMode="auto">
            <a:xfrm>
              <a:off x="965200" y="2727325"/>
              <a:ext cx="300038" cy="177800"/>
            </a:xfrm>
            <a:custGeom>
              <a:avLst/>
              <a:gdLst>
                <a:gd name="T0" fmla="*/ 52 w 52"/>
                <a:gd name="T1" fmla="*/ 20 h 31"/>
                <a:gd name="T2" fmla="*/ 40 w 52"/>
                <a:gd name="T3" fmla="*/ 9 h 31"/>
                <a:gd name="T4" fmla="*/ 26 w 52"/>
                <a:gd name="T5" fmla="*/ 0 h 31"/>
                <a:gd name="T6" fmla="*/ 10 w 52"/>
                <a:gd name="T7" fmla="*/ 15 h 31"/>
                <a:gd name="T8" fmla="*/ 0 w 52"/>
                <a:gd name="T9" fmla="*/ 23 h 31"/>
                <a:gd name="T10" fmla="*/ 9 w 52"/>
                <a:gd name="T11" fmla="*/ 31 h 31"/>
                <a:gd name="T12" fmla="*/ 42 w 52"/>
                <a:gd name="T13" fmla="*/ 31 h 31"/>
                <a:gd name="T14" fmla="*/ 52 w 52"/>
                <a:gd name="T15" fmla="*/ 2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1">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59" name="Group 58">
            <a:extLst>
              <a:ext uri="{FF2B5EF4-FFF2-40B4-BE49-F238E27FC236}">
                <a16:creationId xmlns:a16="http://schemas.microsoft.com/office/drawing/2014/main" id="{2A5209F7-95C6-4848-BB35-897487A9C303}"/>
              </a:ext>
            </a:extLst>
          </p:cNvPr>
          <p:cNvGrpSpPr/>
          <p:nvPr/>
        </p:nvGrpSpPr>
        <p:grpSpPr>
          <a:xfrm>
            <a:off x="2554549" y="5221398"/>
            <a:ext cx="451118" cy="451120"/>
            <a:chOff x="2625725" y="1733550"/>
            <a:chExt cx="755017" cy="755017"/>
          </a:xfrm>
        </p:grpSpPr>
        <p:sp>
          <p:nvSpPr>
            <p:cNvPr id="60" name="Freeform 475">
              <a:extLst>
                <a:ext uri="{FF2B5EF4-FFF2-40B4-BE49-F238E27FC236}">
                  <a16:creationId xmlns:a16="http://schemas.microsoft.com/office/drawing/2014/main" id="{2E6EB7FE-F84B-6B44-81D0-625D481D09D6}"/>
                </a:ext>
              </a:extLst>
            </p:cNvPr>
            <p:cNvSpPr>
              <a:spLocks/>
            </p:cNvSpPr>
            <p:nvPr/>
          </p:nvSpPr>
          <p:spPr bwMode="auto">
            <a:xfrm>
              <a:off x="3202507" y="1788010"/>
              <a:ext cx="143577" cy="126249"/>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1" name="Freeform 476">
              <a:extLst>
                <a:ext uri="{FF2B5EF4-FFF2-40B4-BE49-F238E27FC236}">
                  <a16:creationId xmlns:a16="http://schemas.microsoft.com/office/drawing/2014/main" id="{DF1FA42A-F6A5-654A-A2F9-4697B07A5C3D}"/>
                </a:ext>
              </a:extLst>
            </p:cNvPr>
            <p:cNvSpPr>
              <a:spLocks/>
            </p:cNvSpPr>
            <p:nvPr/>
          </p:nvSpPr>
          <p:spPr bwMode="auto">
            <a:xfrm>
              <a:off x="2645529" y="2307857"/>
              <a:ext cx="160906" cy="126249"/>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2" name="Freeform 477">
              <a:extLst>
                <a:ext uri="{FF2B5EF4-FFF2-40B4-BE49-F238E27FC236}">
                  <a16:creationId xmlns:a16="http://schemas.microsoft.com/office/drawing/2014/main" id="{2F83A4E8-8332-FD43-A5DA-B56FD4DFA7F1}"/>
                </a:ext>
              </a:extLst>
            </p:cNvPr>
            <p:cNvSpPr>
              <a:spLocks/>
            </p:cNvSpPr>
            <p:nvPr/>
          </p:nvSpPr>
          <p:spPr bwMode="auto">
            <a:xfrm>
              <a:off x="2922781" y="1788010"/>
              <a:ext cx="457961" cy="700557"/>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3" name="Freeform 478">
              <a:extLst>
                <a:ext uri="{FF2B5EF4-FFF2-40B4-BE49-F238E27FC236}">
                  <a16:creationId xmlns:a16="http://schemas.microsoft.com/office/drawing/2014/main" id="{5B6AB3CC-295B-7B41-A450-80DC2BD5F47D}"/>
                </a:ext>
              </a:extLst>
            </p:cNvPr>
            <p:cNvSpPr>
              <a:spLocks/>
            </p:cNvSpPr>
            <p:nvPr/>
          </p:nvSpPr>
          <p:spPr bwMode="auto">
            <a:xfrm>
              <a:off x="2625725" y="1733550"/>
              <a:ext cx="460436" cy="700557"/>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4" name="Freeform 5">
              <a:extLst>
                <a:ext uri="{FF2B5EF4-FFF2-40B4-BE49-F238E27FC236}">
                  <a16:creationId xmlns:a16="http://schemas.microsoft.com/office/drawing/2014/main" id="{60BA59CB-9E84-8240-98D4-EED51DCA2B20}"/>
                </a:ext>
              </a:extLst>
            </p:cNvPr>
            <p:cNvSpPr>
              <a:spLocks/>
            </p:cNvSpPr>
            <p:nvPr/>
          </p:nvSpPr>
          <p:spPr bwMode="auto">
            <a:xfrm>
              <a:off x="2751973" y="1930388"/>
              <a:ext cx="487665" cy="29874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cxnSp>
        <p:nvCxnSpPr>
          <p:cNvPr id="65" name="Straight Arrow Connector 64">
            <a:extLst>
              <a:ext uri="{FF2B5EF4-FFF2-40B4-BE49-F238E27FC236}">
                <a16:creationId xmlns:a16="http://schemas.microsoft.com/office/drawing/2014/main" id="{FD0C9808-C646-6344-9112-8552B785E5B4}"/>
              </a:ext>
            </a:extLst>
          </p:cNvPr>
          <p:cNvCxnSpPr/>
          <p:nvPr/>
        </p:nvCxnSpPr>
        <p:spPr>
          <a:xfrm flipV="1">
            <a:off x="6021639" y="3694366"/>
            <a:ext cx="0" cy="873599"/>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4E1C29F1-A837-3144-AB0B-7314F7F06606}"/>
              </a:ext>
            </a:extLst>
          </p:cNvPr>
          <p:cNvGrpSpPr/>
          <p:nvPr/>
        </p:nvGrpSpPr>
        <p:grpSpPr>
          <a:xfrm>
            <a:off x="5697393" y="4776836"/>
            <a:ext cx="596727" cy="660164"/>
            <a:chOff x="5144228" y="2862082"/>
            <a:chExt cx="516003" cy="570858"/>
          </a:xfrm>
        </p:grpSpPr>
        <p:grpSp>
          <p:nvGrpSpPr>
            <p:cNvPr id="81" name="Group 80">
              <a:extLst>
                <a:ext uri="{FF2B5EF4-FFF2-40B4-BE49-F238E27FC236}">
                  <a16:creationId xmlns:a16="http://schemas.microsoft.com/office/drawing/2014/main" id="{04B26084-CAA3-DC4E-9B01-AA063C3021BC}"/>
                </a:ext>
              </a:extLst>
            </p:cNvPr>
            <p:cNvGrpSpPr/>
            <p:nvPr/>
          </p:nvGrpSpPr>
          <p:grpSpPr>
            <a:xfrm>
              <a:off x="5144228" y="2862082"/>
              <a:ext cx="514892" cy="570858"/>
              <a:chOff x="8597900" y="1254125"/>
              <a:chExt cx="438150" cy="485775"/>
            </a:xfrm>
            <a:solidFill>
              <a:schemeClr val="bg1"/>
            </a:solidFill>
          </p:grpSpPr>
          <p:sp>
            <p:nvSpPr>
              <p:cNvPr id="83" name="Freeform 374">
                <a:extLst>
                  <a:ext uri="{FF2B5EF4-FFF2-40B4-BE49-F238E27FC236}">
                    <a16:creationId xmlns:a16="http://schemas.microsoft.com/office/drawing/2014/main" id="{ABBCB564-E5AF-7944-98EB-993061DFB858}"/>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4" name="Oval 371">
                <a:extLst>
                  <a:ext uri="{FF2B5EF4-FFF2-40B4-BE49-F238E27FC236}">
                    <a16:creationId xmlns:a16="http://schemas.microsoft.com/office/drawing/2014/main" id="{F8F1D6AF-9893-4E46-A0E5-842756AB06FE}"/>
                  </a:ext>
                </a:extLst>
              </p:cNvPr>
              <p:cNvSpPr>
                <a:spLocks noChangeArrowheads="1"/>
              </p:cNvSpPr>
              <p:nvPr/>
            </p:nvSpPr>
            <p:spPr bwMode="auto">
              <a:xfrm>
                <a:off x="8597900" y="1254125"/>
                <a:ext cx="438150" cy="185737"/>
              </a:xfrm>
              <a:prstGeom prst="ellipse">
                <a:avLst/>
              </a:prstGeom>
              <a:noFill/>
              <a:ln w="3175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82" name="Freeform 55">
              <a:extLst>
                <a:ext uri="{FF2B5EF4-FFF2-40B4-BE49-F238E27FC236}">
                  <a16:creationId xmlns:a16="http://schemas.microsoft.com/office/drawing/2014/main" id="{63F6213A-CDFB-854C-BFAC-CE22D99593F2}"/>
                </a:ext>
              </a:extLst>
            </p:cNvPr>
            <p:cNvSpPr>
              <a:spLocks/>
            </p:cNvSpPr>
            <p:nvPr/>
          </p:nvSpPr>
          <p:spPr bwMode="auto">
            <a:xfrm>
              <a:off x="5145880" y="3174733"/>
              <a:ext cx="514351" cy="98694"/>
            </a:xfrm>
            <a:custGeom>
              <a:avLst/>
              <a:gdLst>
                <a:gd name="T0" fmla="*/ 0 w 164"/>
                <a:gd name="T1" fmla="*/ 0 h 29"/>
                <a:gd name="T2" fmla="*/ 30 w 164"/>
                <a:gd name="T3" fmla="*/ 29 h 29"/>
                <a:gd name="T4" fmla="*/ 52 w 164"/>
                <a:gd name="T5" fmla="*/ 19 h 29"/>
                <a:gd name="T6" fmla="*/ 56 w 164"/>
                <a:gd name="T7" fmla="*/ 14 h 29"/>
                <a:gd name="T8" fmla="*/ 60 w 164"/>
                <a:gd name="T9" fmla="*/ 19 h 29"/>
                <a:gd name="T10" fmla="*/ 82 w 164"/>
                <a:gd name="T11" fmla="*/ 29 h 29"/>
                <a:gd name="T12" fmla="*/ 104 w 164"/>
                <a:gd name="T13" fmla="*/ 20 h 29"/>
                <a:gd name="T14" fmla="*/ 108 w 164"/>
                <a:gd name="T15" fmla="*/ 15 h 29"/>
                <a:gd name="T16" fmla="*/ 113 w 164"/>
                <a:gd name="T17" fmla="*/ 20 h 29"/>
                <a:gd name="T18" fmla="*/ 134 w 164"/>
                <a:gd name="T19" fmla="*/ 29 h 29"/>
                <a:gd name="T20" fmla="*/ 164 w 16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9">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85" name="Freeform 46">
            <a:extLst>
              <a:ext uri="{FF2B5EF4-FFF2-40B4-BE49-F238E27FC236}">
                <a16:creationId xmlns:a16="http://schemas.microsoft.com/office/drawing/2014/main" id="{B568EDAA-5EA2-3E4F-9A59-E554088209E7}"/>
              </a:ext>
            </a:extLst>
          </p:cNvPr>
          <p:cNvSpPr>
            <a:spLocks/>
          </p:cNvSpPr>
          <p:nvPr/>
        </p:nvSpPr>
        <p:spPr bwMode="auto">
          <a:xfrm flipV="1">
            <a:off x="6416042" y="327659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6" name="Freeform 46">
            <a:extLst>
              <a:ext uri="{FF2B5EF4-FFF2-40B4-BE49-F238E27FC236}">
                <a16:creationId xmlns:a16="http://schemas.microsoft.com/office/drawing/2014/main" id="{D112D1B3-CB8B-174F-9B21-24B115E8C70F}"/>
              </a:ext>
            </a:extLst>
          </p:cNvPr>
          <p:cNvSpPr>
            <a:spLocks/>
          </p:cNvSpPr>
          <p:nvPr/>
        </p:nvSpPr>
        <p:spPr bwMode="auto">
          <a:xfrm>
            <a:off x="6416042" y="267461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87" name="Group 86">
            <a:extLst>
              <a:ext uri="{FF2B5EF4-FFF2-40B4-BE49-F238E27FC236}">
                <a16:creationId xmlns:a16="http://schemas.microsoft.com/office/drawing/2014/main" id="{3807160D-D1C3-B74E-8B9F-AE067E9E5E68}"/>
              </a:ext>
            </a:extLst>
          </p:cNvPr>
          <p:cNvGrpSpPr/>
          <p:nvPr/>
        </p:nvGrpSpPr>
        <p:grpSpPr>
          <a:xfrm>
            <a:off x="7946289" y="3055617"/>
            <a:ext cx="1581092" cy="1513524"/>
            <a:chOff x="7946289" y="3055617"/>
            <a:chExt cx="1581092" cy="1513524"/>
          </a:xfrm>
        </p:grpSpPr>
        <p:grpSp>
          <p:nvGrpSpPr>
            <p:cNvPr id="88" name="Group 87">
              <a:extLst>
                <a:ext uri="{FF2B5EF4-FFF2-40B4-BE49-F238E27FC236}">
                  <a16:creationId xmlns:a16="http://schemas.microsoft.com/office/drawing/2014/main" id="{930EADF3-D5FB-E84A-B920-544250130515}"/>
                </a:ext>
              </a:extLst>
            </p:cNvPr>
            <p:cNvGrpSpPr/>
            <p:nvPr/>
          </p:nvGrpSpPr>
          <p:grpSpPr>
            <a:xfrm>
              <a:off x="7946289" y="3055617"/>
              <a:ext cx="1392974" cy="822962"/>
              <a:chOff x="7946289" y="3055617"/>
              <a:chExt cx="1392974" cy="822962"/>
            </a:xfrm>
          </p:grpSpPr>
          <p:sp>
            <p:nvSpPr>
              <p:cNvPr id="93" name="Freeform 46">
                <a:extLst>
                  <a:ext uri="{FF2B5EF4-FFF2-40B4-BE49-F238E27FC236}">
                    <a16:creationId xmlns:a16="http://schemas.microsoft.com/office/drawing/2014/main" id="{69E56831-6DA3-E745-88C5-F4FB62E7038D}"/>
                  </a:ext>
                </a:extLst>
              </p:cNvPr>
              <p:cNvSpPr>
                <a:spLocks/>
              </p:cNvSpPr>
              <p:nvPr/>
            </p:nvSpPr>
            <p:spPr bwMode="auto">
              <a:xfrm flipV="1">
                <a:off x="8014869" y="3055617"/>
                <a:ext cx="1323223"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94" name="Freeform 46">
                <a:extLst>
                  <a:ext uri="{FF2B5EF4-FFF2-40B4-BE49-F238E27FC236}">
                    <a16:creationId xmlns:a16="http://schemas.microsoft.com/office/drawing/2014/main" id="{42E7199D-5B65-754E-9FEB-CF978202A05D}"/>
                  </a:ext>
                </a:extLst>
              </p:cNvPr>
              <p:cNvSpPr>
                <a:spLocks/>
              </p:cNvSpPr>
              <p:nvPr/>
            </p:nvSpPr>
            <p:spPr bwMode="auto">
              <a:xfrm flipV="1">
                <a:off x="7946289" y="3520436"/>
                <a:ext cx="109865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95" name="Straight Arrow Connector 94">
                <a:extLst>
                  <a:ext uri="{FF2B5EF4-FFF2-40B4-BE49-F238E27FC236}">
                    <a16:creationId xmlns:a16="http://schemas.microsoft.com/office/drawing/2014/main" id="{FC15B77B-8AD2-0844-B202-D70A6D64529B}"/>
                  </a:ext>
                </a:extLst>
              </p:cNvPr>
              <p:cNvCxnSpPr>
                <a:cxnSpLocks/>
              </p:cNvCxnSpPr>
              <p:nvPr/>
            </p:nvCxnSpPr>
            <p:spPr>
              <a:xfrm>
                <a:off x="9083044" y="3878579"/>
                <a:ext cx="256219"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A480D09-4A58-A945-ACC7-485F519F2772}"/>
                </a:ext>
              </a:extLst>
            </p:cNvPr>
            <p:cNvGrpSpPr/>
            <p:nvPr/>
          </p:nvGrpSpPr>
          <p:grpSpPr>
            <a:xfrm flipV="1">
              <a:off x="7981950" y="3746179"/>
              <a:ext cx="1545431" cy="822962"/>
              <a:chOff x="7810501" y="3055617"/>
              <a:chExt cx="1545431" cy="822962"/>
            </a:xfrm>
          </p:grpSpPr>
          <p:sp>
            <p:nvSpPr>
              <p:cNvPr id="90" name="Freeform 46">
                <a:extLst>
                  <a:ext uri="{FF2B5EF4-FFF2-40B4-BE49-F238E27FC236}">
                    <a16:creationId xmlns:a16="http://schemas.microsoft.com/office/drawing/2014/main" id="{1F9CB0DF-F327-D24E-AD31-0FDE52739E48}"/>
                  </a:ext>
                </a:extLst>
              </p:cNvPr>
              <p:cNvSpPr>
                <a:spLocks/>
              </p:cNvSpPr>
              <p:nvPr/>
            </p:nvSpPr>
            <p:spPr bwMode="auto">
              <a:xfrm flipV="1">
                <a:off x="7810501" y="3055617"/>
                <a:ext cx="1545431"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91" name="Freeform 46">
                <a:extLst>
                  <a:ext uri="{FF2B5EF4-FFF2-40B4-BE49-F238E27FC236}">
                    <a16:creationId xmlns:a16="http://schemas.microsoft.com/office/drawing/2014/main" id="{BB319875-2216-E748-B59D-2023F5B5F8F6}"/>
                  </a:ext>
                </a:extLst>
              </p:cNvPr>
              <p:cNvSpPr>
                <a:spLocks/>
              </p:cNvSpPr>
              <p:nvPr/>
            </p:nvSpPr>
            <p:spPr bwMode="auto">
              <a:xfrm flipV="1">
                <a:off x="7843839" y="3520436"/>
                <a:ext cx="120110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92" name="Straight Arrow Connector 91">
                <a:extLst>
                  <a:ext uri="{FF2B5EF4-FFF2-40B4-BE49-F238E27FC236}">
                    <a16:creationId xmlns:a16="http://schemas.microsoft.com/office/drawing/2014/main" id="{DD200E5D-A915-E440-9648-3C026F11CCA9}"/>
                  </a:ext>
                </a:extLst>
              </p:cNvPr>
              <p:cNvCxnSpPr>
                <a:cxnSpLocks/>
              </p:cNvCxnSpPr>
              <p:nvPr/>
            </p:nvCxnSpPr>
            <p:spPr>
              <a:xfrm flipV="1">
                <a:off x="9059229" y="3878579"/>
                <a:ext cx="29432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7D7F4F45-196A-794E-9AE5-36E6DA46EEB5}"/>
              </a:ext>
            </a:extLst>
          </p:cNvPr>
          <p:cNvGrpSpPr/>
          <p:nvPr/>
        </p:nvGrpSpPr>
        <p:grpSpPr>
          <a:xfrm>
            <a:off x="2518873" y="3795331"/>
            <a:ext cx="494148" cy="304479"/>
            <a:chOff x="1068228" y="4194652"/>
            <a:chExt cx="628643" cy="387349"/>
          </a:xfrm>
        </p:grpSpPr>
        <p:grpSp>
          <p:nvGrpSpPr>
            <p:cNvPr id="98" name="Group 97">
              <a:extLst>
                <a:ext uri="{FF2B5EF4-FFF2-40B4-BE49-F238E27FC236}">
                  <a16:creationId xmlns:a16="http://schemas.microsoft.com/office/drawing/2014/main" id="{853CD76E-6144-DA4D-8FE8-C4F5DAD57881}"/>
                </a:ext>
              </a:extLst>
            </p:cNvPr>
            <p:cNvGrpSpPr/>
            <p:nvPr/>
          </p:nvGrpSpPr>
          <p:grpSpPr>
            <a:xfrm>
              <a:off x="1068228" y="4194652"/>
              <a:ext cx="628643" cy="387349"/>
              <a:chOff x="1068228" y="4194652"/>
              <a:chExt cx="628643" cy="387349"/>
            </a:xfrm>
          </p:grpSpPr>
          <p:grpSp>
            <p:nvGrpSpPr>
              <p:cNvPr id="100" name="Group 8">
                <a:extLst>
                  <a:ext uri="{FF2B5EF4-FFF2-40B4-BE49-F238E27FC236}">
                    <a16:creationId xmlns:a16="http://schemas.microsoft.com/office/drawing/2014/main" id="{027AD587-56AB-414E-88D7-54BA06AC06C1}"/>
                  </a:ext>
                </a:extLst>
              </p:cNvPr>
              <p:cNvGrpSpPr>
                <a:grpSpLocks noChangeAspect="1"/>
              </p:cNvGrpSpPr>
              <p:nvPr/>
            </p:nvGrpSpPr>
            <p:grpSpPr bwMode="auto">
              <a:xfrm>
                <a:off x="1068228" y="4194652"/>
                <a:ext cx="387490" cy="387349"/>
                <a:chOff x="2462" y="786"/>
                <a:chExt cx="2753" cy="2752"/>
              </a:xfrm>
            </p:grpSpPr>
            <p:sp>
              <p:nvSpPr>
                <p:cNvPr id="103" name="Freeform 9">
                  <a:extLst>
                    <a:ext uri="{FF2B5EF4-FFF2-40B4-BE49-F238E27FC236}">
                      <a16:creationId xmlns:a16="http://schemas.microsoft.com/office/drawing/2014/main" id="{9514D966-C415-3144-9746-63F1355003CD}"/>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4" name="Oval 10">
                  <a:extLst>
                    <a:ext uri="{FF2B5EF4-FFF2-40B4-BE49-F238E27FC236}">
                      <a16:creationId xmlns:a16="http://schemas.microsoft.com/office/drawing/2014/main" id="{82FED480-DC76-8E41-9DD3-971542ECBD67}"/>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01" name="Freeform 182">
                <a:extLst>
                  <a:ext uri="{FF2B5EF4-FFF2-40B4-BE49-F238E27FC236}">
                    <a16:creationId xmlns:a16="http://schemas.microsoft.com/office/drawing/2014/main" id="{4D526814-7276-6842-9528-9BB48E128674}"/>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2" name="Freeform 183">
                <a:extLst>
                  <a:ext uri="{FF2B5EF4-FFF2-40B4-BE49-F238E27FC236}">
                    <a16:creationId xmlns:a16="http://schemas.microsoft.com/office/drawing/2014/main" id="{7F46C780-5196-774B-A45F-7C5ED68B95ED}"/>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99" name="Freeform 181">
              <a:extLst>
                <a:ext uri="{FF2B5EF4-FFF2-40B4-BE49-F238E27FC236}">
                  <a16:creationId xmlns:a16="http://schemas.microsoft.com/office/drawing/2014/main" id="{D7469761-F86F-0D4D-A62F-7F2BB741679F}"/>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05" name="Group 104">
            <a:extLst>
              <a:ext uri="{FF2B5EF4-FFF2-40B4-BE49-F238E27FC236}">
                <a16:creationId xmlns:a16="http://schemas.microsoft.com/office/drawing/2014/main" id="{910B2106-3636-D449-9339-FBC0BB6A7C39}"/>
              </a:ext>
            </a:extLst>
          </p:cNvPr>
          <p:cNvGrpSpPr/>
          <p:nvPr/>
        </p:nvGrpSpPr>
        <p:grpSpPr>
          <a:xfrm>
            <a:off x="9837475" y="3623458"/>
            <a:ext cx="539917" cy="539917"/>
            <a:chOff x="1957387" y="4729162"/>
            <a:chExt cx="530226" cy="530226"/>
          </a:xfrm>
        </p:grpSpPr>
        <p:sp>
          <p:nvSpPr>
            <p:cNvPr id="106" name="Freeform 642">
              <a:extLst>
                <a:ext uri="{FF2B5EF4-FFF2-40B4-BE49-F238E27FC236}">
                  <a16:creationId xmlns:a16="http://schemas.microsoft.com/office/drawing/2014/main" id="{389C907B-2291-604E-B13B-78D6D384FBC6}"/>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7" name="Line 643">
              <a:extLst>
                <a:ext uri="{FF2B5EF4-FFF2-40B4-BE49-F238E27FC236}">
                  <a16:creationId xmlns:a16="http://schemas.microsoft.com/office/drawing/2014/main" id="{BCCBF29B-EBC5-054A-ACDD-98781918F22A}"/>
                </a:ext>
              </a:extLst>
            </p:cNvPr>
            <p:cNvSpPr>
              <a:spLocks noChangeShapeType="1"/>
            </p:cNvSpPr>
            <p:nvPr/>
          </p:nvSpPr>
          <p:spPr bwMode="auto">
            <a:xfrm>
              <a:off x="1957387" y="4845050"/>
              <a:ext cx="53022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8" name="Oval 644">
              <a:extLst>
                <a:ext uri="{FF2B5EF4-FFF2-40B4-BE49-F238E27FC236}">
                  <a16:creationId xmlns:a16="http://schemas.microsoft.com/office/drawing/2014/main" id="{3B1FA2A3-EED4-6549-893B-F5432092E779}"/>
                </a:ext>
              </a:extLst>
            </p:cNvPr>
            <p:cNvSpPr>
              <a:spLocks noChangeArrowheads="1"/>
            </p:cNvSpPr>
            <p:nvPr/>
          </p:nvSpPr>
          <p:spPr bwMode="auto">
            <a:xfrm>
              <a:off x="2025650"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9" name="Oval 645">
              <a:extLst>
                <a:ext uri="{FF2B5EF4-FFF2-40B4-BE49-F238E27FC236}">
                  <a16:creationId xmlns:a16="http://schemas.microsoft.com/office/drawing/2014/main" id="{E15A6540-1C44-E547-8053-3AE192A5A887}"/>
                </a:ext>
              </a:extLst>
            </p:cNvPr>
            <p:cNvSpPr>
              <a:spLocks noChangeArrowheads="1"/>
            </p:cNvSpPr>
            <p:nvPr/>
          </p:nvSpPr>
          <p:spPr bwMode="auto">
            <a:xfrm>
              <a:off x="2095500" y="4775200"/>
              <a:ext cx="22225"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0" name="Oval 646">
              <a:extLst>
                <a:ext uri="{FF2B5EF4-FFF2-40B4-BE49-F238E27FC236}">
                  <a16:creationId xmlns:a16="http://schemas.microsoft.com/office/drawing/2014/main" id="{4328DC3B-DAE1-2C43-BF90-C6E4BFAE700B}"/>
                </a:ext>
              </a:extLst>
            </p:cNvPr>
            <p:cNvSpPr>
              <a:spLocks noChangeArrowheads="1"/>
            </p:cNvSpPr>
            <p:nvPr/>
          </p:nvSpPr>
          <p:spPr bwMode="auto">
            <a:xfrm>
              <a:off x="2163762"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1" name="Oval 647">
              <a:extLst>
                <a:ext uri="{FF2B5EF4-FFF2-40B4-BE49-F238E27FC236}">
                  <a16:creationId xmlns:a16="http://schemas.microsoft.com/office/drawing/2014/main" id="{C85C663A-0578-F04C-A8AD-78DF0620D30E}"/>
                </a:ext>
              </a:extLst>
            </p:cNvPr>
            <p:cNvSpPr>
              <a:spLocks noChangeArrowheads="1"/>
            </p:cNvSpPr>
            <p:nvPr/>
          </p:nvSpPr>
          <p:spPr bwMode="auto">
            <a:xfrm>
              <a:off x="2255837" y="5029200"/>
              <a:ext cx="173038" cy="173038"/>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2" name="Line 648">
              <a:extLst>
                <a:ext uri="{FF2B5EF4-FFF2-40B4-BE49-F238E27FC236}">
                  <a16:creationId xmlns:a16="http://schemas.microsoft.com/office/drawing/2014/main" id="{946D5A10-DA67-1C4A-81FB-26F240ADD75F}"/>
                </a:ext>
              </a:extLst>
            </p:cNvPr>
            <p:cNvSpPr>
              <a:spLocks noChangeShapeType="1"/>
            </p:cNvSpPr>
            <p:nvPr/>
          </p:nvSpPr>
          <p:spPr bwMode="auto">
            <a:xfrm>
              <a:off x="2406650" y="5178425"/>
              <a:ext cx="80963" cy="80963"/>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3" name="Line 649">
              <a:extLst>
                <a:ext uri="{FF2B5EF4-FFF2-40B4-BE49-F238E27FC236}">
                  <a16:creationId xmlns:a16="http://schemas.microsoft.com/office/drawing/2014/main" id="{89FB0B75-2EC6-7C44-A7C6-1736E0395579}"/>
                </a:ext>
              </a:extLst>
            </p:cNvPr>
            <p:cNvSpPr>
              <a:spLocks noChangeShapeType="1"/>
            </p:cNvSpPr>
            <p:nvPr/>
          </p:nvSpPr>
          <p:spPr bwMode="auto">
            <a:xfrm>
              <a:off x="2025650"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4" name="Line 650">
              <a:extLst>
                <a:ext uri="{FF2B5EF4-FFF2-40B4-BE49-F238E27FC236}">
                  <a16:creationId xmlns:a16="http://schemas.microsoft.com/office/drawing/2014/main" id="{C6F74341-DF3B-A044-9C71-E8D65C5BA632}"/>
                </a:ext>
              </a:extLst>
            </p:cNvPr>
            <p:cNvSpPr>
              <a:spLocks noChangeShapeType="1"/>
            </p:cNvSpPr>
            <p:nvPr/>
          </p:nvSpPr>
          <p:spPr bwMode="auto">
            <a:xfrm>
              <a:off x="2025650" y="5051425"/>
              <a:ext cx="4603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5" name="Line 651">
              <a:extLst>
                <a:ext uri="{FF2B5EF4-FFF2-40B4-BE49-F238E27FC236}">
                  <a16:creationId xmlns:a16="http://schemas.microsoft.com/office/drawing/2014/main" id="{615CA75B-8C13-E048-986A-0450B1478BDD}"/>
                </a:ext>
              </a:extLst>
            </p:cNvPr>
            <p:cNvSpPr>
              <a:spLocks noChangeShapeType="1"/>
            </p:cNvSpPr>
            <p:nvPr/>
          </p:nvSpPr>
          <p:spPr bwMode="auto">
            <a:xfrm>
              <a:off x="2025650" y="498316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6" name="Line 652">
              <a:extLst>
                <a:ext uri="{FF2B5EF4-FFF2-40B4-BE49-F238E27FC236}">
                  <a16:creationId xmlns:a16="http://schemas.microsoft.com/office/drawing/2014/main" id="{57D220BA-5195-3A48-8DE5-A338A2696A1F}"/>
                </a:ext>
              </a:extLst>
            </p:cNvPr>
            <p:cNvSpPr>
              <a:spLocks noChangeShapeType="1"/>
            </p:cNvSpPr>
            <p:nvPr/>
          </p:nvSpPr>
          <p:spPr bwMode="auto">
            <a:xfrm>
              <a:off x="2117725" y="5051425"/>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7" name="Line 653">
              <a:extLst>
                <a:ext uri="{FF2B5EF4-FFF2-40B4-BE49-F238E27FC236}">
                  <a16:creationId xmlns:a16="http://schemas.microsoft.com/office/drawing/2014/main" id="{4952C195-8F99-BD46-9BEE-219F2E60E282}"/>
                </a:ext>
              </a:extLst>
            </p:cNvPr>
            <p:cNvSpPr>
              <a:spLocks noChangeShapeType="1"/>
            </p:cNvSpPr>
            <p:nvPr/>
          </p:nvSpPr>
          <p:spPr bwMode="auto">
            <a:xfrm>
              <a:off x="2187575" y="4983162"/>
              <a:ext cx="114300"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8" name="Line 654">
              <a:extLst>
                <a:ext uri="{FF2B5EF4-FFF2-40B4-BE49-F238E27FC236}">
                  <a16:creationId xmlns:a16="http://schemas.microsoft.com/office/drawing/2014/main" id="{9A739BC4-B646-5A41-AFD0-65E0C28199D4}"/>
                </a:ext>
              </a:extLst>
            </p:cNvPr>
            <p:cNvSpPr>
              <a:spLocks noChangeShapeType="1"/>
            </p:cNvSpPr>
            <p:nvPr/>
          </p:nvSpPr>
          <p:spPr bwMode="auto">
            <a:xfrm>
              <a:off x="2163762" y="491331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9" name="Line 655">
              <a:extLst>
                <a:ext uri="{FF2B5EF4-FFF2-40B4-BE49-F238E27FC236}">
                  <a16:creationId xmlns:a16="http://schemas.microsoft.com/office/drawing/2014/main" id="{EB65915C-803A-D047-838D-0DA02140C635}"/>
                </a:ext>
              </a:extLst>
            </p:cNvPr>
            <p:cNvSpPr>
              <a:spLocks noChangeShapeType="1"/>
            </p:cNvSpPr>
            <p:nvPr/>
          </p:nvSpPr>
          <p:spPr bwMode="auto">
            <a:xfrm>
              <a:off x="2325687"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0" name="Line 656">
              <a:extLst>
                <a:ext uri="{FF2B5EF4-FFF2-40B4-BE49-F238E27FC236}">
                  <a16:creationId xmlns:a16="http://schemas.microsoft.com/office/drawing/2014/main" id="{D2A7DBE3-B12A-7343-B611-09A702560A42}"/>
                </a:ext>
              </a:extLst>
            </p:cNvPr>
            <p:cNvSpPr>
              <a:spLocks noChangeShapeType="1"/>
            </p:cNvSpPr>
            <p:nvPr/>
          </p:nvSpPr>
          <p:spPr bwMode="auto">
            <a:xfrm>
              <a:off x="2349500" y="4983162"/>
              <a:ext cx="68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0" name="Group 139">
            <a:extLst>
              <a:ext uri="{FF2B5EF4-FFF2-40B4-BE49-F238E27FC236}">
                <a16:creationId xmlns:a16="http://schemas.microsoft.com/office/drawing/2014/main" id="{627B2C63-49BB-D44E-902A-7B7261BD0DD2}"/>
              </a:ext>
            </a:extLst>
          </p:cNvPr>
          <p:cNvGrpSpPr/>
          <p:nvPr/>
        </p:nvGrpSpPr>
        <p:grpSpPr>
          <a:xfrm>
            <a:off x="10329916" y="3498443"/>
            <a:ext cx="359569" cy="359569"/>
            <a:chOff x="10965655" y="1464469"/>
            <a:chExt cx="359569" cy="359569"/>
          </a:xfrm>
        </p:grpSpPr>
        <p:sp>
          <p:nvSpPr>
            <p:cNvPr id="141" name="Oval 140">
              <a:extLst>
                <a:ext uri="{FF2B5EF4-FFF2-40B4-BE49-F238E27FC236}">
                  <a16:creationId xmlns:a16="http://schemas.microsoft.com/office/drawing/2014/main" id="{5AB01AF7-2C1E-E044-B75A-5241A07D088B}"/>
                </a:ext>
              </a:extLst>
            </p:cNvPr>
            <p:cNvSpPr/>
            <p:nvPr/>
          </p:nvSpPr>
          <p:spPr>
            <a:xfrm>
              <a:off x="10965655" y="1464469"/>
              <a:ext cx="359569" cy="3595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42" name="Freeform 9">
              <a:extLst>
                <a:ext uri="{FF2B5EF4-FFF2-40B4-BE49-F238E27FC236}">
                  <a16:creationId xmlns:a16="http://schemas.microsoft.com/office/drawing/2014/main" id="{73E3E7AE-BC4A-5549-A3D4-76FE0BED7C75}"/>
                </a:ext>
              </a:extLst>
            </p:cNvPr>
            <p:cNvSpPr>
              <a:spLocks noEditPoints="1"/>
            </p:cNvSpPr>
            <p:nvPr/>
          </p:nvSpPr>
          <p:spPr bwMode="auto">
            <a:xfrm>
              <a:off x="10997802" y="1495822"/>
              <a:ext cx="295275" cy="2968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2 w 72"/>
                <a:gd name="T11" fmla="*/ 50 h 72"/>
                <a:gd name="T12" fmla="*/ 35 w 72"/>
                <a:gd name="T13" fmla="*/ 49 h 72"/>
                <a:gd name="T14" fmla="*/ 55 w 72"/>
                <a:gd name="T15" fmla="*/ 29 h 72"/>
                <a:gd name="T16" fmla="*/ 55 w 72"/>
                <a:gd name="T17" fmla="*/ 23 h 72"/>
                <a:gd name="T18" fmla="*/ 49 w 72"/>
                <a:gd name="T19" fmla="*/ 23 h 72"/>
                <a:gd name="T20" fmla="*/ 32 w 72"/>
                <a:gd name="T21" fmla="*/ 40 h 72"/>
                <a:gd name="T22" fmla="*/ 27 w 72"/>
                <a:gd name="T23" fmla="*/ 34 h 72"/>
                <a:gd name="T24" fmla="*/ 21 w 72"/>
                <a:gd name="T25" fmla="*/ 34 h 72"/>
                <a:gd name="T26" fmla="*/ 21 w 72"/>
                <a:gd name="T27" fmla="*/ 40 h 72"/>
                <a:gd name="T28" fmla="*/ 30 w 72"/>
                <a:gd name="T29" fmla="*/ 49 h 72"/>
                <a:gd name="T30" fmla="*/ 32 w 72"/>
                <a:gd name="T3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7" name="Group 146">
            <a:extLst>
              <a:ext uri="{FF2B5EF4-FFF2-40B4-BE49-F238E27FC236}">
                <a16:creationId xmlns:a16="http://schemas.microsoft.com/office/drawing/2014/main" id="{32E96F1D-39A7-9D4B-8F32-7809ED8E760C}"/>
              </a:ext>
            </a:extLst>
          </p:cNvPr>
          <p:cNvGrpSpPr/>
          <p:nvPr/>
        </p:nvGrpSpPr>
        <p:grpSpPr>
          <a:xfrm>
            <a:off x="4258539" y="2148611"/>
            <a:ext cx="544168" cy="1946240"/>
            <a:chOff x="4258539" y="2148611"/>
            <a:chExt cx="544168" cy="1946240"/>
          </a:xfrm>
        </p:grpSpPr>
        <p:sp>
          <p:nvSpPr>
            <p:cNvPr id="148" name="Rectangle 147">
              <a:extLst>
                <a:ext uri="{FF2B5EF4-FFF2-40B4-BE49-F238E27FC236}">
                  <a16:creationId xmlns:a16="http://schemas.microsoft.com/office/drawing/2014/main" id="{C1DEB974-942C-BE40-BB93-1D44BA22A1EA}"/>
                </a:ext>
              </a:extLst>
            </p:cNvPr>
            <p:cNvSpPr/>
            <p:nvPr/>
          </p:nvSpPr>
          <p:spPr>
            <a:xfrm>
              <a:off x="4258539" y="2148611"/>
              <a:ext cx="544168" cy="1946240"/>
            </a:xfrm>
            <a:prstGeom prst="rect">
              <a:avLst/>
            </a:prstGeom>
            <a:pattFill prst="wdUpDiag">
              <a:fgClr>
                <a:schemeClr val="accent1"/>
              </a:fgClr>
              <a:bgClr>
                <a:schemeClr val="bg1"/>
              </a:bgClr>
            </a:patt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sp>
          <p:nvSpPr>
            <p:cNvPr id="149" name="Rectangle 148">
              <a:extLst>
                <a:ext uri="{FF2B5EF4-FFF2-40B4-BE49-F238E27FC236}">
                  <a16:creationId xmlns:a16="http://schemas.microsoft.com/office/drawing/2014/main" id="{B07E111D-BCA4-F941-A58F-356CA51BDAD1}"/>
                </a:ext>
              </a:extLst>
            </p:cNvPr>
            <p:cNvSpPr/>
            <p:nvPr/>
          </p:nvSpPr>
          <p:spPr>
            <a:xfrm>
              <a:off x="4531519" y="2159036"/>
              <a:ext cx="266698" cy="1931952"/>
            </a:xfrm>
            <a:prstGeom prst="rect">
              <a:avLst/>
            </a:prstGeom>
            <a:pattFill prst="dashHorz">
              <a:fgClr>
                <a:schemeClr val="accent1">
                  <a:lumMod val="75000"/>
                </a:schemeClr>
              </a:fgClr>
              <a:bgClr>
                <a:schemeClr val="accent1">
                  <a:lumMod val="40000"/>
                  <a:lumOff val="60000"/>
                </a:schemeClr>
              </a:bgClr>
            </a:patt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grpSp>
      <p:grpSp>
        <p:nvGrpSpPr>
          <p:cNvPr id="6" name="Group 5">
            <a:extLst>
              <a:ext uri="{FF2B5EF4-FFF2-40B4-BE49-F238E27FC236}">
                <a16:creationId xmlns:a16="http://schemas.microsoft.com/office/drawing/2014/main" id="{CB3EE206-0708-9F47-9290-3DAB0CADDB67}"/>
              </a:ext>
            </a:extLst>
          </p:cNvPr>
          <p:cNvGrpSpPr/>
          <p:nvPr/>
        </p:nvGrpSpPr>
        <p:grpSpPr>
          <a:xfrm>
            <a:off x="7435850" y="2857844"/>
            <a:ext cx="421191" cy="406056"/>
            <a:chOff x="7435850" y="2857844"/>
            <a:chExt cx="421191" cy="406056"/>
          </a:xfrm>
        </p:grpSpPr>
        <p:grpSp>
          <p:nvGrpSpPr>
            <p:cNvPr id="71" name="Group 70">
              <a:extLst>
                <a:ext uri="{FF2B5EF4-FFF2-40B4-BE49-F238E27FC236}">
                  <a16:creationId xmlns:a16="http://schemas.microsoft.com/office/drawing/2014/main" id="{9C20F01E-EC1F-A64E-BF71-CFF132F37C3E}"/>
                </a:ext>
              </a:extLst>
            </p:cNvPr>
            <p:cNvGrpSpPr/>
            <p:nvPr/>
          </p:nvGrpSpPr>
          <p:grpSpPr>
            <a:xfrm>
              <a:off x="7568525" y="2857844"/>
              <a:ext cx="288516" cy="348622"/>
              <a:chOff x="5692775" y="1541146"/>
              <a:chExt cx="114300" cy="138112"/>
            </a:xfrm>
          </p:grpSpPr>
          <p:sp>
            <p:nvSpPr>
              <p:cNvPr id="72" name="Oval 23">
                <a:extLst>
                  <a:ext uri="{FF2B5EF4-FFF2-40B4-BE49-F238E27FC236}">
                    <a16:creationId xmlns:a16="http://schemas.microsoft.com/office/drawing/2014/main" id="{CBCC6FE5-F365-054D-90E0-A2113C272628}"/>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73" name="Freeform 24">
                <a:extLst>
                  <a:ext uri="{FF2B5EF4-FFF2-40B4-BE49-F238E27FC236}">
                    <a16:creationId xmlns:a16="http://schemas.microsoft.com/office/drawing/2014/main" id="{8483D8AB-6197-F84E-8C7D-1254C733BB8F}"/>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151" name="Oval 150">
              <a:extLst>
                <a:ext uri="{FF2B5EF4-FFF2-40B4-BE49-F238E27FC236}">
                  <a16:creationId xmlns:a16="http://schemas.microsoft.com/office/drawing/2014/main" id="{758E2C2B-4C1C-274F-BFC6-D6AEA07850C5}"/>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52" name="Freeform 5">
              <a:extLst>
                <a:ext uri="{FF2B5EF4-FFF2-40B4-BE49-F238E27FC236}">
                  <a16:creationId xmlns:a16="http://schemas.microsoft.com/office/drawing/2014/main" id="{EF627F78-FA9F-8948-A0CE-90BE4BCEF09E}"/>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62" name="Group 161">
            <a:extLst>
              <a:ext uri="{FF2B5EF4-FFF2-40B4-BE49-F238E27FC236}">
                <a16:creationId xmlns:a16="http://schemas.microsoft.com/office/drawing/2014/main" id="{A2232153-6024-A649-AAA8-0E320CC7048F}"/>
              </a:ext>
            </a:extLst>
          </p:cNvPr>
          <p:cNvGrpSpPr/>
          <p:nvPr/>
        </p:nvGrpSpPr>
        <p:grpSpPr>
          <a:xfrm>
            <a:off x="5717996" y="2867131"/>
            <a:ext cx="598485" cy="667289"/>
            <a:chOff x="5717996" y="2867131"/>
            <a:chExt cx="598485" cy="667289"/>
          </a:xfrm>
        </p:grpSpPr>
        <p:sp>
          <p:nvSpPr>
            <p:cNvPr id="163" name="Freeform 5">
              <a:extLst>
                <a:ext uri="{FF2B5EF4-FFF2-40B4-BE49-F238E27FC236}">
                  <a16:creationId xmlns:a16="http://schemas.microsoft.com/office/drawing/2014/main" id="{3F6D1B88-B55C-3342-9FE8-20C1438008EC}"/>
                </a:ext>
              </a:extLst>
            </p:cNvPr>
            <p:cNvSpPr>
              <a:spLocks/>
            </p:cNvSpPr>
            <p:nvPr/>
          </p:nvSpPr>
          <p:spPr bwMode="auto">
            <a:xfrm>
              <a:off x="5717996" y="2867131"/>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164" name="Freeform 5">
              <a:extLst>
                <a:ext uri="{FF2B5EF4-FFF2-40B4-BE49-F238E27FC236}">
                  <a16:creationId xmlns:a16="http://schemas.microsoft.com/office/drawing/2014/main" id="{B44312D9-CFC9-F544-B792-31056A24EDF8}"/>
                </a:ext>
              </a:extLst>
            </p:cNvPr>
            <p:cNvSpPr>
              <a:spLocks/>
            </p:cNvSpPr>
            <p:nvPr/>
          </p:nvSpPr>
          <p:spPr bwMode="auto">
            <a:xfrm>
              <a:off x="5721171" y="2873481"/>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3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5" name="Freeform 374">
              <a:extLst>
                <a:ext uri="{FF2B5EF4-FFF2-40B4-BE49-F238E27FC236}">
                  <a16:creationId xmlns:a16="http://schemas.microsoft.com/office/drawing/2014/main" id="{57F43E42-1E3F-7C40-B106-81541D0CE651}"/>
                </a:ext>
              </a:extLst>
            </p:cNvPr>
            <p:cNvSpPr>
              <a:spLocks/>
            </p:cNvSpPr>
            <p:nvPr/>
          </p:nvSpPr>
          <p:spPr bwMode="auto">
            <a:xfrm>
              <a:off x="5722549" y="2999582"/>
              <a:ext cx="586018" cy="524444"/>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pattFill prst="dkHorz">
              <a:fgClr>
                <a:schemeClr val="bg1"/>
              </a:fgClr>
              <a:bgClr>
                <a:schemeClr val="accent1">
                  <a:lumMod val="40000"/>
                  <a:lumOff val="60000"/>
                </a:schemeClr>
              </a:bgClr>
            </a:patt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6" name="Freeform 372">
              <a:extLst>
                <a:ext uri="{FF2B5EF4-FFF2-40B4-BE49-F238E27FC236}">
                  <a16:creationId xmlns:a16="http://schemas.microsoft.com/office/drawing/2014/main" id="{9D7D5B34-7F64-AD4E-A37E-3737F5F4F66A}"/>
                </a:ext>
              </a:extLst>
            </p:cNvPr>
            <p:cNvSpPr>
              <a:spLocks/>
            </p:cNvSpPr>
            <p:nvPr/>
          </p:nvSpPr>
          <p:spPr bwMode="auto">
            <a:xfrm>
              <a:off x="5722549" y="3122731"/>
              <a:ext cx="586018" cy="12314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chemeClr val="bg1"/>
              </a:fgClr>
              <a:bgClr>
                <a:schemeClr val="accent1">
                  <a:lumMod val="40000"/>
                  <a:lumOff val="60000"/>
                </a:schemeClr>
              </a:bgClr>
            </a:patt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7" name="Freeform 373">
              <a:extLst>
                <a:ext uri="{FF2B5EF4-FFF2-40B4-BE49-F238E27FC236}">
                  <a16:creationId xmlns:a16="http://schemas.microsoft.com/office/drawing/2014/main" id="{0DB2E7F8-DA5F-AC46-A096-EBE7C5D0481E}"/>
                </a:ext>
              </a:extLst>
            </p:cNvPr>
            <p:cNvSpPr>
              <a:spLocks/>
            </p:cNvSpPr>
            <p:nvPr/>
          </p:nvSpPr>
          <p:spPr bwMode="auto">
            <a:xfrm>
              <a:off x="5722549" y="3260744"/>
              <a:ext cx="586018" cy="125271"/>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chemeClr val="bg1"/>
              </a:fgClr>
              <a:bgClr>
                <a:schemeClr val="accent1">
                  <a:lumMod val="40000"/>
                  <a:lumOff val="60000"/>
                </a:schemeClr>
              </a:bgClr>
            </a:patt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8" name="Oval 371">
              <a:extLst>
                <a:ext uri="{FF2B5EF4-FFF2-40B4-BE49-F238E27FC236}">
                  <a16:creationId xmlns:a16="http://schemas.microsoft.com/office/drawing/2014/main" id="{AFCA05E4-FAA8-A848-A7F5-27CDE1306A42}"/>
                </a:ext>
              </a:extLst>
            </p:cNvPr>
            <p:cNvSpPr>
              <a:spLocks noChangeArrowheads="1"/>
            </p:cNvSpPr>
            <p:nvPr/>
          </p:nvSpPr>
          <p:spPr bwMode="auto">
            <a:xfrm>
              <a:off x="5722549" y="2874311"/>
              <a:ext cx="586018" cy="248420"/>
            </a:xfrm>
            <a:prstGeom prst="ellipse">
              <a:avLst/>
            </a:pr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169" name="Group 168">
              <a:extLst>
                <a:ext uri="{FF2B5EF4-FFF2-40B4-BE49-F238E27FC236}">
                  <a16:creationId xmlns:a16="http://schemas.microsoft.com/office/drawing/2014/main" id="{46272999-7A56-294C-B9B4-E9393A023D21}"/>
                </a:ext>
              </a:extLst>
            </p:cNvPr>
            <p:cNvGrpSpPr/>
            <p:nvPr/>
          </p:nvGrpSpPr>
          <p:grpSpPr>
            <a:xfrm>
              <a:off x="5845682" y="2912533"/>
              <a:ext cx="327748" cy="161927"/>
              <a:chOff x="5729775" y="4117411"/>
              <a:chExt cx="866713" cy="855391"/>
            </a:xfrm>
            <a:solidFill>
              <a:srgbClr val="148BC0"/>
            </a:solidFill>
          </p:grpSpPr>
          <p:sp>
            <p:nvSpPr>
              <p:cNvPr id="170" name="Freeform 88">
                <a:extLst>
                  <a:ext uri="{FF2B5EF4-FFF2-40B4-BE49-F238E27FC236}">
                    <a16:creationId xmlns:a16="http://schemas.microsoft.com/office/drawing/2014/main" id="{998BAD68-F33E-0045-A1F3-47DD6E0C3125}"/>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1" name="Freeform 89">
                <a:extLst>
                  <a:ext uri="{FF2B5EF4-FFF2-40B4-BE49-F238E27FC236}">
                    <a16:creationId xmlns:a16="http://schemas.microsoft.com/office/drawing/2014/main" id="{60010B86-2243-F04A-9734-86506A6703DB}"/>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2" name="Freeform 90">
                <a:extLst>
                  <a:ext uri="{FF2B5EF4-FFF2-40B4-BE49-F238E27FC236}">
                    <a16:creationId xmlns:a16="http://schemas.microsoft.com/office/drawing/2014/main" id="{3B3AC458-DB0F-014C-97C5-2DA3B9254AC9}"/>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3" name="Freeform 91">
                <a:extLst>
                  <a:ext uri="{FF2B5EF4-FFF2-40B4-BE49-F238E27FC236}">
                    <a16:creationId xmlns:a16="http://schemas.microsoft.com/office/drawing/2014/main" id="{3D8F0372-E614-1D4C-B456-74485229FDA4}"/>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Freeform 92">
                <a:extLst>
                  <a:ext uri="{FF2B5EF4-FFF2-40B4-BE49-F238E27FC236}">
                    <a16:creationId xmlns:a16="http://schemas.microsoft.com/office/drawing/2014/main" id="{2FC3A1E6-B825-EB4A-9BA6-A2D7465172CA}"/>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5" name="Freeform 93">
                <a:extLst>
                  <a:ext uri="{FF2B5EF4-FFF2-40B4-BE49-F238E27FC236}">
                    <a16:creationId xmlns:a16="http://schemas.microsoft.com/office/drawing/2014/main" id="{F5DAA2E3-2C35-374D-B980-6B96F12BCFF7}"/>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6" name="Freeform 94">
                <a:extLst>
                  <a:ext uri="{FF2B5EF4-FFF2-40B4-BE49-F238E27FC236}">
                    <a16:creationId xmlns:a16="http://schemas.microsoft.com/office/drawing/2014/main" id="{0FE87204-0F9E-8247-8285-149093698F38}"/>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7" name="Freeform 95">
                <a:extLst>
                  <a:ext uri="{FF2B5EF4-FFF2-40B4-BE49-F238E27FC236}">
                    <a16:creationId xmlns:a16="http://schemas.microsoft.com/office/drawing/2014/main" id="{C4D66FF6-01BA-B741-A4B2-E4EF9552E1D9}"/>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8" name="Freeform 96">
                <a:extLst>
                  <a:ext uri="{FF2B5EF4-FFF2-40B4-BE49-F238E27FC236}">
                    <a16:creationId xmlns:a16="http://schemas.microsoft.com/office/drawing/2014/main" id="{39155EF1-D052-4547-93A0-31072B3667DA}"/>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9" name="Freeform 97">
                <a:extLst>
                  <a:ext uri="{FF2B5EF4-FFF2-40B4-BE49-F238E27FC236}">
                    <a16:creationId xmlns:a16="http://schemas.microsoft.com/office/drawing/2014/main" id="{9A022C52-1974-E446-B327-318E6BB38B24}"/>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0" name="Freeform 98">
                <a:extLst>
                  <a:ext uri="{FF2B5EF4-FFF2-40B4-BE49-F238E27FC236}">
                    <a16:creationId xmlns:a16="http://schemas.microsoft.com/office/drawing/2014/main" id="{4406593C-5D32-7648-929C-CA596465358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1" name="Freeform 99">
                <a:extLst>
                  <a:ext uri="{FF2B5EF4-FFF2-40B4-BE49-F238E27FC236}">
                    <a16:creationId xmlns:a16="http://schemas.microsoft.com/office/drawing/2014/main" id="{DDBD9579-95DA-9F41-B266-454965370151}"/>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2" name="Freeform 100">
                <a:extLst>
                  <a:ext uri="{FF2B5EF4-FFF2-40B4-BE49-F238E27FC236}">
                    <a16:creationId xmlns:a16="http://schemas.microsoft.com/office/drawing/2014/main" id="{C63502A3-2471-B748-A4CE-56D778C7DCD6}"/>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83" name="Freeform 9">
            <a:extLst>
              <a:ext uri="{FF2B5EF4-FFF2-40B4-BE49-F238E27FC236}">
                <a16:creationId xmlns:a16="http://schemas.microsoft.com/office/drawing/2014/main" id="{DD9D59C7-EEC3-EF40-9242-479605E5E2E2}"/>
              </a:ext>
            </a:extLst>
          </p:cNvPr>
          <p:cNvSpPr>
            <a:spLocks/>
          </p:cNvSpPr>
          <p:nvPr/>
        </p:nvSpPr>
        <p:spPr bwMode="auto">
          <a:xfrm>
            <a:off x="4525714" y="2146772"/>
            <a:ext cx="279381" cy="1946597"/>
          </a:xfrm>
          <a:custGeom>
            <a:avLst/>
            <a:gdLst>
              <a:gd name="T0" fmla="*/ 0 w 611"/>
              <a:gd name="T1" fmla="*/ 0 h 4278"/>
              <a:gd name="T2" fmla="*/ 611 w 611"/>
              <a:gd name="T3" fmla="*/ 0 h 4278"/>
              <a:gd name="T4" fmla="*/ 611 w 611"/>
              <a:gd name="T5" fmla="*/ 4278 h 4278"/>
              <a:gd name="T6" fmla="*/ 12 w 611"/>
              <a:gd name="T7" fmla="*/ 4278 h 4278"/>
            </a:gdLst>
            <a:ahLst/>
            <a:cxnLst>
              <a:cxn ang="0">
                <a:pos x="T0" y="T1"/>
              </a:cxn>
              <a:cxn ang="0">
                <a:pos x="T2" y="T3"/>
              </a:cxn>
              <a:cxn ang="0">
                <a:pos x="T4" y="T5"/>
              </a:cxn>
              <a:cxn ang="0">
                <a:pos x="T6" y="T7"/>
              </a:cxn>
            </a:cxnLst>
            <a:rect l="0" t="0" r="r" b="b"/>
            <a:pathLst>
              <a:path w="611" h="4278">
                <a:moveTo>
                  <a:pt x="0" y="0"/>
                </a:moveTo>
                <a:lnTo>
                  <a:pt x="611" y="0"/>
                </a:lnTo>
                <a:lnTo>
                  <a:pt x="611" y="4278"/>
                </a:lnTo>
                <a:lnTo>
                  <a:pt x="12" y="4278"/>
                </a:lnTo>
              </a:path>
            </a:pathLst>
          </a:custGeom>
          <a:noFill/>
          <a:ln w="28575"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184" name="Group 8">
            <a:extLst>
              <a:ext uri="{FF2B5EF4-FFF2-40B4-BE49-F238E27FC236}">
                <a16:creationId xmlns:a16="http://schemas.microsoft.com/office/drawing/2014/main" id="{EC31B673-2240-5A4E-9EF5-C13CEB4F9EE4}"/>
              </a:ext>
            </a:extLst>
          </p:cNvPr>
          <p:cNvGrpSpPr>
            <a:grpSpLocks noChangeAspect="1"/>
          </p:cNvGrpSpPr>
          <p:nvPr/>
        </p:nvGrpSpPr>
        <p:grpSpPr bwMode="auto">
          <a:xfrm>
            <a:off x="5690170" y="1456949"/>
            <a:ext cx="1839567" cy="433949"/>
            <a:chOff x="3539" y="931"/>
            <a:chExt cx="1170" cy="276"/>
          </a:xfrm>
        </p:grpSpPr>
        <p:sp>
          <p:nvSpPr>
            <p:cNvPr id="185" name="Freeform 9">
              <a:extLst>
                <a:ext uri="{FF2B5EF4-FFF2-40B4-BE49-F238E27FC236}">
                  <a16:creationId xmlns:a16="http://schemas.microsoft.com/office/drawing/2014/main" id="{E91EB8A9-D621-344F-AF7B-11CBF3A992BD}"/>
                </a:ext>
              </a:extLst>
            </p:cNvPr>
            <p:cNvSpPr>
              <a:spLocks noEditPoints="1"/>
            </p:cNvSpPr>
            <p:nvPr/>
          </p:nvSpPr>
          <p:spPr bwMode="auto">
            <a:xfrm>
              <a:off x="3854" y="975"/>
              <a:ext cx="855" cy="144"/>
            </a:xfrm>
            <a:custGeom>
              <a:avLst/>
              <a:gdLst>
                <a:gd name="T0" fmla="*/ 1290 w 1436"/>
                <a:gd name="T1" fmla="*/ 145 h 243"/>
                <a:gd name="T2" fmla="*/ 1428 w 1436"/>
                <a:gd name="T3" fmla="*/ 189 h 243"/>
                <a:gd name="T4" fmla="*/ 1354 w 1436"/>
                <a:gd name="T5" fmla="*/ 226 h 243"/>
                <a:gd name="T6" fmla="*/ 1436 w 1436"/>
                <a:gd name="T7" fmla="*/ 153 h 243"/>
                <a:gd name="T8" fmla="*/ 1272 w 1436"/>
                <a:gd name="T9" fmla="*/ 158 h 243"/>
                <a:gd name="T10" fmla="*/ 1431 w 1436"/>
                <a:gd name="T11" fmla="*/ 201 h 243"/>
                <a:gd name="T12" fmla="*/ 1143 w 1436"/>
                <a:gd name="T13" fmla="*/ 234 h 243"/>
                <a:gd name="T14" fmla="*/ 1243 w 1436"/>
                <a:gd name="T15" fmla="*/ 240 h 243"/>
                <a:gd name="T16" fmla="*/ 1256 w 1436"/>
                <a:gd name="T17" fmla="*/ 229 h 243"/>
                <a:gd name="T18" fmla="*/ 1255 w 1436"/>
                <a:gd name="T19" fmla="*/ 74 h 243"/>
                <a:gd name="T20" fmla="*/ 1143 w 1436"/>
                <a:gd name="T21" fmla="*/ 9 h 243"/>
                <a:gd name="T22" fmla="*/ 1126 w 1436"/>
                <a:gd name="T23" fmla="*/ 234 h 243"/>
                <a:gd name="T24" fmla="*/ 1007 w 1436"/>
                <a:gd name="T25" fmla="*/ 89 h 243"/>
                <a:gd name="T26" fmla="*/ 1079 w 1436"/>
                <a:gd name="T27" fmla="*/ 73 h 243"/>
                <a:gd name="T28" fmla="*/ 1007 w 1436"/>
                <a:gd name="T29" fmla="*/ 73 h 243"/>
                <a:gd name="T30" fmla="*/ 1071 w 1436"/>
                <a:gd name="T31" fmla="*/ 209 h 243"/>
                <a:gd name="T32" fmla="*/ 1088 w 1436"/>
                <a:gd name="T33" fmla="*/ 234 h 243"/>
                <a:gd name="T34" fmla="*/ 877 w 1436"/>
                <a:gd name="T35" fmla="*/ 234 h 243"/>
                <a:gd name="T36" fmla="*/ 894 w 1436"/>
                <a:gd name="T37" fmla="*/ 9 h 243"/>
                <a:gd name="T38" fmla="*/ 877 w 1436"/>
                <a:gd name="T39" fmla="*/ 234 h 243"/>
                <a:gd name="T40" fmla="*/ 578 w 1436"/>
                <a:gd name="T41" fmla="*/ 237 h 243"/>
                <a:gd name="T42" fmla="*/ 663 w 1436"/>
                <a:gd name="T43" fmla="*/ 243 h 243"/>
                <a:gd name="T44" fmla="*/ 672 w 1436"/>
                <a:gd name="T45" fmla="*/ 237 h 243"/>
                <a:gd name="T46" fmla="*/ 714 w 1436"/>
                <a:gd name="T47" fmla="*/ 78 h 243"/>
                <a:gd name="T48" fmla="*/ 617 w 1436"/>
                <a:gd name="T49" fmla="*/ 115 h 243"/>
                <a:gd name="T50" fmla="*/ 520 w 1436"/>
                <a:gd name="T51" fmla="*/ 78 h 243"/>
                <a:gd name="T52" fmla="*/ 562 w 1436"/>
                <a:gd name="T53" fmla="*/ 238 h 243"/>
                <a:gd name="T54" fmla="*/ 570 w 1436"/>
                <a:gd name="T55" fmla="*/ 243 h 243"/>
                <a:gd name="T56" fmla="*/ 469 w 1436"/>
                <a:gd name="T57" fmla="*/ 158 h 243"/>
                <a:gd name="T58" fmla="*/ 832 w 1436"/>
                <a:gd name="T59" fmla="*/ 18 h 243"/>
                <a:gd name="T60" fmla="*/ 803 w 1436"/>
                <a:gd name="T61" fmla="*/ 52 h 243"/>
                <a:gd name="T62" fmla="*/ 835 w 1436"/>
                <a:gd name="T63" fmla="*/ 79 h 243"/>
                <a:gd name="T64" fmla="*/ 803 w 1436"/>
                <a:gd name="T65" fmla="*/ 235 h 243"/>
                <a:gd name="T66" fmla="*/ 786 w 1436"/>
                <a:gd name="T67" fmla="*/ 88 h 243"/>
                <a:gd name="T68" fmla="*/ 764 w 1436"/>
                <a:gd name="T69" fmla="*/ 71 h 243"/>
                <a:gd name="T70" fmla="*/ 797 w 1436"/>
                <a:gd name="T71" fmla="*/ 13 h 243"/>
                <a:gd name="T72" fmla="*/ 833 w 1436"/>
                <a:gd name="T73" fmla="*/ 1 h 243"/>
                <a:gd name="T74" fmla="*/ 844 w 1436"/>
                <a:gd name="T75" fmla="*/ 9 h 243"/>
                <a:gd name="T76" fmla="*/ 833 w 1436"/>
                <a:gd name="T77" fmla="*/ 18 h 243"/>
                <a:gd name="T78" fmla="*/ 406 w 1436"/>
                <a:gd name="T79" fmla="*/ 243 h 243"/>
                <a:gd name="T80" fmla="*/ 325 w 1436"/>
                <a:gd name="T81" fmla="*/ 158 h 243"/>
                <a:gd name="T82" fmla="*/ 295 w 1436"/>
                <a:gd name="T83" fmla="*/ 234 h 243"/>
                <a:gd name="T84" fmla="*/ 173 w 1436"/>
                <a:gd name="T85" fmla="*/ 98 h 243"/>
                <a:gd name="T86" fmla="*/ 157 w 1436"/>
                <a:gd name="T87" fmla="*/ 82 h 243"/>
                <a:gd name="T88" fmla="*/ 157 w 1436"/>
                <a:gd name="T89" fmla="*/ 234 h 243"/>
                <a:gd name="T90" fmla="*/ 157 w 1436"/>
                <a:gd name="T91" fmla="*/ 238 h 243"/>
                <a:gd name="T92" fmla="*/ 171 w 1436"/>
                <a:gd name="T93" fmla="*/ 240 h 243"/>
                <a:gd name="T94" fmla="*/ 173 w 1436"/>
                <a:gd name="T95" fmla="*/ 142 h 243"/>
                <a:gd name="T96" fmla="*/ 278 w 1436"/>
                <a:gd name="T97" fmla="*/ 234 h 243"/>
                <a:gd name="T98" fmla="*/ 104 w 1436"/>
                <a:gd name="T99" fmla="*/ 230 h 243"/>
                <a:gd name="T100" fmla="*/ 23 w 1436"/>
                <a:gd name="T101" fmla="*/ 118 h 243"/>
                <a:gd name="T102" fmla="*/ 64 w 1436"/>
                <a:gd name="T103" fmla="*/ 73 h 243"/>
                <a:gd name="T104" fmla="*/ 64 w 1436"/>
                <a:gd name="T105" fmla="*/ 164 h 243"/>
                <a:gd name="T106" fmla="*/ 7 w 1436"/>
                <a:gd name="T107" fmla="*/ 21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6" h="243">
                  <a:moveTo>
                    <a:pt x="1355" y="90"/>
                  </a:moveTo>
                  <a:cubicBezTo>
                    <a:pt x="1386" y="90"/>
                    <a:pt x="1413" y="113"/>
                    <a:pt x="1418" y="145"/>
                  </a:cubicBezTo>
                  <a:cubicBezTo>
                    <a:pt x="1290" y="145"/>
                    <a:pt x="1290" y="145"/>
                    <a:pt x="1290" y="145"/>
                  </a:cubicBezTo>
                  <a:cubicBezTo>
                    <a:pt x="1296" y="112"/>
                    <a:pt x="1323" y="90"/>
                    <a:pt x="1355" y="90"/>
                  </a:cubicBezTo>
                  <a:close/>
                  <a:moveTo>
                    <a:pt x="1431" y="201"/>
                  </a:moveTo>
                  <a:cubicBezTo>
                    <a:pt x="1433" y="196"/>
                    <a:pt x="1432" y="192"/>
                    <a:pt x="1428" y="189"/>
                  </a:cubicBezTo>
                  <a:cubicBezTo>
                    <a:pt x="1425" y="187"/>
                    <a:pt x="1419" y="187"/>
                    <a:pt x="1417" y="192"/>
                  </a:cubicBezTo>
                  <a:cubicBezTo>
                    <a:pt x="1405" y="211"/>
                    <a:pt x="1385" y="226"/>
                    <a:pt x="1362" y="226"/>
                  </a:cubicBezTo>
                  <a:cubicBezTo>
                    <a:pt x="1362" y="226"/>
                    <a:pt x="1354" y="226"/>
                    <a:pt x="1354" y="226"/>
                  </a:cubicBezTo>
                  <a:cubicBezTo>
                    <a:pt x="1319" y="226"/>
                    <a:pt x="1290" y="198"/>
                    <a:pt x="1289" y="161"/>
                  </a:cubicBezTo>
                  <a:cubicBezTo>
                    <a:pt x="1428" y="161"/>
                    <a:pt x="1428" y="161"/>
                    <a:pt x="1428" y="161"/>
                  </a:cubicBezTo>
                  <a:cubicBezTo>
                    <a:pt x="1433" y="161"/>
                    <a:pt x="1436" y="158"/>
                    <a:pt x="1436" y="153"/>
                  </a:cubicBezTo>
                  <a:cubicBezTo>
                    <a:pt x="1436" y="152"/>
                    <a:pt x="1436" y="152"/>
                    <a:pt x="1436" y="152"/>
                  </a:cubicBezTo>
                  <a:cubicBezTo>
                    <a:pt x="1433" y="108"/>
                    <a:pt x="1398" y="73"/>
                    <a:pt x="1355" y="73"/>
                  </a:cubicBezTo>
                  <a:cubicBezTo>
                    <a:pt x="1309" y="73"/>
                    <a:pt x="1272" y="111"/>
                    <a:pt x="1272" y="158"/>
                  </a:cubicBezTo>
                  <a:cubicBezTo>
                    <a:pt x="1272" y="204"/>
                    <a:pt x="1309" y="242"/>
                    <a:pt x="1354" y="243"/>
                  </a:cubicBezTo>
                  <a:cubicBezTo>
                    <a:pt x="1354" y="243"/>
                    <a:pt x="1362" y="243"/>
                    <a:pt x="1362" y="243"/>
                  </a:cubicBezTo>
                  <a:cubicBezTo>
                    <a:pt x="1391" y="243"/>
                    <a:pt x="1416" y="224"/>
                    <a:pt x="1431" y="201"/>
                  </a:cubicBezTo>
                  <a:close/>
                  <a:moveTo>
                    <a:pt x="1126" y="234"/>
                  </a:moveTo>
                  <a:cubicBezTo>
                    <a:pt x="1126" y="239"/>
                    <a:pt x="1130" y="243"/>
                    <a:pt x="1134" y="243"/>
                  </a:cubicBezTo>
                  <a:cubicBezTo>
                    <a:pt x="1139" y="243"/>
                    <a:pt x="1143" y="239"/>
                    <a:pt x="1143" y="234"/>
                  </a:cubicBezTo>
                  <a:cubicBezTo>
                    <a:pt x="1143" y="196"/>
                    <a:pt x="1143" y="196"/>
                    <a:pt x="1143" y="196"/>
                  </a:cubicBezTo>
                  <a:cubicBezTo>
                    <a:pt x="1178" y="161"/>
                    <a:pt x="1178" y="161"/>
                    <a:pt x="1178" y="161"/>
                  </a:cubicBezTo>
                  <a:cubicBezTo>
                    <a:pt x="1243" y="240"/>
                    <a:pt x="1243" y="240"/>
                    <a:pt x="1243" y="240"/>
                  </a:cubicBezTo>
                  <a:cubicBezTo>
                    <a:pt x="1244" y="242"/>
                    <a:pt x="1247" y="243"/>
                    <a:pt x="1249" y="243"/>
                  </a:cubicBezTo>
                  <a:cubicBezTo>
                    <a:pt x="1251" y="243"/>
                    <a:pt x="1253" y="242"/>
                    <a:pt x="1255" y="241"/>
                  </a:cubicBezTo>
                  <a:cubicBezTo>
                    <a:pt x="1258" y="238"/>
                    <a:pt x="1259" y="233"/>
                    <a:pt x="1256" y="229"/>
                  </a:cubicBezTo>
                  <a:cubicBezTo>
                    <a:pt x="1190" y="149"/>
                    <a:pt x="1190" y="149"/>
                    <a:pt x="1190" y="149"/>
                  </a:cubicBezTo>
                  <a:cubicBezTo>
                    <a:pt x="1255" y="85"/>
                    <a:pt x="1255" y="85"/>
                    <a:pt x="1255" y="85"/>
                  </a:cubicBezTo>
                  <a:cubicBezTo>
                    <a:pt x="1259" y="82"/>
                    <a:pt x="1259" y="77"/>
                    <a:pt x="1255" y="74"/>
                  </a:cubicBezTo>
                  <a:cubicBezTo>
                    <a:pt x="1252" y="70"/>
                    <a:pt x="1247" y="70"/>
                    <a:pt x="1243" y="74"/>
                  </a:cubicBezTo>
                  <a:cubicBezTo>
                    <a:pt x="1143" y="172"/>
                    <a:pt x="1143" y="172"/>
                    <a:pt x="1143" y="172"/>
                  </a:cubicBezTo>
                  <a:cubicBezTo>
                    <a:pt x="1143" y="9"/>
                    <a:pt x="1143" y="9"/>
                    <a:pt x="1143" y="9"/>
                  </a:cubicBezTo>
                  <a:cubicBezTo>
                    <a:pt x="1143" y="4"/>
                    <a:pt x="1139" y="0"/>
                    <a:pt x="1134" y="0"/>
                  </a:cubicBezTo>
                  <a:cubicBezTo>
                    <a:pt x="1130" y="0"/>
                    <a:pt x="1126" y="4"/>
                    <a:pt x="1126" y="9"/>
                  </a:cubicBezTo>
                  <a:lnTo>
                    <a:pt x="1126" y="234"/>
                  </a:lnTo>
                  <a:close/>
                  <a:moveTo>
                    <a:pt x="1007" y="226"/>
                  </a:moveTo>
                  <a:cubicBezTo>
                    <a:pt x="972" y="226"/>
                    <a:pt x="943" y="196"/>
                    <a:pt x="943" y="158"/>
                  </a:cubicBezTo>
                  <a:cubicBezTo>
                    <a:pt x="943" y="120"/>
                    <a:pt x="972" y="89"/>
                    <a:pt x="1007" y="89"/>
                  </a:cubicBezTo>
                  <a:cubicBezTo>
                    <a:pt x="1042" y="89"/>
                    <a:pt x="1071" y="120"/>
                    <a:pt x="1071" y="158"/>
                  </a:cubicBezTo>
                  <a:cubicBezTo>
                    <a:pt x="1071" y="196"/>
                    <a:pt x="1042" y="226"/>
                    <a:pt x="1007" y="226"/>
                  </a:cubicBezTo>
                  <a:close/>
                  <a:moveTo>
                    <a:pt x="1079" y="73"/>
                  </a:moveTo>
                  <a:cubicBezTo>
                    <a:pt x="1075" y="73"/>
                    <a:pt x="1071" y="76"/>
                    <a:pt x="1071" y="81"/>
                  </a:cubicBezTo>
                  <a:cubicBezTo>
                    <a:pt x="1071" y="106"/>
                    <a:pt x="1071" y="106"/>
                    <a:pt x="1071" y="106"/>
                  </a:cubicBezTo>
                  <a:cubicBezTo>
                    <a:pt x="1056" y="86"/>
                    <a:pt x="1033" y="73"/>
                    <a:pt x="1007" y="73"/>
                  </a:cubicBezTo>
                  <a:cubicBezTo>
                    <a:pt x="962" y="73"/>
                    <a:pt x="927" y="111"/>
                    <a:pt x="927" y="158"/>
                  </a:cubicBezTo>
                  <a:cubicBezTo>
                    <a:pt x="927" y="204"/>
                    <a:pt x="962" y="243"/>
                    <a:pt x="1007" y="243"/>
                  </a:cubicBezTo>
                  <a:cubicBezTo>
                    <a:pt x="1033" y="243"/>
                    <a:pt x="1056" y="229"/>
                    <a:pt x="1071" y="209"/>
                  </a:cubicBezTo>
                  <a:cubicBezTo>
                    <a:pt x="1071" y="234"/>
                    <a:pt x="1071" y="234"/>
                    <a:pt x="1071" y="234"/>
                  </a:cubicBezTo>
                  <a:cubicBezTo>
                    <a:pt x="1071" y="239"/>
                    <a:pt x="1075" y="243"/>
                    <a:pt x="1079" y="243"/>
                  </a:cubicBezTo>
                  <a:cubicBezTo>
                    <a:pt x="1084" y="243"/>
                    <a:pt x="1088" y="239"/>
                    <a:pt x="1088" y="234"/>
                  </a:cubicBezTo>
                  <a:cubicBezTo>
                    <a:pt x="1088" y="81"/>
                    <a:pt x="1088" y="81"/>
                    <a:pt x="1088" y="81"/>
                  </a:cubicBezTo>
                  <a:cubicBezTo>
                    <a:pt x="1088" y="76"/>
                    <a:pt x="1084" y="73"/>
                    <a:pt x="1079" y="73"/>
                  </a:cubicBezTo>
                  <a:close/>
                  <a:moveTo>
                    <a:pt x="877" y="234"/>
                  </a:moveTo>
                  <a:cubicBezTo>
                    <a:pt x="877" y="239"/>
                    <a:pt x="881" y="243"/>
                    <a:pt x="885" y="243"/>
                  </a:cubicBezTo>
                  <a:cubicBezTo>
                    <a:pt x="890" y="243"/>
                    <a:pt x="894" y="239"/>
                    <a:pt x="894" y="234"/>
                  </a:cubicBezTo>
                  <a:cubicBezTo>
                    <a:pt x="894" y="9"/>
                    <a:pt x="894" y="9"/>
                    <a:pt x="894" y="9"/>
                  </a:cubicBezTo>
                  <a:cubicBezTo>
                    <a:pt x="894" y="4"/>
                    <a:pt x="890" y="0"/>
                    <a:pt x="885" y="0"/>
                  </a:cubicBezTo>
                  <a:cubicBezTo>
                    <a:pt x="881" y="0"/>
                    <a:pt x="877" y="4"/>
                    <a:pt x="877" y="9"/>
                  </a:cubicBezTo>
                  <a:lnTo>
                    <a:pt x="877" y="234"/>
                  </a:lnTo>
                  <a:close/>
                  <a:moveTo>
                    <a:pt x="570" y="243"/>
                  </a:moveTo>
                  <a:cubicBezTo>
                    <a:pt x="573" y="243"/>
                    <a:pt x="576" y="241"/>
                    <a:pt x="577" y="238"/>
                  </a:cubicBezTo>
                  <a:cubicBezTo>
                    <a:pt x="577" y="237"/>
                    <a:pt x="578" y="237"/>
                    <a:pt x="578" y="237"/>
                  </a:cubicBezTo>
                  <a:cubicBezTo>
                    <a:pt x="617" y="143"/>
                    <a:pt x="617" y="143"/>
                    <a:pt x="617" y="143"/>
                  </a:cubicBezTo>
                  <a:cubicBezTo>
                    <a:pt x="656" y="237"/>
                    <a:pt x="656" y="237"/>
                    <a:pt x="656" y="237"/>
                  </a:cubicBezTo>
                  <a:cubicBezTo>
                    <a:pt x="657" y="240"/>
                    <a:pt x="661" y="242"/>
                    <a:pt x="663" y="243"/>
                  </a:cubicBezTo>
                  <a:cubicBezTo>
                    <a:pt x="664" y="243"/>
                    <a:pt x="664" y="243"/>
                    <a:pt x="664" y="243"/>
                  </a:cubicBezTo>
                  <a:cubicBezTo>
                    <a:pt x="666" y="243"/>
                    <a:pt x="668" y="242"/>
                    <a:pt x="669" y="241"/>
                  </a:cubicBezTo>
                  <a:cubicBezTo>
                    <a:pt x="671" y="240"/>
                    <a:pt x="672" y="239"/>
                    <a:pt x="672" y="237"/>
                  </a:cubicBezTo>
                  <a:cubicBezTo>
                    <a:pt x="729" y="85"/>
                    <a:pt x="729" y="85"/>
                    <a:pt x="729" y="85"/>
                  </a:cubicBezTo>
                  <a:cubicBezTo>
                    <a:pt x="731" y="81"/>
                    <a:pt x="729" y="76"/>
                    <a:pt x="724" y="74"/>
                  </a:cubicBezTo>
                  <a:cubicBezTo>
                    <a:pt x="721" y="72"/>
                    <a:pt x="715" y="74"/>
                    <a:pt x="714" y="78"/>
                  </a:cubicBezTo>
                  <a:cubicBezTo>
                    <a:pt x="664" y="213"/>
                    <a:pt x="664" y="213"/>
                    <a:pt x="664" y="213"/>
                  </a:cubicBezTo>
                  <a:cubicBezTo>
                    <a:pt x="625" y="120"/>
                    <a:pt x="625" y="120"/>
                    <a:pt x="625" y="120"/>
                  </a:cubicBezTo>
                  <a:cubicBezTo>
                    <a:pt x="624" y="117"/>
                    <a:pt x="620" y="115"/>
                    <a:pt x="617" y="115"/>
                  </a:cubicBezTo>
                  <a:cubicBezTo>
                    <a:pt x="614" y="115"/>
                    <a:pt x="610" y="117"/>
                    <a:pt x="609" y="120"/>
                  </a:cubicBezTo>
                  <a:cubicBezTo>
                    <a:pt x="570" y="213"/>
                    <a:pt x="570" y="213"/>
                    <a:pt x="570" y="213"/>
                  </a:cubicBezTo>
                  <a:cubicBezTo>
                    <a:pt x="520" y="78"/>
                    <a:pt x="520" y="78"/>
                    <a:pt x="520" y="78"/>
                  </a:cubicBezTo>
                  <a:cubicBezTo>
                    <a:pt x="519" y="74"/>
                    <a:pt x="514" y="72"/>
                    <a:pt x="509" y="74"/>
                  </a:cubicBezTo>
                  <a:cubicBezTo>
                    <a:pt x="506" y="76"/>
                    <a:pt x="504" y="81"/>
                    <a:pt x="505" y="85"/>
                  </a:cubicBezTo>
                  <a:cubicBezTo>
                    <a:pt x="562" y="238"/>
                    <a:pt x="562" y="238"/>
                    <a:pt x="562" y="238"/>
                  </a:cubicBezTo>
                  <a:cubicBezTo>
                    <a:pt x="563" y="239"/>
                    <a:pt x="564" y="241"/>
                    <a:pt x="566" y="241"/>
                  </a:cubicBezTo>
                  <a:cubicBezTo>
                    <a:pt x="566" y="242"/>
                    <a:pt x="566" y="242"/>
                    <a:pt x="567" y="242"/>
                  </a:cubicBezTo>
                  <a:cubicBezTo>
                    <a:pt x="568" y="242"/>
                    <a:pt x="569" y="243"/>
                    <a:pt x="570" y="243"/>
                  </a:cubicBezTo>
                  <a:close/>
                  <a:moveTo>
                    <a:pt x="342" y="158"/>
                  </a:moveTo>
                  <a:cubicBezTo>
                    <a:pt x="342" y="120"/>
                    <a:pt x="371" y="89"/>
                    <a:pt x="406" y="89"/>
                  </a:cubicBezTo>
                  <a:cubicBezTo>
                    <a:pt x="440" y="89"/>
                    <a:pt x="469" y="120"/>
                    <a:pt x="469" y="158"/>
                  </a:cubicBezTo>
                  <a:cubicBezTo>
                    <a:pt x="469" y="196"/>
                    <a:pt x="440" y="226"/>
                    <a:pt x="406" y="226"/>
                  </a:cubicBezTo>
                  <a:cubicBezTo>
                    <a:pt x="371" y="226"/>
                    <a:pt x="342" y="196"/>
                    <a:pt x="342" y="158"/>
                  </a:cubicBezTo>
                  <a:close/>
                  <a:moveTo>
                    <a:pt x="832" y="18"/>
                  </a:moveTo>
                  <a:cubicBezTo>
                    <a:pt x="832" y="18"/>
                    <a:pt x="831" y="18"/>
                    <a:pt x="831" y="18"/>
                  </a:cubicBezTo>
                  <a:cubicBezTo>
                    <a:pt x="819" y="18"/>
                    <a:pt x="813" y="20"/>
                    <a:pt x="810" y="24"/>
                  </a:cubicBezTo>
                  <a:cubicBezTo>
                    <a:pt x="806" y="28"/>
                    <a:pt x="803" y="37"/>
                    <a:pt x="803" y="52"/>
                  </a:cubicBezTo>
                  <a:cubicBezTo>
                    <a:pt x="803" y="71"/>
                    <a:pt x="803" y="71"/>
                    <a:pt x="803" y="71"/>
                  </a:cubicBezTo>
                  <a:cubicBezTo>
                    <a:pt x="827" y="71"/>
                    <a:pt x="827" y="71"/>
                    <a:pt x="827" y="71"/>
                  </a:cubicBezTo>
                  <a:cubicBezTo>
                    <a:pt x="831" y="70"/>
                    <a:pt x="835" y="74"/>
                    <a:pt x="835" y="79"/>
                  </a:cubicBezTo>
                  <a:cubicBezTo>
                    <a:pt x="835" y="84"/>
                    <a:pt x="831" y="87"/>
                    <a:pt x="827" y="88"/>
                  </a:cubicBezTo>
                  <a:cubicBezTo>
                    <a:pt x="803" y="88"/>
                    <a:pt x="803" y="88"/>
                    <a:pt x="803" y="88"/>
                  </a:cubicBezTo>
                  <a:cubicBezTo>
                    <a:pt x="803" y="235"/>
                    <a:pt x="803" y="235"/>
                    <a:pt x="803" y="235"/>
                  </a:cubicBezTo>
                  <a:cubicBezTo>
                    <a:pt x="803" y="239"/>
                    <a:pt x="799" y="243"/>
                    <a:pt x="795" y="243"/>
                  </a:cubicBezTo>
                  <a:cubicBezTo>
                    <a:pt x="790" y="243"/>
                    <a:pt x="786" y="239"/>
                    <a:pt x="786" y="235"/>
                  </a:cubicBezTo>
                  <a:cubicBezTo>
                    <a:pt x="786" y="88"/>
                    <a:pt x="786" y="88"/>
                    <a:pt x="786" y="88"/>
                  </a:cubicBezTo>
                  <a:cubicBezTo>
                    <a:pt x="764" y="88"/>
                    <a:pt x="764" y="88"/>
                    <a:pt x="764" y="88"/>
                  </a:cubicBezTo>
                  <a:cubicBezTo>
                    <a:pt x="759" y="87"/>
                    <a:pt x="755" y="84"/>
                    <a:pt x="755" y="79"/>
                  </a:cubicBezTo>
                  <a:cubicBezTo>
                    <a:pt x="755" y="74"/>
                    <a:pt x="759" y="70"/>
                    <a:pt x="764" y="71"/>
                  </a:cubicBezTo>
                  <a:cubicBezTo>
                    <a:pt x="786" y="71"/>
                    <a:pt x="786" y="71"/>
                    <a:pt x="786" y="71"/>
                  </a:cubicBezTo>
                  <a:cubicBezTo>
                    <a:pt x="786" y="52"/>
                    <a:pt x="786" y="52"/>
                    <a:pt x="786" y="52"/>
                  </a:cubicBezTo>
                  <a:cubicBezTo>
                    <a:pt x="786" y="35"/>
                    <a:pt x="789" y="22"/>
                    <a:pt x="797" y="13"/>
                  </a:cubicBezTo>
                  <a:cubicBezTo>
                    <a:pt x="805" y="4"/>
                    <a:pt x="818" y="1"/>
                    <a:pt x="831" y="1"/>
                  </a:cubicBezTo>
                  <a:cubicBezTo>
                    <a:pt x="831" y="1"/>
                    <a:pt x="832" y="1"/>
                    <a:pt x="832" y="1"/>
                  </a:cubicBezTo>
                  <a:cubicBezTo>
                    <a:pt x="832" y="1"/>
                    <a:pt x="833" y="1"/>
                    <a:pt x="833" y="1"/>
                  </a:cubicBezTo>
                  <a:cubicBezTo>
                    <a:pt x="835" y="1"/>
                    <a:pt x="835" y="1"/>
                    <a:pt x="835" y="1"/>
                  </a:cubicBezTo>
                  <a:cubicBezTo>
                    <a:pt x="836" y="1"/>
                    <a:pt x="836" y="1"/>
                    <a:pt x="836" y="1"/>
                  </a:cubicBezTo>
                  <a:cubicBezTo>
                    <a:pt x="840" y="1"/>
                    <a:pt x="844" y="5"/>
                    <a:pt x="844" y="9"/>
                  </a:cubicBezTo>
                  <a:cubicBezTo>
                    <a:pt x="844" y="14"/>
                    <a:pt x="840" y="18"/>
                    <a:pt x="836" y="18"/>
                  </a:cubicBezTo>
                  <a:cubicBezTo>
                    <a:pt x="836" y="18"/>
                    <a:pt x="836" y="18"/>
                    <a:pt x="835" y="18"/>
                  </a:cubicBezTo>
                  <a:cubicBezTo>
                    <a:pt x="833" y="18"/>
                    <a:pt x="833" y="18"/>
                    <a:pt x="833" y="18"/>
                  </a:cubicBezTo>
                  <a:cubicBezTo>
                    <a:pt x="833" y="18"/>
                    <a:pt x="832" y="18"/>
                    <a:pt x="832" y="18"/>
                  </a:cubicBezTo>
                  <a:close/>
                  <a:moveTo>
                    <a:pt x="325" y="158"/>
                  </a:moveTo>
                  <a:cubicBezTo>
                    <a:pt x="325" y="204"/>
                    <a:pt x="361" y="243"/>
                    <a:pt x="406" y="243"/>
                  </a:cubicBezTo>
                  <a:cubicBezTo>
                    <a:pt x="450" y="243"/>
                    <a:pt x="486" y="204"/>
                    <a:pt x="486" y="158"/>
                  </a:cubicBezTo>
                  <a:cubicBezTo>
                    <a:pt x="486" y="112"/>
                    <a:pt x="450" y="73"/>
                    <a:pt x="406" y="73"/>
                  </a:cubicBezTo>
                  <a:cubicBezTo>
                    <a:pt x="361" y="73"/>
                    <a:pt x="325" y="112"/>
                    <a:pt x="325" y="158"/>
                  </a:cubicBezTo>
                  <a:close/>
                  <a:moveTo>
                    <a:pt x="278" y="234"/>
                  </a:moveTo>
                  <a:cubicBezTo>
                    <a:pt x="278" y="239"/>
                    <a:pt x="282" y="243"/>
                    <a:pt x="286" y="243"/>
                  </a:cubicBezTo>
                  <a:cubicBezTo>
                    <a:pt x="291" y="243"/>
                    <a:pt x="295" y="239"/>
                    <a:pt x="295" y="234"/>
                  </a:cubicBezTo>
                  <a:cubicBezTo>
                    <a:pt x="295" y="142"/>
                    <a:pt x="295" y="142"/>
                    <a:pt x="295" y="142"/>
                  </a:cubicBezTo>
                  <a:cubicBezTo>
                    <a:pt x="295" y="105"/>
                    <a:pt x="264" y="73"/>
                    <a:pt x="226" y="73"/>
                  </a:cubicBezTo>
                  <a:cubicBezTo>
                    <a:pt x="205" y="73"/>
                    <a:pt x="185" y="83"/>
                    <a:pt x="173" y="98"/>
                  </a:cubicBezTo>
                  <a:cubicBezTo>
                    <a:pt x="173" y="82"/>
                    <a:pt x="173" y="82"/>
                    <a:pt x="173" y="82"/>
                  </a:cubicBezTo>
                  <a:cubicBezTo>
                    <a:pt x="173" y="77"/>
                    <a:pt x="169" y="73"/>
                    <a:pt x="165" y="73"/>
                  </a:cubicBezTo>
                  <a:cubicBezTo>
                    <a:pt x="160" y="73"/>
                    <a:pt x="157" y="77"/>
                    <a:pt x="157" y="82"/>
                  </a:cubicBezTo>
                  <a:cubicBezTo>
                    <a:pt x="157" y="140"/>
                    <a:pt x="157" y="140"/>
                    <a:pt x="157" y="140"/>
                  </a:cubicBezTo>
                  <a:cubicBezTo>
                    <a:pt x="157" y="142"/>
                    <a:pt x="157" y="142"/>
                    <a:pt x="157" y="142"/>
                  </a:cubicBezTo>
                  <a:cubicBezTo>
                    <a:pt x="157" y="234"/>
                    <a:pt x="157" y="234"/>
                    <a:pt x="157" y="234"/>
                  </a:cubicBezTo>
                  <a:cubicBezTo>
                    <a:pt x="157" y="237"/>
                    <a:pt x="157" y="237"/>
                    <a:pt x="157" y="237"/>
                  </a:cubicBezTo>
                  <a:cubicBezTo>
                    <a:pt x="157" y="237"/>
                    <a:pt x="157" y="237"/>
                    <a:pt x="157" y="237"/>
                  </a:cubicBezTo>
                  <a:cubicBezTo>
                    <a:pt x="157" y="238"/>
                    <a:pt x="157" y="238"/>
                    <a:pt x="157" y="238"/>
                  </a:cubicBezTo>
                  <a:cubicBezTo>
                    <a:pt x="158" y="240"/>
                    <a:pt x="160" y="242"/>
                    <a:pt x="163" y="243"/>
                  </a:cubicBezTo>
                  <a:cubicBezTo>
                    <a:pt x="165" y="243"/>
                    <a:pt x="165" y="243"/>
                    <a:pt x="165" y="243"/>
                  </a:cubicBezTo>
                  <a:cubicBezTo>
                    <a:pt x="167" y="243"/>
                    <a:pt x="170" y="242"/>
                    <a:pt x="171" y="240"/>
                  </a:cubicBezTo>
                  <a:cubicBezTo>
                    <a:pt x="172" y="239"/>
                    <a:pt x="173" y="237"/>
                    <a:pt x="173" y="236"/>
                  </a:cubicBezTo>
                  <a:cubicBezTo>
                    <a:pt x="173" y="234"/>
                    <a:pt x="173" y="234"/>
                    <a:pt x="173" y="234"/>
                  </a:cubicBezTo>
                  <a:cubicBezTo>
                    <a:pt x="173" y="142"/>
                    <a:pt x="173" y="142"/>
                    <a:pt x="173" y="142"/>
                  </a:cubicBezTo>
                  <a:cubicBezTo>
                    <a:pt x="174" y="114"/>
                    <a:pt x="197" y="90"/>
                    <a:pt x="226" y="90"/>
                  </a:cubicBezTo>
                  <a:cubicBezTo>
                    <a:pt x="255" y="90"/>
                    <a:pt x="278" y="114"/>
                    <a:pt x="278" y="142"/>
                  </a:cubicBezTo>
                  <a:lnTo>
                    <a:pt x="278" y="234"/>
                  </a:lnTo>
                  <a:close/>
                  <a:moveTo>
                    <a:pt x="26" y="235"/>
                  </a:moveTo>
                  <a:cubicBezTo>
                    <a:pt x="37" y="240"/>
                    <a:pt x="51" y="243"/>
                    <a:pt x="62" y="243"/>
                  </a:cubicBezTo>
                  <a:cubicBezTo>
                    <a:pt x="78" y="243"/>
                    <a:pt x="92" y="239"/>
                    <a:pt x="104" y="230"/>
                  </a:cubicBezTo>
                  <a:cubicBezTo>
                    <a:pt x="115" y="222"/>
                    <a:pt x="122" y="209"/>
                    <a:pt x="122" y="195"/>
                  </a:cubicBezTo>
                  <a:cubicBezTo>
                    <a:pt x="122" y="163"/>
                    <a:pt x="94" y="156"/>
                    <a:pt x="64" y="146"/>
                  </a:cubicBezTo>
                  <a:cubicBezTo>
                    <a:pt x="44" y="139"/>
                    <a:pt x="23" y="134"/>
                    <a:pt x="23" y="118"/>
                  </a:cubicBezTo>
                  <a:cubicBezTo>
                    <a:pt x="23" y="97"/>
                    <a:pt x="48" y="88"/>
                    <a:pt x="62" y="88"/>
                  </a:cubicBezTo>
                  <a:cubicBezTo>
                    <a:pt x="95" y="88"/>
                    <a:pt x="102" y="115"/>
                    <a:pt x="112" y="107"/>
                  </a:cubicBezTo>
                  <a:cubicBezTo>
                    <a:pt x="121" y="99"/>
                    <a:pt x="88" y="73"/>
                    <a:pt x="64" y="73"/>
                  </a:cubicBezTo>
                  <a:cubicBezTo>
                    <a:pt x="47" y="73"/>
                    <a:pt x="33" y="77"/>
                    <a:pt x="23" y="84"/>
                  </a:cubicBezTo>
                  <a:cubicBezTo>
                    <a:pt x="12" y="91"/>
                    <a:pt x="5" y="100"/>
                    <a:pt x="4" y="118"/>
                  </a:cubicBezTo>
                  <a:cubicBezTo>
                    <a:pt x="3" y="152"/>
                    <a:pt x="46" y="158"/>
                    <a:pt x="64" y="164"/>
                  </a:cubicBezTo>
                  <a:cubicBezTo>
                    <a:pt x="82" y="171"/>
                    <a:pt x="104" y="178"/>
                    <a:pt x="104" y="195"/>
                  </a:cubicBezTo>
                  <a:cubicBezTo>
                    <a:pt x="104" y="219"/>
                    <a:pt x="75" y="226"/>
                    <a:pt x="62" y="226"/>
                  </a:cubicBezTo>
                  <a:cubicBezTo>
                    <a:pt x="24" y="226"/>
                    <a:pt x="14" y="205"/>
                    <a:pt x="7" y="212"/>
                  </a:cubicBezTo>
                  <a:cubicBezTo>
                    <a:pt x="0" y="218"/>
                    <a:pt x="9" y="227"/>
                    <a:pt x="26" y="235"/>
                  </a:cubicBezTo>
                  <a:close/>
                </a:path>
              </a:pathLst>
            </a:custGeom>
            <a:solidFill>
              <a:schemeClr val="accent2"/>
            </a:solidFill>
            <a:ln w="31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1567F"/>
                </a:solidFill>
                <a:effectLst/>
                <a:uLnTx/>
                <a:uFillTx/>
                <a:latin typeface="Avenir Medium"/>
                <a:ea typeface="+mn-ea"/>
                <a:cs typeface="+mn-cs"/>
              </a:endParaRPr>
            </a:p>
          </p:txBody>
        </p:sp>
        <p:sp>
          <p:nvSpPr>
            <p:cNvPr id="186" name="Freeform 10">
              <a:extLst>
                <a:ext uri="{FF2B5EF4-FFF2-40B4-BE49-F238E27FC236}">
                  <a16:creationId xmlns:a16="http://schemas.microsoft.com/office/drawing/2014/main" id="{58D5246D-DC8C-024D-8EB6-3850A2878CC7}"/>
                </a:ext>
              </a:extLst>
            </p:cNvPr>
            <p:cNvSpPr>
              <a:spLocks/>
            </p:cNvSpPr>
            <p:nvPr/>
          </p:nvSpPr>
          <p:spPr bwMode="auto">
            <a:xfrm>
              <a:off x="3692" y="963"/>
              <a:ext cx="98" cy="73"/>
            </a:xfrm>
            <a:custGeom>
              <a:avLst/>
              <a:gdLst>
                <a:gd name="T0" fmla="*/ 9 w 164"/>
                <a:gd name="T1" fmla="*/ 105 h 123"/>
                <a:gd name="T2" fmla="*/ 8 w 164"/>
                <a:gd name="T3" fmla="*/ 103 h 123"/>
                <a:gd name="T4" fmla="*/ 19 w 164"/>
                <a:gd name="T5" fmla="*/ 64 h 123"/>
                <a:gd name="T6" fmla="*/ 117 w 164"/>
                <a:gd name="T7" fmla="*/ 8 h 123"/>
                <a:gd name="T8" fmla="*/ 156 w 164"/>
                <a:gd name="T9" fmla="*/ 18 h 123"/>
                <a:gd name="T10" fmla="*/ 157 w 164"/>
                <a:gd name="T11" fmla="*/ 19 h 123"/>
                <a:gd name="T12" fmla="*/ 146 w 164"/>
                <a:gd name="T13" fmla="*/ 58 h 123"/>
                <a:gd name="T14" fmla="*/ 48 w 164"/>
                <a:gd name="T15" fmla="*/ 115 h 123"/>
                <a:gd name="T16" fmla="*/ 9 w 164"/>
                <a:gd name="T17"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9" y="105"/>
                  </a:moveTo>
                  <a:cubicBezTo>
                    <a:pt x="8" y="103"/>
                    <a:pt x="8" y="103"/>
                    <a:pt x="8" y="103"/>
                  </a:cubicBezTo>
                  <a:cubicBezTo>
                    <a:pt x="0" y="90"/>
                    <a:pt x="5" y="72"/>
                    <a:pt x="19" y="64"/>
                  </a:cubicBezTo>
                  <a:cubicBezTo>
                    <a:pt x="117" y="8"/>
                    <a:pt x="117" y="8"/>
                    <a:pt x="117" y="8"/>
                  </a:cubicBezTo>
                  <a:cubicBezTo>
                    <a:pt x="130" y="0"/>
                    <a:pt x="148" y="4"/>
                    <a:pt x="156" y="18"/>
                  </a:cubicBezTo>
                  <a:cubicBezTo>
                    <a:pt x="157" y="19"/>
                    <a:pt x="157" y="19"/>
                    <a:pt x="157" y="19"/>
                  </a:cubicBezTo>
                  <a:cubicBezTo>
                    <a:pt x="164" y="33"/>
                    <a:pt x="160" y="50"/>
                    <a:pt x="146" y="58"/>
                  </a:cubicBezTo>
                  <a:cubicBezTo>
                    <a:pt x="48" y="115"/>
                    <a:pt x="48" y="115"/>
                    <a:pt x="48" y="115"/>
                  </a:cubicBezTo>
                  <a:cubicBezTo>
                    <a:pt x="34" y="123"/>
                    <a:pt x="17" y="118"/>
                    <a:pt x="9" y="10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87" name="Freeform 11">
              <a:extLst>
                <a:ext uri="{FF2B5EF4-FFF2-40B4-BE49-F238E27FC236}">
                  <a16:creationId xmlns:a16="http://schemas.microsoft.com/office/drawing/2014/main" id="{C81B2842-43CE-1646-A014-C5146286507C}"/>
                </a:ext>
              </a:extLst>
            </p:cNvPr>
            <p:cNvSpPr>
              <a:spLocks/>
            </p:cNvSpPr>
            <p:nvPr/>
          </p:nvSpPr>
          <p:spPr bwMode="auto">
            <a:xfrm>
              <a:off x="3694" y="931"/>
              <a:ext cx="35" cy="101"/>
            </a:xfrm>
            <a:custGeom>
              <a:avLst/>
              <a:gdLst>
                <a:gd name="T0" fmla="*/ 30 w 58"/>
                <a:gd name="T1" fmla="*/ 170 h 170"/>
                <a:gd name="T2" fmla="*/ 28 w 58"/>
                <a:gd name="T3" fmla="*/ 170 h 170"/>
                <a:gd name="T4" fmla="*/ 0 w 58"/>
                <a:gd name="T5" fmla="*/ 142 h 170"/>
                <a:gd name="T6" fmla="*/ 0 w 58"/>
                <a:gd name="T7" fmla="*/ 28 h 170"/>
                <a:gd name="T8" fmla="*/ 28 w 58"/>
                <a:gd name="T9" fmla="*/ 0 h 170"/>
                <a:gd name="T10" fmla="*/ 30 w 58"/>
                <a:gd name="T11" fmla="*/ 0 h 170"/>
                <a:gd name="T12" fmla="*/ 58 w 58"/>
                <a:gd name="T13" fmla="*/ 28 h 170"/>
                <a:gd name="T14" fmla="*/ 58 w 58"/>
                <a:gd name="T15" fmla="*/ 142 h 170"/>
                <a:gd name="T16" fmla="*/ 30 w 58"/>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70">
                  <a:moveTo>
                    <a:pt x="30" y="170"/>
                  </a:moveTo>
                  <a:cubicBezTo>
                    <a:pt x="28" y="170"/>
                    <a:pt x="28" y="170"/>
                    <a:pt x="28" y="170"/>
                  </a:cubicBezTo>
                  <a:cubicBezTo>
                    <a:pt x="13" y="170"/>
                    <a:pt x="0" y="157"/>
                    <a:pt x="0" y="142"/>
                  </a:cubicBezTo>
                  <a:cubicBezTo>
                    <a:pt x="0" y="28"/>
                    <a:pt x="0" y="28"/>
                    <a:pt x="0" y="28"/>
                  </a:cubicBezTo>
                  <a:cubicBezTo>
                    <a:pt x="0" y="13"/>
                    <a:pt x="13" y="0"/>
                    <a:pt x="28" y="0"/>
                  </a:cubicBezTo>
                  <a:cubicBezTo>
                    <a:pt x="30" y="0"/>
                    <a:pt x="30" y="0"/>
                    <a:pt x="30" y="0"/>
                  </a:cubicBezTo>
                  <a:cubicBezTo>
                    <a:pt x="45" y="0"/>
                    <a:pt x="58" y="13"/>
                    <a:pt x="58" y="28"/>
                  </a:cubicBezTo>
                  <a:cubicBezTo>
                    <a:pt x="58" y="142"/>
                    <a:pt x="58" y="142"/>
                    <a:pt x="58" y="142"/>
                  </a:cubicBezTo>
                  <a:cubicBezTo>
                    <a:pt x="58" y="157"/>
                    <a:pt x="45" y="170"/>
                    <a:pt x="30" y="17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88" name="Freeform 12">
              <a:extLst>
                <a:ext uri="{FF2B5EF4-FFF2-40B4-BE49-F238E27FC236}">
                  <a16:creationId xmlns:a16="http://schemas.microsoft.com/office/drawing/2014/main" id="{B7AB668B-9E82-3B4A-A5AD-350B72DD70E9}"/>
                </a:ext>
              </a:extLst>
            </p:cNvPr>
            <p:cNvSpPr>
              <a:spLocks/>
            </p:cNvSpPr>
            <p:nvPr/>
          </p:nvSpPr>
          <p:spPr bwMode="auto">
            <a:xfrm>
              <a:off x="3722" y="1050"/>
              <a:ext cx="97" cy="73"/>
            </a:xfrm>
            <a:custGeom>
              <a:avLst/>
              <a:gdLst>
                <a:gd name="T0" fmla="*/ 8 w 164"/>
                <a:gd name="T1" fmla="*/ 20 h 123"/>
                <a:gd name="T2" fmla="*/ 9 w 164"/>
                <a:gd name="T3" fmla="*/ 19 h 123"/>
                <a:gd name="T4" fmla="*/ 48 w 164"/>
                <a:gd name="T5" fmla="*/ 8 h 123"/>
                <a:gd name="T6" fmla="*/ 146 w 164"/>
                <a:gd name="T7" fmla="*/ 65 h 123"/>
                <a:gd name="T8" fmla="*/ 156 w 164"/>
                <a:gd name="T9" fmla="*/ 104 h 123"/>
                <a:gd name="T10" fmla="*/ 156 w 164"/>
                <a:gd name="T11" fmla="*/ 105 h 123"/>
                <a:gd name="T12" fmla="*/ 117 w 164"/>
                <a:gd name="T13" fmla="*/ 115 h 123"/>
                <a:gd name="T14" fmla="*/ 18 w 164"/>
                <a:gd name="T15" fmla="*/ 59 h 123"/>
                <a:gd name="T16" fmla="*/ 8 w 164"/>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8" y="20"/>
                  </a:moveTo>
                  <a:cubicBezTo>
                    <a:pt x="9" y="19"/>
                    <a:pt x="9" y="19"/>
                    <a:pt x="9" y="19"/>
                  </a:cubicBezTo>
                  <a:cubicBezTo>
                    <a:pt x="16" y="5"/>
                    <a:pt x="34" y="0"/>
                    <a:pt x="48" y="8"/>
                  </a:cubicBezTo>
                  <a:cubicBezTo>
                    <a:pt x="146" y="65"/>
                    <a:pt x="146" y="65"/>
                    <a:pt x="146" y="65"/>
                  </a:cubicBezTo>
                  <a:cubicBezTo>
                    <a:pt x="160" y="73"/>
                    <a:pt x="164" y="90"/>
                    <a:pt x="156" y="104"/>
                  </a:cubicBezTo>
                  <a:cubicBezTo>
                    <a:pt x="156" y="105"/>
                    <a:pt x="156" y="105"/>
                    <a:pt x="156" y="105"/>
                  </a:cubicBezTo>
                  <a:cubicBezTo>
                    <a:pt x="148" y="119"/>
                    <a:pt x="130" y="123"/>
                    <a:pt x="117" y="115"/>
                  </a:cubicBezTo>
                  <a:cubicBezTo>
                    <a:pt x="18" y="59"/>
                    <a:pt x="18" y="59"/>
                    <a:pt x="18" y="59"/>
                  </a:cubicBezTo>
                  <a:cubicBezTo>
                    <a:pt x="5" y="51"/>
                    <a:pt x="0" y="33"/>
                    <a:pt x="8"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89" name="Freeform 13">
              <a:extLst>
                <a:ext uri="{FF2B5EF4-FFF2-40B4-BE49-F238E27FC236}">
                  <a16:creationId xmlns:a16="http://schemas.microsoft.com/office/drawing/2014/main" id="{B3E9BF47-9C25-A544-8386-9580D6D79050}"/>
                </a:ext>
              </a:extLst>
            </p:cNvPr>
            <p:cNvSpPr>
              <a:spLocks/>
            </p:cNvSpPr>
            <p:nvPr/>
          </p:nvSpPr>
          <p:spPr bwMode="auto">
            <a:xfrm>
              <a:off x="3722" y="1016"/>
              <a:ext cx="98" cy="73"/>
            </a:xfrm>
            <a:custGeom>
              <a:avLst/>
              <a:gdLst>
                <a:gd name="T0" fmla="*/ 8 w 164"/>
                <a:gd name="T1" fmla="*/ 105 h 123"/>
                <a:gd name="T2" fmla="*/ 8 w 164"/>
                <a:gd name="T3" fmla="*/ 103 h 123"/>
                <a:gd name="T4" fmla="*/ 18 w 164"/>
                <a:gd name="T5" fmla="*/ 64 h 123"/>
                <a:gd name="T6" fmla="*/ 116 w 164"/>
                <a:gd name="T7" fmla="*/ 8 h 123"/>
                <a:gd name="T8" fmla="*/ 155 w 164"/>
                <a:gd name="T9" fmla="*/ 18 h 123"/>
                <a:gd name="T10" fmla="*/ 156 w 164"/>
                <a:gd name="T11" fmla="*/ 19 h 123"/>
                <a:gd name="T12" fmla="*/ 146 w 164"/>
                <a:gd name="T13" fmla="*/ 58 h 123"/>
                <a:gd name="T14" fmla="*/ 47 w 164"/>
                <a:gd name="T15" fmla="*/ 115 h 123"/>
                <a:gd name="T16" fmla="*/ 8 w 164"/>
                <a:gd name="T17"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8" y="105"/>
                  </a:moveTo>
                  <a:cubicBezTo>
                    <a:pt x="8" y="103"/>
                    <a:pt x="8" y="103"/>
                    <a:pt x="8" y="103"/>
                  </a:cubicBezTo>
                  <a:cubicBezTo>
                    <a:pt x="0" y="90"/>
                    <a:pt x="4" y="72"/>
                    <a:pt x="18" y="64"/>
                  </a:cubicBezTo>
                  <a:cubicBezTo>
                    <a:pt x="116" y="8"/>
                    <a:pt x="116" y="8"/>
                    <a:pt x="116" y="8"/>
                  </a:cubicBezTo>
                  <a:cubicBezTo>
                    <a:pt x="130" y="0"/>
                    <a:pt x="148" y="4"/>
                    <a:pt x="155" y="18"/>
                  </a:cubicBezTo>
                  <a:cubicBezTo>
                    <a:pt x="156" y="19"/>
                    <a:pt x="156" y="19"/>
                    <a:pt x="156" y="19"/>
                  </a:cubicBezTo>
                  <a:cubicBezTo>
                    <a:pt x="164" y="33"/>
                    <a:pt x="159" y="51"/>
                    <a:pt x="146" y="58"/>
                  </a:cubicBezTo>
                  <a:cubicBezTo>
                    <a:pt x="47" y="115"/>
                    <a:pt x="47" y="115"/>
                    <a:pt x="47" y="115"/>
                  </a:cubicBezTo>
                  <a:cubicBezTo>
                    <a:pt x="34" y="123"/>
                    <a:pt x="16" y="118"/>
                    <a:pt x="8" y="10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0" name="Freeform 14">
              <a:extLst>
                <a:ext uri="{FF2B5EF4-FFF2-40B4-BE49-F238E27FC236}">
                  <a16:creationId xmlns:a16="http://schemas.microsoft.com/office/drawing/2014/main" id="{20A15CFF-BB15-0C44-BF0A-EB6CFFA35849}"/>
                </a:ext>
              </a:extLst>
            </p:cNvPr>
            <p:cNvSpPr>
              <a:spLocks/>
            </p:cNvSpPr>
            <p:nvPr/>
          </p:nvSpPr>
          <p:spPr bwMode="auto">
            <a:xfrm>
              <a:off x="3694" y="1106"/>
              <a:ext cx="35" cy="101"/>
            </a:xfrm>
            <a:custGeom>
              <a:avLst/>
              <a:gdLst>
                <a:gd name="T0" fmla="*/ 29 w 59"/>
                <a:gd name="T1" fmla="*/ 0 h 170"/>
                <a:gd name="T2" fmla="*/ 30 w 59"/>
                <a:gd name="T3" fmla="*/ 0 h 170"/>
                <a:gd name="T4" fmla="*/ 59 w 59"/>
                <a:gd name="T5" fmla="*/ 28 h 170"/>
                <a:gd name="T6" fmla="*/ 59 w 59"/>
                <a:gd name="T7" fmla="*/ 142 h 170"/>
                <a:gd name="T8" fmla="*/ 30 w 59"/>
                <a:gd name="T9" fmla="*/ 170 h 170"/>
                <a:gd name="T10" fmla="*/ 29 w 59"/>
                <a:gd name="T11" fmla="*/ 170 h 170"/>
                <a:gd name="T12" fmla="*/ 0 w 59"/>
                <a:gd name="T13" fmla="*/ 142 h 170"/>
                <a:gd name="T14" fmla="*/ 0 w 59"/>
                <a:gd name="T15" fmla="*/ 28 h 170"/>
                <a:gd name="T16" fmla="*/ 29 w 59"/>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0">
                  <a:moveTo>
                    <a:pt x="29" y="0"/>
                  </a:moveTo>
                  <a:cubicBezTo>
                    <a:pt x="30" y="0"/>
                    <a:pt x="30" y="0"/>
                    <a:pt x="30" y="0"/>
                  </a:cubicBezTo>
                  <a:cubicBezTo>
                    <a:pt x="46" y="0"/>
                    <a:pt x="59" y="13"/>
                    <a:pt x="59" y="28"/>
                  </a:cubicBezTo>
                  <a:cubicBezTo>
                    <a:pt x="59" y="142"/>
                    <a:pt x="59" y="142"/>
                    <a:pt x="59" y="142"/>
                  </a:cubicBezTo>
                  <a:cubicBezTo>
                    <a:pt x="59" y="158"/>
                    <a:pt x="46" y="170"/>
                    <a:pt x="30" y="170"/>
                  </a:cubicBezTo>
                  <a:cubicBezTo>
                    <a:pt x="29" y="170"/>
                    <a:pt x="29" y="170"/>
                    <a:pt x="29" y="170"/>
                  </a:cubicBezTo>
                  <a:cubicBezTo>
                    <a:pt x="13" y="170"/>
                    <a:pt x="0" y="158"/>
                    <a:pt x="0" y="142"/>
                  </a:cubicBezTo>
                  <a:cubicBezTo>
                    <a:pt x="0" y="28"/>
                    <a:pt x="0" y="28"/>
                    <a:pt x="0" y="28"/>
                  </a:cubicBezTo>
                  <a:cubicBezTo>
                    <a:pt x="0" y="13"/>
                    <a:pt x="13" y="0"/>
                    <a:pt x="2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1" name="Freeform 15">
              <a:extLst>
                <a:ext uri="{FF2B5EF4-FFF2-40B4-BE49-F238E27FC236}">
                  <a16:creationId xmlns:a16="http://schemas.microsoft.com/office/drawing/2014/main" id="{380DF51A-5EF9-5E4C-BD27-86BB61DC7E43}"/>
                </a:ext>
              </a:extLst>
            </p:cNvPr>
            <p:cNvSpPr>
              <a:spLocks/>
            </p:cNvSpPr>
            <p:nvPr/>
          </p:nvSpPr>
          <p:spPr bwMode="auto">
            <a:xfrm>
              <a:off x="3693" y="1103"/>
              <a:ext cx="97" cy="74"/>
            </a:xfrm>
            <a:custGeom>
              <a:avLst/>
              <a:gdLst>
                <a:gd name="T0" fmla="*/ 8 w 164"/>
                <a:gd name="T1" fmla="*/ 20 h 124"/>
                <a:gd name="T2" fmla="*/ 8 w 164"/>
                <a:gd name="T3" fmla="*/ 19 h 124"/>
                <a:gd name="T4" fmla="*/ 47 w 164"/>
                <a:gd name="T5" fmla="*/ 8 h 124"/>
                <a:gd name="T6" fmla="*/ 146 w 164"/>
                <a:gd name="T7" fmla="*/ 65 h 124"/>
                <a:gd name="T8" fmla="*/ 156 w 164"/>
                <a:gd name="T9" fmla="*/ 104 h 124"/>
                <a:gd name="T10" fmla="*/ 155 w 164"/>
                <a:gd name="T11" fmla="*/ 105 h 124"/>
                <a:gd name="T12" fmla="*/ 116 w 164"/>
                <a:gd name="T13" fmla="*/ 116 h 124"/>
                <a:gd name="T14" fmla="*/ 18 w 164"/>
                <a:gd name="T15" fmla="*/ 59 h 124"/>
                <a:gd name="T16" fmla="*/ 8 w 164"/>
                <a:gd name="T17" fmla="*/ 2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4">
                  <a:moveTo>
                    <a:pt x="8" y="20"/>
                  </a:moveTo>
                  <a:cubicBezTo>
                    <a:pt x="8" y="19"/>
                    <a:pt x="8" y="19"/>
                    <a:pt x="8" y="19"/>
                  </a:cubicBezTo>
                  <a:cubicBezTo>
                    <a:pt x="16" y="5"/>
                    <a:pt x="34" y="0"/>
                    <a:pt x="47" y="8"/>
                  </a:cubicBezTo>
                  <a:cubicBezTo>
                    <a:pt x="146" y="65"/>
                    <a:pt x="146" y="65"/>
                    <a:pt x="146" y="65"/>
                  </a:cubicBezTo>
                  <a:cubicBezTo>
                    <a:pt x="159" y="73"/>
                    <a:pt x="164" y="90"/>
                    <a:pt x="156" y="104"/>
                  </a:cubicBezTo>
                  <a:cubicBezTo>
                    <a:pt x="155" y="105"/>
                    <a:pt x="155" y="105"/>
                    <a:pt x="155" y="105"/>
                  </a:cubicBezTo>
                  <a:cubicBezTo>
                    <a:pt x="148" y="119"/>
                    <a:pt x="130" y="124"/>
                    <a:pt x="116" y="116"/>
                  </a:cubicBezTo>
                  <a:cubicBezTo>
                    <a:pt x="18" y="59"/>
                    <a:pt x="18" y="59"/>
                    <a:pt x="18" y="59"/>
                  </a:cubicBezTo>
                  <a:cubicBezTo>
                    <a:pt x="4" y="51"/>
                    <a:pt x="0" y="34"/>
                    <a:pt x="8"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2" name="Freeform 16">
              <a:extLst>
                <a:ext uri="{FF2B5EF4-FFF2-40B4-BE49-F238E27FC236}">
                  <a16:creationId xmlns:a16="http://schemas.microsoft.com/office/drawing/2014/main" id="{AB273337-F5B3-964C-BD7B-A6A09BBE8B73}"/>
                </a:ext>
              </a:extLst>
            </p:cNvPr>
            <p:cNvSpPr>
              <a:spLocks/>
            </p:cNvSpPr>
            <p:nvPr/>
          </p:nvSpPr>
          <p:spPr bwMode="auto">
            <a:xfrm>
              <a:off x="3569" y="1102"/>
              <a:ext cx="98" cy="73"/>
            </a:xfrm>
            <a:custGeom>
              <a:avLst/>
              <a:gdLst>
                <a:gd name="T0" fmla="*/ 155 w 164"/>
                <a:gd name="T1" fmla="*/ 18 h 123"/>
                <a:gd name="T2" fmla="*/ 156 w 164"/>
                <a:gd name="T3" fmla="*/ 20 h 123"/>
                <a:gd name="T4" fmla="*/ 145 w 164"/>
                <a:gd name="T5" fmla="*/ 59 h 123"/>
                <a:gd name="T6" fmla="*/ 47 w 164"/>
                <a:gd name="T7" fmla="*/ 116 h 123"/>
                <a:gd name="T8" fmla="*/ 8 w 164"/>
                <a:gd name="T9" fmla="*/ 105 h 123"/>
                <a:gd name="T10" fmla="*/ 7 w 164"/>
                <a:gd name="T11" fmla="*/ 104 h 123"/>
                <a:gd name="T12" fmla="*/ 18 w 164"/>
                <a:gd name="T13" fmla="*/ 65 h 123"/>
                <a:gd name="T14" fmla="*/ 116 w 164"/>
                <a:gd name="T15" fmla="*/ 8 h 123"/>
                <a:gd name="T16" fmla="*/ 155 w 164"/>
                <a:gd name="T17"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5" y="18"/>
                  </a:moveTo>
                  <a:cubicBezTo>
                    <a:pt x="156" y="20"/>
                    <a:pt x="156" y="20"/>
                    <a:pt x="156" y="20"/>
                  </a:cubicBezTo>
                  <a:cubicBezTo>
                    <a:pt x="164" y="33"/>
                    <a:pt x="159" y="51"/>
                    <a:pt x="145" y="59"/>
                  </a:cubicBezTo>
                  <a:cubicBezTo>
                    <a:pt x="47" y="116"/>
                    <a:pt x="47" y="116"/>
                    <a:pt x="47" y="116"/>
                  </a:cubicBezTo>
                  <a:cubicBezTo>
                    <a:pt x="34" y="123"/>
                    <a:pt x="16" y="119"/>
                    <a:pt x="8" y="105"/>
                  </a:cubicBezTo>
                  <a:cubicBezTo>
                    <a:pt x="7" y="104"/>
                    <a:pt x="7" y="104"/>
                    <a:pt x="7" y="104"/>
                  </a:cubicBezTo>
                  <a:cubicBezTo>
                    <a:pt x="0" y="90"/>
                    <a:pt x="4" y="73"/>
                    <a:pt x="18" y="65"/>
                  </a:cubicBezTo>
                  <a:cubicBezTo>
                    <a:pt x="116" y="8"/>
                    <a:pt x="116" y="8"/>
                    <a:pt x="116" y="8"/>
                  </a:cubicBezTo>
                  <a:cubicBezTo>
                    <a:pt x="130" y="0"/>
                    <a:pt x="147" y="5"/>
                    <a:pt x="155" y="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3" name="Freeform 17">
              <a:extLst>
                <a:ext uri="{FF2B5EF4-FFF2-40B4-BE49-F238E27FC236}">
                  <a16:creationId xmlns:a16="http://schemas.microsoft.com/office/drawing/2014/main" id="{F7E8750B-5535-B54E-870B-2300039774E7}"/>
                </a:ext>
              </a:extLst>
            </p:cNvPr>
            <p:cNvSpPr>
              <a:spLocks/>
            </p:cNvSpPr>
            <p:nvPr/>
          </p:nvSpPr>
          <p:spPr bwMode="auto">
            <a:xfrm>
              <a:off x="3630" y="1106"/>
              <a:ext cx="34" cy="101"/>
            </a:xfrm>
            <a:custGeom>
              <a:avLst/>
              <a:gdLst>
                <a:gd name="T0" fmla="*/ 28 w 58"/>
                <a:gd name="T1" fmla="*/ 0 h 170"/>
                <a:gd name="T2" fmla="*/ 30 w 58"/>
                <a:gd name="T3" fmla="*/ 0 h 170"/>
                <a:gd name="T4" fmla="*/ 58 w 58"/>
                <a:gd name="T5" fmla="*/ 28 h 170"/>
                <a:gd name="T6" fmla="*/ 58 w 58"/>
                <a:gd name="T7" fmla="*/ 142 h 170"/>
                <a:gd name="T8" fmla="*/ 30 w 58"/>
                <a:gd name="T9" fmla="*/ 170 h 170"/>
                <a:gd name="T10" fmla="*/ 28 w 58"/>
                <a:gd name="T11" fmla="*/ 170 h 170"/>
                <a:gd name="T12" fmla="*/ 0 w 58"/>
                <a:gd name="T13" fmla="*/ 142 h 170"/>
                <a:gd name="T14" fmla="*/ 0 w 58"/>
                <a:gd name="T15" fmla="*/ 28 h 170"/>
                <a:gd name="T16" fmla="*/ 28 w 58"/>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70">
                  <a:moveTo>
                    <a:pt x="28" y="0"/>
                  </a:moveTo>
                  <a:cubicBezTo>
                    <a:pt x="30" y="0"/>
                    <a:pt x="30" y="0"/>
                    <a:pt x="30" y="0"/>
                  </a:cubicBezTo>
                  <a:cubicBezTo>
                    <a:pt x="45" y="0"/>
                    <a:pt x="58" y="13"/>
                    <a:pt x="58" y="28"/>
                  </a:cubicBezTo>
                  <a:cubicBezTo>
                    <a:pt x="58" y="142"/>
                    <a:pt x="58" y="142"/>
                    <a:pt x="58" y="142"/>
                  </a:cubicBezTo>
                  <a:cubicBezTo>
                    <a:pt x="58" y="158"/>
                    <a:pt x="45" y="170"/>
                    <a:pt x="30" y="170"/>
                  </a:cubicBezTo>
                  <a:cubicBezTo>
                    <a:pt x="28" y="170"/>
                    <a:pt x="28" y="170"/>
                    <a:pt x="28" y="170"/>
                  </a:cubicBezTo>
                  <a:cubicBezTo>
                    <a:pt x="13" y="170"/>
                    <a:pt x="0" y="158"/>
                    <a:pt x="0" y="142"/>
                  </a:cubicBezTo>
                  <a:cubicBezTo>
                    <a:pt x="0" y="28"/>
                    <a:pt x="0" y="28"/>
                    <a:pt x="0" y="28"/>
                  </a:cubicBezTo>
                  <a:cubicBezTo>
                    <a:pt x="0" y="13"/>
                    <a:pt x="13" y="0"/>
                    <a:pt x="2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4" name="Freeform 18">
              <a:extLst>
                <a:ext uri="{FF2B5EF4-FFF2-40B4-BE49-F238E27FC236}">
                  <a16:creationId xmlns:a16="http://schemas.microsoft.com/office/drawing/2014/main" id="{41547840-3B01-1A42-BBD2-F56A529600CD}"/>
                </a:ext>
              </a:extLst>
            </p:cNvPr>
            <p:cNvSpPr>
              <a:spLocks/>
            </p:cNvSpPr>
            <p:nvPr/>
          </p:nvSpPr>
          <p:spPr bwMode="auto">
            <a:xfrm>
              <a:off x="3539" y="1015"/>
              <a:ext cx="98" cy="73"/>
            </a:xfrm>
            <a:custGeom>
              <a:avLst/>
              <a:gdLst>
                <a:gd name="T0" fmla="*/ 156 w 164"/>
                <a:gd name="T1" fmla="*/ 103 h 123"/>
                <a:gd name="T2" fmla="*/ 155 w 164"/>
                <a:gd name="T3" fmla="*/ 105 h 123"/>
                <a:gd name="T4" fmla="*/ 116 w 164"/>
                <a:gd name="T5" fmla="*/ 115 h 123"/>
                <a:gd name="T6" fmla="*/ 18 w 164"/>
                <a:gd name="T7" fmla="*/ 58 h 123"/>
                <a:gd name="T8" fmla="*/ 8 w 164"/>
                <a:gd name="T9" fmla="*/ 19 h 123"/>
                <a:gd name="T10" fmla="*/ 8 w 164"/>
                <a:gd name="T11" fmla="*/ 18 h 123"/>
                <a:gd name="T12" fmla="*/ 47 w 164"/>
                <a:gd name="T13" fmla="*/ 8 h 123"/>
                <a:gd name="T14" fmla="*/ 146 w 164"/>
                <a:gd name="T15" fmla="*/ 64 h 123"/>
                <a:gd name="T16" fmla="*/ 156 w 164"/>
                <a:gd name="T17" fmla="*/ 10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6" y="103"/>
                  </a:moveTo>
                  <a:cubicBezTo>
                    <a:pt x="155" y="105"/>
                    <a:pt x="155" y="105"/>
                    <a:pt x="155" y="105"/>
                  </a:cubicBezTo>
                  <a:cubicBezTo>
                    <a:pt x="148" y="118"/>
                    <a:pt x="130" y="123"/>
                    <a:pt x="116" y="115"/>
                  </a:cubicBezTo>
                  <a:cubicBezTo>
                    <a:pt x="18" y="58"/>
                    <a:pt x="18" y="58"/>
                    <a:pt x="18" y="58"/>
                  </a:cubicBezTo>
                  <a:cubicBezTo>
                    <a:pt x="4" y="51"/>
                    <a:pt x="0" y="33"/>
                    <a:pt x="8" y="19"/>
                  </a:cubicBezTo>
                  <a:cubicBezTo>
                    <a:pt x="8" y="18"/>
                    <a:pt x="8" y="18"/>
                    <a:pt x="8" y="18"/>
                  </a:cubicBezTo>
                  <a:cubicBezTo>
                    <a:pt x="16" y="4"/>
                    <a:pt x="34" y="0"/>
                    <a:pt x="47" y="8"/>
                  </a:cubicBezTo>
                  <a:cubicBezTo>
                    <a:pt x="146" y="64"/>
                    <a:pt x="146" y="64"/>
                    <a:pt x="146" y="64"/>
                  </a:cubicBezTo>
                  <a:cubicBezTo>
                    <a:pt x="159" y="72"/>
                    <a:pt x="164" y="90"/>
                    <a:pt x="156" y="10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5" name="Freeform 19">
              <a:extLst>
                <a:ext uri="{FF2B5EF4-FFF2-40B4-BE49-F238E27FC236}">
                  <a16:creationId xmlns:a16="http://schemas.microsoft.com/office/drawing/2014/main" id="{B7A27865-5F57-E147-B7AC-7EFD99F776FC}"/>
                </a:ext>
              </a:extLst>
            </p:cNvPr>
            <p:cNvSpPr>
              <a:spLocks/>
            </p:cNvSpPr>
            <p:nvPr/>
          </p:nvSpPr>
          <p:spPr bwMode="auto">
            <a:xfrm>
              <a:off x="3539" y="1049"/>
              <a:ext cx="97" cy="73"/>
            </a:xfrm>
            <a:custGeom>
              <a:avLst/>
              <a:gdLst>
                <a:gd name="T0" fmla="*/ 156 w 164"/>
                <a:gd name="T1" fmla="*/ 18 h 123"/>
                <a:gd name="T2" fmla="*/ 156 w 164"/>
                <a:gd name="T3" fmla="*/ 20 h 123"/>
                <a:gd name="T4" fmla="*/ 146 w 164"/>
                <a:gd name="T5" fmla="*/ 59 h 123"/>
                <a:gd name="T6" fmla="*/ 48 w 164"/>
                <a:gd name="T7" fmla="*/ 115 h 123"/>
                <a:gd name="T8" fmla="*/ 9 w 164"/>
                <a:gd name="T9" fmla="*/ 105 h 123"/>
                <a:gd name="T10" fmla="*/ 8 w 164"/>
                <a:gd name="T11" fmla="*/ 104 h 123"/>
                <a:gd name="T12" fmla="*/ 18 w 164"/>
                <a:gd name="T13" fmla="*/ 65 h 123"/>
                <a:gd name="T14" fmla="*/ 117 w 164"/>
                <a:gd name="T15" fmla="*/ 8 h 123"/>
                <a:gd name="T16" fmla="*/ 156 w 164"/>
                <a:gd name="T17"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6" y="18"/>
                  </a:moveTo>
                  <a:cubicBezTo>
                    <a:pt x="156" y="20"/>
                    <a:pt x="156" y="20"/>
                    <a:pt x="156" y="20"/>
                  </a:cubicBezTo>
                  <a:cubicBezTo>
                    <a:pt x="164" y="33"/>
                    <a:pt x="160" y="51"/>
                    <a:pt x="146" y="59"/>
                  </a:cubicBezTo>
                  <a:cubicBezTo>
                    <a:pt x="48" y="115"/>
                    <a:pt x="48" y="115"/>
                    <a:pt x="48" y="115"/>
                  </a:cubicBezTo>
                  <a:cubicBezTo>
                    <a:pt x="34" y="123"/>
                    <a:pt x="16" y="119"/>
                    <a:pt x="9" y="105"/>
                  </a:cubicBezTo>
                  <a:cubicBezTo>
                    <a:pt x="8" y="104"/>
                    <a:pt x="8" y="104"/>
                    <a:pt x="8" y="104"/>
                  </a:cubicBezTo>
                  <a:cubicBezTo>
                    <a:pt x="0" y="90"/>
                    <a:pt x="5" y="73"/>
                    <a:pt x="18" y="65"/>
                  </a:cubicBezTo>
                  <a:cubicBezTo>
                    <a:pt x="117" y="8"/>
                    <a:pt x="117" y="8"/>
                    <a:pt x="117" y="8"/>
                  </a:cubicBezTo>
                  <a:cubicBezTo>
                    <a:pt x="130" y="0"/>
                    <a:pt x="148" y="5"/>
                    <a:pt x="156" y="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6" name="Freeform 20">
              <a:extLst>
                <a:ext uri="{FF2B5EF4-FFF2-40B4-BE49-F238E27FC236}">
                  <a16:creationId xmlns:a16="http://schemas.microsoft.com/office/drawing/2014/main" id="{4CA289BC-EF6A-ED4F-B236-43BB370822B4}"/>
                </a:ext>
              </a:extLst>
            </p:cNvPr>
            <p:cNvSpPr>
              <a:spLocks/>
            </p:cNvSpPr>
            <p:nvPr/>
          </p:nvSpPr>
          <p:spPr bwMode="auto">
            <a:xfrm>
              <a:off x="3630" y="931"/>
              <a:ext cx="35" cy="101"/>
            </a:xfrm>
            <a:custGeom>
              <a:avLst/>
              <a:gdLst>
                <a:gd name="T0" fmla="*/ 30 w 59"/>
                <a:gd name="T1" fmla="*/ 170 h 170"/>
                <a:gd name="T2" fmla="*/ 29 w 59"/>
                <a:gd name="T3" fmla="*/ 170 h 170"/>
                <a:gd name="T4" fmla="*/ 0 w 59"/>
                <a:gd name="T5" fmla="*/ 142 h 170"/>
                <a:gd name="T6" fmla="*/ 0 w 59"/>
                <a:gd name="T7" fmla="*/ 28 h 170"/>
                <a:gd name="T8" fmla="*/ 29 w 59"/>
                <a:gd name="T9" fmla="*/ 0 h 170"/>
                <a:gd name="T10" fmla="*/ 30 w 59"/>
                <a:gd name="T11" fmla="*/ 0 h 170"/>
                <a:gd name="T12" fmla="*/ 59 w 59"/>
                <a:gd name="T13" fmla="*/ 28 h 170"/>
                <a:gd name="T14" fmla="*/ 59 w 59"/>
                <a:gd name="T15" fmla="*/ 142 h 170"/>
                <a:gd name="T16" fmla="*/ 30 w 59"/>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0">
                  <a:moveTo>
                    <a:pt x="30" y="170"/>
                  </a:moveTo>
                  <a:cubicBezTo>
                    <a:pt x="29" y="170"/>
                    <a:pt x="29" y="170"/>
                    <a:pt x="29" y="170"/>
                  </a:cubicBezTo>
                  <a:cubicBezTo>
                    <a:pt x="13" y="170"/>
                    <a:pt x="0" y="157"/>
                    <a:pt x="0" y="142"/>
                  </a:cubicBezTo>
                  <a:cubicBezTo>
                    <a:pt x="0" y="28"/>
                    <a:pt x="0" y="28"/>
                    <a:pt x="0" y="28"/>
                  </a:cubicBezTo>
                  <a:cubicBezTo>
                    <a:pt x="0" y="13"/>
                    <a:pt x="13" y="0"/>
                    <a:pt x="29" y="0"/>
                  </a:cubicBezTo>
                  <a:cubicBezTo>
                    <a:pt x="30" y="0"/>
                    <a:pt x="30" y="0"/>
                    <a:pt x="30" y="0"/>
                  </a:cubicBezTo>
                  <a:cubicBezTo>
                    <a:pt x="46" y="0"/>
                    <a:pt x="59" y="13"/>
                    <a:pt x="59" y="28"/>
                  </a:cubicBezTo>
                  <a:cubicBezTo>
                    <a:pt x="59" y="142"/>
                    <a:pt x="59" y="142"/>
                    <a:pt x="59" y="142"/>
                  </a:cubicBezTo>
                  <a:cubicBezTo>
                    <a:pt x="59" y="157"/>
                    <a:pt x="46" y="170"/>
                    <a:pt x="30" y="17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7" name="Freeform 21">
              <a:extLst>
                <a:ext uri="{FF2B5EF4-FFF2-40B4-BE49-F238E27FC236}">
                  <a16:creationId xmlns:a16="http://schemas.microsoft.com/office/drawing/2014/main" id="{43382676-06DF-934F-9206-F87BC34325E9}"/>
                </a:ext>
              </a:extLst>
            </p:cNvPr>
            <p:cNvSpPr>
              <a:spLocks/>
            </p:cNvSpPr>
            <p:nvPr/>
          </p:nvSpPr>
          <p:spPr bwMode="auto">
            <a:xfrm>
              <a:off x="3568" y="961"/>
              <a:ext cx="98" cy="74"/>
            </a:xfrm>
            <a:custGeom>
              <a:avLst/>
              <a:gdLst>
                <a:gd name="T0" fmla="*/ 156 w 164"/>
                <a:gd name="T1" fmla="*/ 104 h 124"/>
                <a:gd name="T2" fmla="*/ 156 w 164"/>
                <a:gd name="T3" fmla="*/ 105 h 124"/>
                <a:gd name="T4" fmla="*/ 117 w 164"/>
                <a:gd name="T5" fmla="*/ 116 h 124"/>
                <a:gd name="T6" fmla="*/ 18 w 164"/>
                <a:gd name="T7" fmla="*/ 59 h 124"/>
                <a:gd name="T8" fmla="*/ 8 w 164"/>
                <a:gd name="T9" fmla="*/ 20 h 124"/>
                <a:gd name="T10" fmla="*/ 9 w 164"/>
                <a:gd name="T11" fmla="*/ 19 h 124"/>
                <a:gd name="T12" fmla="*/ 48 w 164"/>
                <a:gd name="T13" fmla="*/ 8 h 124"/>
                <a:gd name="T14" fmla="*/ 146 w 164"/>
                <a:gd name="T15" fmla="*/ 65 h 124"/>
                <a:gd name="T16" fmla="*/ 156 w 164"/>
                <a:gd name="T17"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4">
                  <a:moveTo>
                    <a:pt x="156" y="104"/>
                  </a:moveTo>
                  <a:cubicBezTo>
                    <a:pt x="156" y="105"/>
                    <a:pt x="156" y="105"/>
                    <a:pt x="156" y="105"/>
                  </a:cubicBezTo>
                  <a:cubicBezTo>
                    <a:pt x="148" y="119"/>
                    <a:pt x="130" y="124"/>
                    <a:pt x="117" y="116"/>
                  </a:cubicBezTo>
                  <a:cubicBezTo>
                    <a:pt x="18" y="59"/>
                    <a:pt x="18" y="59"/>
                    <a:pt x="18" y="59"/>
                  </a:cubicBezTo>
                  <a:cubicBezTo>
                    <a:pt x="5" y="51"/>
                    <a:pt x="0" y="34"/>
                    <a:pt x="8" y="20"/>
                  </a:cubicBezTo>
                  <a:cubicBezTo>
                    <a:pt x="9" y="19"/>
                    <a:pt x="9" y="19"/>
                    <a:pt x="9" y="19"/>
                  </a:cubicBezTo>
                  <a:cubicBezTo>
                    <a:pt x="16" y="5"/>
                    <a:pt x="34" y="0"/>
                    <a:pt x="48" y="8"/>
                  </a:cubicBezTo>
                  <a:cubicBezTo>
                    <a:pt x="146" y="65"/>
                    <a:pt x="146" y="65"/>
                    <a:pt x="146" y="65"/>
                  </a:cubicBezTo>
                  <a:cubicBezTo>
                    <a:pt x="160" y="73"/>
                    <a:pt x="164" y="90"/>
                    <a:pt x="156" y="10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8" name="Freeform 22">
              <a:extLst>
                <a:ext uri="{FF2B5EF4-FFF2-40B4-BE49-F238E27FC236}">
                  <a16:creationId xmlns:a16="http://schemas.microsoft.com/office/drawing/2014/main" id="{1EB3852B-2EB9-9547-9A6F-69F39CD60E5A}"/>
                </a:ext>
              </a:extLst>
            </p:cNvPr>
            <p:cNvSpPr>
              <a:spLocks noEditPoints="1"/>
            </p:cNvSpPr>
            <p:nvPr/>
          </p:nvSpPr>
          <p:spPr bwMode="auto">
            <a:xfrm>
              <a:off x="3647" y="1037"/>
              <a:ext cx="65" cy="65"/>
            </a:xfrm>
            <a:custGeom>
              <a:avLst/>
              <a:gdLst>
                <a:gd name="T0" fmla="*/ 101 w 109"/>
                <a:gd name="T1" fmla="*/ 41 h 110"/>
                <a:gd name="T2" fmla="*/ 69 w 109"/>
                <a:gd name="T3" fmla="*/ 8 h 110"/>
                <a:gd name="T4" fmla="*/ 40 w 109"/>
                <a:gd name="T5" fmla="*/ 8 h 110"/>
                <a:gd name="T6" fmla="*/ 8 w 109"/>
                <a:gd name="T7" fmla="*/ 41 h 110"/>
                <a:gd name="T8" fmla="*/ 8 w 109"/>
                <a:gd name="T9" fmla="*/ 69 h 110"/>
                <a:gd name="T10" fmla="*/ 40 w 109"/>
                <a:gd name="T11" fmla="*/ 102 h 110"/>
                <a:gd name="T12" fmla="*/ 69 w 109"/>
                <a:gd name="T13" fmla="*/ 102 h 110"/>
                <a:gd name="T14" fmla="*/ 101 w 109"/>
                <a:gd name="T15" fmla="*/ 69 h 110"/>
                <a:gd name="T16" fmla="*/ 101 w 109"/>
                <a:gd name="T17" fmla="*/ 41 h 110"/>
                <a:gd name="T18" fmla="*/ 72 w 109"/>
                <a:gd name="T19" fmla="*/ 58 h 110"/>
                <a:gd name="T20" fmla="*/ 58 w 109"/>
                <a:gd name="T21" fmla="*/ 72 h 110"/>
                <a:gd name="T22" fmla="*/ 51 w 109"/>
                <a:gd name="T23" fmla="*/ 72 h 110"/>
                <a:gd name="T24" fmla="*/ 37 w 109"/>
                <a:gd name="T25" fmla="*/ 58 h 110"/>
                <a:gd name="T26" fmla="*/ 37 w 109"/>
                <a:gd name="T27" fmla="*/ 52 h 110"/>
                <a:gd name="T28" fmla="*/ 51 w 109"/>
                <a:gd name="T29" fmla="*/ 38 h 110"/>
                <a:gd name="T30" fmla="*/ 58 w 109"/>
                <a:gd name="T31" fmla="*/ 38 h 110"/>
                <a:gd name="T32" fmla="*/ 72 w 109"/>
                <a:gd name="T33" fmla="*/ 52 h 110"/>
                <a:gd name="T34" fmla="*/ 72 w 109"/>
                <a:gd name="T35"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10">
                  <a:moveTo>
                    <a:pt x="101" y="41"/>
                  </a:moveTo>
                  <a:cubicBezTo>
                    <a:pt x="69" y="8"/>
                    <a:pt x="69" y="8"/>
                    <a:pt x="69" y="8"/>
                  </a:cubicBezTo>
                  <a:cubicBezTo>
                    <a:pt x="61" y="0"/>
                    <a:pt x="48" y="0"/>
                    <a:pt x="40" y="8"/>
                  </a:cubicBezTo>
                  <a:cubicBezTo>
                    <a:pt x="8" y="41"/>
                    <a:pt x="8" y="41"/>
                    <a:pt x="8" y="41"/>
                  </a:cubicBezTo>
                  <a:cubicBezTo>
                    <a:pt x="0" y="49"/>
                    <a:pt x="0" y="61"/>
                    <a:pt x="8" y="69"/>
                  </a:cubicBezTo>
                  <a:cubicBezTo>
                    <a:pt x="40" y="102"/>
                    <a:pt x="40" y="102"/>
                    <a:pt x="40" y="102"/>
                  </a:cubicBezTo>
                  <a:cubicBezTo>
                    <a:pt x="48" y="110"/>
                    <a:pt x="61" y="110"/>
                    <a:pt x="69" y="102"/>
                  </a:cubicBezTo>
                  <a:cubicBezTo>
                    <a:pt x="101" y="69"/>
                    <a:pt x="101" y="69"/>
                    <a:pt x="101" y="69"/>
                  </a:cubicBezTo>
                  <a:cubicBezTo>
                    <a:pt x="109" y="61"/>
                    <a:pt x="109" y="49"/>
                    <a:pt x="101" y="41"/>
                  </a:cubicBezTo>
                  <a:close/>
                  <a:moveTo>
                    <a:pt x="72" y="58"/>
                  </a:moveTo>
                  <a:cubicBezTo>
                    <a:pt x="58" y="72"/>
                    <a:pt x="58" y="72"/>
                    <a:pt x="58" y="72"/>
                  </a:cubicBezTo>
                  <a:cubicBezTo>
                    <a:pt x="56" y="74"/>
                    <a:pt x="53" y="74"/>
                    <a:pt x="51" y="72"/>
                  </a:cubicBezTo>
                  <a:cubicBezTo>
                    <a:pt x="37" y="58"/>
                    <a:pt x="37" y="58"/>
                    <a:pt x="37" y="58"/>
                  </a:cubicBezTo>
                  <a:cubicBezTo>
                    <a:pt x="35" y="57"/>
                    <a:pt x="35" y="53"/>
                    <a:pt x="37" y="52"/>
                  </a:cubicBezTo>
                  <a:cubicBezTo>
                    <a:pt x="51" y="38"/>
                    <a:pt x="51" y="38"/>
                    <a:pt x="51" y="38"/>
                  </a:cubicBezTo>
                  <a:cubicBezTo>
                    <a:pt x="53" y="36"/>
                    <a:pt x="56" y="36"/>
                    <a:pt x="58" y="38"/>
                  </a:cubicBezTo>
                  <a:cubicBezTo>
                    <a:pt x="72" y="52"/>
                    <a:pt x="72" y="52"/>
                    <a:pt x="72" y="52"/>
                  </a:cubicBezTo>
                  <a:cubicBezTo>
                    <a:pt x="74" y="53"/>
                    <a:pt x="74" y="57"/>
                    <a:pt x="72" y="5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99" name="Group 198">
            <a:extLst>
              <a:ext uri="{FF2B5EF4-FFF2-40B4-BE49-F238E27FC236}">
                <a16:creationId xmlns:a16="http://schemas.microsoft.com/office/drawing/2014/main" id="{CDCA30E6-F714-9D40-B461-8430F65E4762}"/>
              </a:ext>
            </a:extLst>
          </p:cNvPr>
          <p:cNvGrpSpPr/>
          <p:nvPr/>
        </p:nvGrpSpPr>
        <p:grpSpPr>
          <a:xfrm>
            <a:off x="9834265" y="2480872"/>
            <a:ext cx="543126" cy="426045"/>
            <a:chOff x="4614689" y="4481841"/>
            <a:chExt cx="515181" cy="404124"/>
          </a:xfrm>
        </p:grpSpPr>
        <p:grpSp>
          <p:nvGrpSpPr>
            <p:cNvPr id="200" name="Group 199">
              <a:extLst>
                <a:ext uri="{FF2B5EF4-FFF2-40B4-BE49-F238E27FC236}">
                  <a16:creationId xmlns:a16="http://schemas.microsoft.com/office/drawing/2014/main" id="{6CEAF0F8-DD07-4145-B886-31FA27304693}"/>
                </a:ext>
              </a:extLst>
            </p:cNvPr>
            <p:cNvGrpSpPr/>
            <p:nvPr/>
          </p:nvGrpSpPr>
          <p:grpSpPr>
            <a:xfrm>
              <a:off x="4689689" y="4567798"/>
              <a:ext cx="349036" cy="255028"/>
              <a:chOff x="10313646" y="4155946"/>
              <a:chExt cx="263983" cy="202181"/>
            </a:xfrm>
          </p:grpSpPr>
          <p:sp>
            <p:nvSpPr>
              <p:cNvPr id="202" name="Freeform 183">
                <a:extLst>
                  <a:ext uri="{FF2B5EF4-FFF2-40B4-BE49-F238E27FC236}">
                    <a16:creationId xmlns:a16="http://schemas.microsoft.com/office/drawing/2014/main" id="{0C61E874-4EBC-E04A-A784-B52B7029511D}"/>
                  </a:ext>
                </a:extLst>
              </p:cNvPr>
              <p:cNvSpPr>
                <a:spLocks/>
              </p:cNvSpPr>
              <p:nvPr/>
            </p:nvSpPr>
            <p:spPr bwMode="auto">
              <a:xfrm>
                <a:off x="10470660" y="4155946"/>
                <a:ext cx="106969" cy="139060"/>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3" name="Freeform 183">
                <a:extLst>
                  <a:ext uri="{FF2B5EF4-FFF2-40B4-BE49-F238E27FC236}">
                    <a16:creationId xmlns:a16="http://schemas.microsoft.com/office/drawing/2014/main" id="{60E0D969-5D49-9044-AA1C-363F462664E0}"/>
                  </a:ext>
                </a:extLst>
              </p:cNvPr>
              <p:cNvSpPr>
                <a:spLocks/>
              </p:cNvSpPr>
              <p:nvPr/>
            </p:nvSpPr>
            <p:spPr bwMode="auto">
              <a:xfrm rot="2895180">
                <a:off x="10329692" y="4235113"/>
                <a:ext cx="106968" cy="139059"/>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01" name="Freeform 41">
              <a:extLst>
                <a:ext uri="{FF2B5EF4-FFF2-40B4-BE49-F238E27FC236}">
                  <a16:creationId xmlns:a16="http://schemas.microsoft.com/office/drawing/2014/main" id="{59E620ED-09CD-734D-86F6-C31F5DCD332D}"/>
                </a:ext>
              </a:extLst>
            </p:cNvPr>
            <p:cNvSpPr>
              <a:spLocks/>
            </p:cNvSpPr>
            <p:nvPr/>
          </p:nvSpPr>
          <p:spPr bwMode="auto">
            <a:xfrm>
              <a:off x="4614689" y="4481841"/>
              <a:ext cx="515181" cy="404124"/>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768540DA-9DA5-4B4A-85A5-DEC272D421FD}"/>
              </a:ext>
            </a:extLst>
          </p:cNvPr>
          <p:cNvGrpSpPr/>
          <p:nvPr/>
        </p:nvGrpSpPr>
        <p:grpSpPr>
          <a:xfrm>
            <a:off x="10329916" y="2276952"/>
            <a:ext cx="359569" cy="359569"/>
            <a:chOff x="10965655" y="1464469"/>
            <a:chExt cx="359569" cy="359569"/>
          </a:xfrm>
        </p:grpSpPr>
        <p:sp>
          <p:nvSpPr>
            <p:cNvPr id="138" name="Oval 137">
              <a:extLst>
                <a:ext uri="{FF2B5EF4-FFF2-40B4-BE49-F238E27FC236}">
                  <a16:creationId xmlns:a16="http://schemas.microsoft.com/office/drawing/2014/main" id="{282C21DE-7BE4-DC4D-8232-DF246F4B9B35}"/>
                </a:ext>
              </a:extLst>
            </p:cNvPr>
            <p:cNvSpPr/>
            <p:nvPr/>
          </p:nvSpPr>
          <p:spPr>
            <a:xfrm>
              <a:off x="10965655" y="1464469"/>
              <a:ext cx="359569" cy="3595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39" name="Freeform 9">
              <a:extLst>
                <a:ext uri="{FF2B5EF4-FFF2-40B4-BE49-F238E27FC236}">
                  <a16:creationId xmlns:a16="http://schemas.microsoft.com/office/drawing/2014/main" id="{638AFB5B-7484-4444-ADF7-E8839F558FF0}"/>
                </a:ext>
              </a:extLst>
            </p:cNvPr>
            <p:cNvSpPr>
              <a:spLocks noEditPoints="1"/>
            </p:cNvSpPr>
            <p:nvPr/>
          </p:nvSpPr>
          <p:spPr bwMode="auto">
            <a:xfrm>
              <a:off x="10997802" y="1495822"/>
              <a:ext cx="295275" cy="2968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2 w 72"/>
                <a:gd name="T11" fmla="*/ 50 h 72"/>
                <a:gd name="T12" fmla="*/ 35 w 72"/>
                <a:gd name="T13" fmla="*/ 49 h 72"/>
                <a:gd name="T14" fmla="*/ 55 w 72"/>
                <a:gd name="T15" fmla="*/ 29 h 72"/>
                <a:gd name="T16" fmla="*/ 55 w 72"/>
                <a:gd name="T17" fmla="*/ 23 h 72"/>
                <a:gd name="T18" fmla="*/ 49 w 72"/>
                <a:gd name="T19" fmla="*/ 23 h 72"/>
                <a:gd name="T20" fmla="*/ 32 w 72"/>
                <a:gd name="T21" fmla="*/ 40 h 72"/>
                <a:gd name="T22" fmla="*/ 27 w 72"/>
                <a:gd name="T23" fmla="*/ 34 h 72"/>
                <a:gd name="T24" fmla="*/ 21 w 72"/>
                <a:gd name="T25" fmla="*/ 34 h 72"/>
                <a:gd name="T26" fmla="*/ 21 w 72"/>
                <a:gd name="T27" fmla="*/ 40 h 72"/>
                <a:gd name="T28" fmla="*/ 30 w 72"/>
                <a:gd name="T29" fmla="*/ 49 h 72"/>
                <a:gd name="T30" fmla="*/ 32 w 72"/>
                <a:gd name="T3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205" name="TextBox 204">
            <a:extLst>
              <a:ext uri="{FF2B5EF4-FFF2-40B4-BE49-F238E27FC236}">
                <a16:creationId xmlns:a16="http://schemas.microsoft.com/office/drawing/2014/main" id="{6458F460-7E09-D44A-8736-BA814C9D73E4}"/>
              </a:ext>
            </a:extLst>
          </p:cNvPr>
          <p:cNvSpPr txBox="1"/>
          <p:nvPr/>
        </p:nvSpPr>
        <p:spPr>
          <a:xfrm>
            <a:off x="5716276" y="2311000"/>
            <a:ext cx="599844" cy="291618"/>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Arial"/>
                <a:cs typeface="Arial" panose="020B0604020202020204" pitchFamily="34" charset="0"/>
                <a:sym typeface="Arial"/>
                <a:rtl val="0"/>
              </a:rPr>
              <a:t>EDW</a:t>
            </a:r>
          </a:p>
        </p:txBody>
      </p:sp>
      <p:sp>
        <p:nvSpPr>
          <p:cNvPr id="206" name="TextBox 205">
            <a:extLst>
              <a:ext uri="{FF2B5EF4-FFF2-40B4-BE49-F238E27FC236}">
                <a16:creationId xmlns:a16="http://schemas.microsoft.com/office/drawing/2014/main" id="{835292C4-A216-4F46-AEAD-576AC1D53002}"/>
              </a:ext>
            </a:extLst>
          </p:cNvPr>
          <p:cNvSpPr txBox="1"/>
          <p:nvPr/>
        </p:nvSpPr>
        <p:spPr>
          <a:xfrm>
            <a:off x="2110081" y="1486529"/>
            <a:ext cx="1329210"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Data Sources</a:t>
            </a:r>
          </a:p>
        </p:txBody>
      </p:sp>
      <p:sp>
        <p:nvSpPr>
          <p:cNvPr id="207" name="TextBox 206">
            <a:extLst>
              <a:ext uri="{FF2B5EF4-FFF2-40B4-BE49-F238E27FC236}">
                <a16:creationId xmlns:a16="http://schemas.microsoft.com/office/drawing/2014/main" id="{8005285A-13E4-D24E-90E1-DAE0E7C3084E}"/>
              </a:ext>
            </a:extLst>
          </p:cNvPr>
          <p:cNvSpPr txBox="1"/>
          <p:nvPr/>
        </p:nvSpPr>
        <p:spPr>
          <a:xfrm>
            <a:off x="6851923" y="2298571"/>
            <a:ext cx="1736373"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rPr>
              <a:t>Logical </a:t>
            </a:r>
            <a:r>
              <a:rPr kumimoji="0" lang="en-US" sz="1400" b="1" i="0" u="none" strike="noStrike" kern="0" cap="none" spc="0" normalizeH="0" baseline="0" noProof="0" dirty="0" err="1">
                <a:ln>
                  <a:noFill/>
                </a:ln>
                <a:solidFill>
                  <a:srgbClr val="148BC0"/>
                </a:solidFill>
                <a:effectLst/>
                <a:uLnTx/>
                <a:uFillTx/>
                <a:latin typeface="Arial" panose="020B0604020202020204" pitchFamily="34" charset="0"/>
                <a:ea typeface="+mn-ea"/>
                <a:cs typeface="Arial" panose="020B0604020202020204" pitchFamily="34" charset="0"/>
                <a:sym typeface="Arial"/>
                <a:rtl val="0"/>
              </a:rPr>
              <a:t>Datamarts</a:t>
            </a:r>
            <a:endPar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endParaRPr>
          </a:p>
        </p:txBody>
      </p:sp>
      <p:sp>
        <p:nvSpPr>
          <p:cNvPr id="208" name="TextBox 207">
            <a:extLst>
              <a:ext uri="{FF2B5EF4-FFF2-40B4-BE49-F238E27FC236}">
                <a16:creationId xmlns:a16="http://schemas.microsoft.com/office/drawing/2014/main" id="{EE70E35C-69B6-3349-A9EE-E22E557478EE}"/>
              </a:ext>
            </a:extLst>
          </p:cNvPr>
          <p:cNvSpPr txBox="1"/>
          <p:nvPr/>
        </p:nvSpPr>
        <p:spPr>
          <a:xfrm>
            <a:off x="3963181" y="1871988"/>
            <a:ext cx="1140056" cy="286232"/>
          </a:xfrm>
          <a:prstGeom prst="rect">
            <a:avLst/>
          </a:prstGeom>
          <a:noFill/>
          <a:ln>
            <a:noFill/>
          </a:ln>
        </p:spPr>
        <p:txBody>
          <a:bodyPr wrap="none" rtlCol="0">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ETL or </a:t>
            </a: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rPr>
              <a:t>ETL</a:t>
            </a:r>
          </a:p>
        </p:txBody>
      </p:sp>
      <p:sp>
        <p:nvSpPr>
          <p:cNvPr id="209" name="TextBox 208">
            <a:extLst>
              <a:ext uri="{FF2B5EF4-FFF2-40B4-BE49-F238E27FC236}">
                <a16:creationId xmlns:a16="http://schemas.microsoft.com/office/drawing/2014/main" id="{DC2AA6AC-BF20-8343-B88D-846D5A586D94}"/>
              </a:ext>
            </a:extLst>
          </p:cNvPr>
          <p:cNvSpPr txBox="1"/>
          <p:nvPr/>
        </p:nvSpPr>
        <p:spPr>
          <a:xfrm>
            <a:off x="9517572" y="1579294"/>
            <a:ext cx="1308371"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BI / Analytics</a:t>
            </a:r>
          </a:p>
        </p:txBody>
      </p:sp>
      <p:grpSp>
        <p:nvGrpSpPr>
          <p:cNvPr id="204" name="Group 203">
            <a:extLst>
              <a:ext uri="{FF2B5EF4-FFF2-40B4-BE49-F238E27FC236}">
                <a16:creationId xmlns:a16="http://schemas.microsoft.com/office/drawing/2014/main" id="{2E782C23-9031-C34A-97C0-65C3784E9A06}"/>
              </a:ext>
            </a:extLst>
          </p:cNvPr>
          <p:cNvGrpSpPr/>
          <p:nvPr/>
        </p:nvGrpSpPr>
        <p:grpSpPr>
          <a:xfrm>
            <a:off x="9826052" y="5021633"/>
            <a:ext cx="589549" cy="317375"/>
            <a:chOff x="9593262" y="4603844"/>
            <a:chExt cx="753270" cy="405512"/>
          </a:xfrm>
        </p:grpSpPr>
        <p:grpSp>
          <p:nvGrpSpPr>
            <p:cNvPr id="211" name="Group 8">
              <a:extLst>
                <a:ext uri="{FF2B5EF4-FFF2-40B4-BE49-F238E27FC236}">
                  <a16:creationId xmlns:a16="http://schemas.microsoft.com/office/drawing/2014/main" id="{477E81B1-6405-2C47-8B30-23180FF55BF7}"/>
                </a:ext>
              </a:extLst>
            </p:cNvPr>
            <p:cNvGrpSpPr>
              <a:grpSpLocks noChangeAspect="1"/>
            </p:cNvGrpSpPr>
            <p:nvPr/>
          </p:nvGrpSpPr>
          <p:grpSpPr bwMode="auto">
            <a:xfrm>
              <a:off x="9776618" y="4622007"/>
              <a:ext cx="387490" cy="387349"/>
              <a:chOff x="2462" y="786"/>
              <a:chExt cx="2753" cy="2752"/>
            </a:xfrm>
          </p:grpSpPr>
          <p:sp>
            <p:nvSpPr>
              <p:cNvPr id="218" name="Freeform 9">
                <a:extLst>
                  <a:ext uri="{FF2B5EF4-FFF2-40B4-BE49-F238E27FC236}">
                    <a16:creationId xmlns:a16="http://schemas.microsoft.com/office/drawing/2014/main" id="{0433C07B-5FA5-0448-9C3F-CA16C56E7930}"/>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19" name="Oval 10">
                <a:extLst>
                  <a:ext uri="{FF2B5EF4-FFF2-40B4-BE49-F238E27FC236}">
                    <a16:creationId xmlns:a16="http://schemas.microsoft.com/office/drawing/2014/main" id="{934382EA-F750-EF49-B868-169C90779C05}"/>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12" name="Group 8">
              <a:extLst>
                <a:ext uri="{FF2B5EF4-FFF2-40B4-BE49-F238E27FC236}">
                  <a16:creationId xmlns:a16="http://schemas.microsoft.com/office/drawing/2014/main" id="{F343D6EE-CEEE-9A4D-BFB0-87CDD8F1CD50}"/>
                </a:ext>
              </a:extLst>
            </p:cNvPr>
            <p:cNvGrpSpPr>
              <a:grpSpLocks noChangeAspect="1"/>
            </p:cNvGrpSpPr>
            <p:nvPr/>
          </p:nvGrpSpPr>
          <p:grpSpPr bwMode="auto">
            <a:xfrm>
              <a:off x="10083799" y="4603844"/>
              <a:ext cx="262733" cy="262637"/>
              <a:chOff x="2462" y="786"/>
              <a:chExt cx="2753" cy="2752"/>
            </a:xfrm>
          </p:grpSpPr>
          <p:sp>
            <p:nvSpPr>
              <p:cNvPr id="216" name="Freeform 9">
                <a:extLst>
                  <a:ext uri="{FF2B5EF4-FFF2-40B4-BE49-F238E27FC236}">
                    <a16:creationId xmlns:a16="http://schemas.microsoft.com/office/drawing/2014/main" id="{8C3D54E8-BAC5-6F48-9FCB-21227795517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17" name="Oval 10">
                <a:extLst>
                  <a:ext uri="{FF2B5EF4-FFF2-40B4-BE49-F238E27FC236}">
                    <a16:creationId xmlns:a16="http://schemas.microsoft.com/office/drawing/2014/main" id="{D6647AAD-C0BF-4B42-BAF4-17EB75EB3841}"/>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13" name="Group 8">
              <a:extLst>
                <a:ext uri="{FF2B5EF4-FFF2-40B4-BE49-F238E27FC236}">
                  <a16:creationId xmlns:a16="http://schemas.microsoft.com/office/drawing/2014/main" id="{1E012F44-1AC3-E247-A5E5-EFE2D6563F9C}"/>
                </a:ext>
              </a:extLst>
            </p:cNvPr>
            <p:cNvGrpSpPr>
              <a:grpSpLocks noChangeAspect="1"/>
            </p:cNvGrpSpPr>
            <p:nvPr/>
          </p:nvGrpSpPr>
          <p:grpSpPr bwMode="auto">
            <a:xfrm>
              <a:off x="9593262" y="4603844"/>
              <a:ext cx="262733" cy="262637"/>
              <a:chOff x="2462" y="786"/>
              <a:chExt cx="2753" cy="2752"/>
            </a:xfrm>
          </p:grpSpPr>
          <p:sp>
            <p:nvSpPr>
              <p:cNvPr id="214" name="Freeform 9">
                <a:extLst>
                  <a:ext uri="{FF2B5EF4-FFF2-40B4-BE49-F238E27FC236}">
                    <a16:creationId xmlns:a16="http://schemas.microsoft.com/office/drawing/2014/main" id="{D14F062C-715B-464D-AF55-75EC009599AF}"/>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15" name="Oval 10">
                <a:extLst>
                  <a:ext uri="{FF2B5EF4-FFF2-40B4-BE49-F238E27FC236}">
                    <a16:creationId xmlns:a16="http://schemas.microsoft.com/office/drawing/2014/main" id="{290C94AC-2C7B-7742-B83B-F9647B0FB958}"/>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220" name="Group 219">
            <a:extLst>
              <a:ext uri="{FF2B5EF4-FFF2-40B4-BE49-F238E27FC236}">
                <a16:creationId xmlns:a16="http://schemas.microsoft.com/office/drawing/2014/main" id="{AA93CF77-5CCB-6748-B738-FB1AAA177D04}"/>
              </a:ext>
            </a:extLst>
          </p:cNvPr>
          <p:cNvGrpSpPr/>
          <p:nvPr/>
        </p:nvGrpSpPr>
        <p:grpSpPr>
          <a:xfrm>
            <a:off x="2545909" y="4638612"/>
            <a:ext cx="464136" cy="464134"/>
            <a:chOff x="4537075" y="2743200"/>
            <a:chExt cx="1243013" cy="1243013"/>
          </a:xfrm>
        </p:grpSpPr>
        <p:sp>
          <p:nvSpPr>
            <p:cNvPr id="221" name="Freeform 1">
              <a:extLst>
                <a:ext uri="{FF2B5EF4-FFF2-40B4-BE49-F238E27FC236}">
                  <a16:creationId xmlns:a16="http://schemas.microsoft.com/office/drawing/2014/main" id="{B95658BE-809D-4A4C-8D1B-91635B0FFA45}"/>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2" name="Freeform 2">
              <a:extLst>
                <a:ext uri="{FF2B5EF4-FFF2-40B4-BE49-F238E27FC236}">
                  <a16:creationId xmlns:a16="http://schemas.microsoft.com/office/drawing/2014/main" id="{A940593A-30DE-8049-95E3-3F77A2C89D4A}"/>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3" name="Freeform 3">
              <a:extLst>
                <a:ext uri="{FF2B5EF4-FFF2-40B4-BE49-F238E27FC236}">
                  <a16:creationId xmlns:a16="http://schemas.microsoft.com/office/drawing/2014/main" id="{5FAB727B-33A6-6247-9240-0EE0E5B6B56B}"/>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4" name="Freeform 4">
              <a:extLst>
                <a:ext uri="{FF2B5EF4-FFF2-40B4-BE49-F238E27FC236}">
                  <a16:creationId xmlns:a16="http://schemas.microsoft.com/office/drawing/2014/main" id="{BAE7CC95-BF0D-6944-BB00-91893E23B33B}"/>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5" name="Freeform 5">
              <a:extLst>
                <a:ext uri="{FF2B5EF4-FFF2-40B4-BE49-F238E27FC236}">
                  <a16:creationId xmlns:a16="http://schemas.microsoft.com/office/drawing/2014/main" id="{55D66247-D749-A542-A4AD-5689D822218A}"/>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6" name="Freeform 6">
              <a:extLst>
                <a:ext uri="{FF2B5EF4-FFF2-40B4-BE49-F238E27FC236}">
                  <a16:creationId xmlns:a16="http://schemas.microsoft.com/office/drawing/2014/main" id="{CDB5D337-FCBF-484C-A7C1-D4CC2B23C224}"/>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7" name="Freeform 7">
              <a:extLst>
                <a:ext uri="{FF2B5EF4-FFF2-40B4-BE49-F238E27FC236}">
                  <a16:creationId xmlns:a16="http://schemas.microsoft.com/office/drawing/2014/main" id="{FC671D84-D966-DC44-BD6B-F31346909A31}"/>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8" name="Freeform 8">
              <a:extLst>
                <a:ext uri="{FF2B5EF4-FFF2-40B4-BE49-F238E27FC236}">
                  <a16:creationId xmlns:a16="http://schemas.microsoft.com/office/drawing/2014/main" id="{BC62AAD4-2DFE-7043-B80D-D9DF080ECB5E}"/>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9" name="Freeform 9">
              <a:extLst>
                <a:ext uri="{FF2B5EF4-FFF2-40B4-BE49-F238E27FC236}">
                  <a16:creationId xmlns:a16="http://schemas.microsoft.com/office/drawing/2014/main" id="{B942A9A9-4699-7A4F-8FC4-8EA460D99F66}"/>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0" name="Freeform 10">
              <a:extLst>
                <a:ext uri="{FF2B5EF4-FFF2-40B4-BE49-F238E27FC236}">
                  <a16:creationId xmlns:a16="http://schemas.microsoft.com/office/drawing/2014/main" id="{19A26E1E-F120-1943-B622-2E4E56841A74}"/>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1" name="Freeform 11">
              <a:extLst>
                <a:ext uri="{FF2B5EF4-FFF2-40B4-BE49-F238E27FC236}">
                  <a16:creationId xmlns:a16="http://schemas.microsoft.com/office/drawing/2014/main" id="{233E04CE-1C2C-6A43-8634-55E40798120F}"/>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2" name="Freeform 12">
              <a:extLst>
                <a:ext uri="{FF2B5EF4-FFF2-40B4-BE49-F238E27FC236}">
                  <a16:creationId xmlns:a16="http://schemas.microsoft.com/office/drawing/2014/main" id="{3A424A01-3A2E-D241-9EFB-4D9981A7BAA9}"/>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3" name="Freeform 13">
              <a:extLst>
                <a:ext uri="{FF2B5EF4-FFF2-40B4-BE49-F238E27FC236}">
                  <a16:creationId xmlns:a16="http://schemas.microsoft.com/office/drawing/2014/main" id="{10EDF0A9-63F2-1C43-B510-CE6A417C8367}"/>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4" name="Freeform 14">
              <a:extLst>
                <a:ext uri="{FF2B5EF4-FFF2-40B4-BE49-F238E27FC236}">
                  <a16:creationId xmlns:a16="http://schemas.microsoft.com/office/drawing/2014/main" id="{86F34A16-9F6D-B34A-9AD5-6D67CA2DA344}"/>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43" name="Group 142">
            <a:extLst>
              <a:ext uri="{FF2B5EF4-FFF2-40B4-BE49-F238E27FC236}">
                <a16:creationId xmlns:a16="http://schemas.microsoft.com/office/drawing/2014/main" id="{682F500D-C8AA-F14B-843E-45DC8F44209A}"/>
              </a:ext>
            </a:extLst>
          </p:cNvPr>
          <p:cNvGrpSpPr/>
          <p:nvPr/>
        </p:nvGrpSpPr>
        <p:grpSpPr>
          <a:xfrm>
            <a:off x="10329916" y="4796349"/>
            <a:ext cx="359569" cy="359569"/>
            <a:chOff x="10965655" y="1464469"/>
            <a:chExt cx="359569" cy="359569"/>
          </a:xfrm>
        </p:grpSpPr>
        <p:sp>
          <p:nvSpPr>
            <p:cNvPr id="144" name="Oval 143">
              <a:extLst>
                <a:ext uri="{FF2B5EF4-FFF2-40B4-BE49-F238E27FC236}">
                  <a16:creationId xmlns:a16="http://schemas.microsoft.com/office/drawing/2014/main" id="{1F19F9AF-5E3C-784D-A92A-3700D8F62F3D}"/>
                </a:ext>
              </a:extLst>
            </p:cNvPr>
            <p:cNvSpPr/>
            <p:nvPr/>
          </p:nvSpPr>
          <p:spPr>
            <a:xfrm>
              <a:off x="10965655" y="1464469"/>
              <a:ext cx="359569" cy="3595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45" name="Freeform 9">
              <a:extLst>
                <a:ext uri="{FF2B5EF4-FFF2-40B4-BE49-F238E27FC236}">
                  <a16:creationId xmlns:a16="http://schemas.microsoft.com/office/drawing/2014/main" id="{268BD8FB-7CAC-1F45-A2E4-75EBDA1320FB}"/>
                </a:ext>
              </a:extLst>
            </p:cNvPr>
            <p:cNvSpPr>
              <a:spLocks noEditPoints="1"/>
            </p:cNvSpPr>
            <p:nvPr/>
          </p:nvSpPr>
          <p:spPr bwMode="auto">
            <a:xfrm>
              <a:off x="10997802" y="1495822"/>
              <a:ext cx="295275" cy="2968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2 w 72"/>
                <a:gd name="T11" fmla="*/ 50 h 72"/>
                <a:gd name="T12" fmla="*/ 35 w 72"/>
                <a:gd name="T13" fmla="*/ 49 h 72"/>
                <a:gd name="T14" fmla="*/ 55 w 72"/>
                <a:gd name="T15" fmla="*/ 29 h 72"/>
                <a:gd name="T16" fmla="*/ 55 w 72"/>
                <a:gd name="T17" fmla="*/ 23 h 72"/>
                <a:gd name="T18" fmla="*/ 49 w 72"/>
                <a:gd name="T19" fmla="*/ 23 h 72"/>
                <a:gd name="T20" fmla="*/ 32 w 72"/>
                <a:gd name="T21" fmla="*/ 40 h 72"/>
                <a:gd name="T22" fmla="*/ 27 w 72"/>
                <a:gd name="T23" fmla="*/ 34 h 72"/>
                <a:gd name="T24" fmla="*/ 21 w 72"/>
                <a:gd name="T25" fmla="*/ 34 h 72"/>
                <a:gd name="T26" fmla="*/ 21 w 72"/>
                <a:gd name="T27" fmla="*/ 40 h 72"/>
                <a:gd name="T28" fmla="*/ 30 w 72"/>
                <a:gd name="T29" fmla="*/ 49 h 72"/>
                <a:gd name="T30" fmla="*/ 32 w 72"/>
                <a:gd name="T3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 name="Group 2">
            <a:extLst>
              <a:ext uri="{FF2B5EF4-FFF2-40B4-BE49-F238E27FC236}">
                <a16:creationId xmlns:a16="http://schemas.microsoft.com/office/drawing/2014/main" id="{B4D6ED9E-EE1A-8F48-AD78-A5A6C40F6E78}"/>
              </a:ext>
            </a:extLst>
          </p:cNvPr>
          <p:cNvGrpSpPr/>
          <p:nvPr/>
        </p:nvGrpSpPr>
        <p:grpSpPr>
          <a:xfrm>
            <a:off x="2574071" y="2211991"/>
            <a:ext cx="419799" cy="428698"/>
            <a:chOff x="2574071" y="2211991"/>
            <a:chExt cx="419799" cy="428698"/>
          </a:xfrm>
        </p:grpSpPr>
        <p:grpSp>
          <p:nvGrpSpPr>
            <p:cNvPr id="258" name="Group 257">
              <a:extLst>
                <a:ext uri="{FF2B5EF4-FFF2-40B4-BE49-F238E27FC236}">
                  <a16:creationId xmlns:a16="http://schemas.microsoft.com/office/drawing/2014/main" id="{DFD54B26-9B5E-1F4C-83B9-D59F5072A72F}"/>
                </a:ext>
              </a:extLst>
            </p:cNvPr>
            <p:cNvGrpSpPr/>
            <p:nvPr/>
          </p:nvGrpSpPr>
          <p:grpSpPr>
            <a:xfrm>
              <a:off x="2665291" y="2211991"/>
              <a:ext cx="328579" cy="364293"/>
              <a:chOff x="5305421" y="1124622"/>
              <a:chExt cx="514892" cy="570858"/>
            </a:xfrm>
          </p:grpSpPr>
          <p:sp>
            <p:nvSpPr>
              <p:cNvPr id="259" name="Freeform 374">
                <a:extLst>
                  <a:ext uri="{FF2B5EF4-FFF2-40B4-BE49-F238E27FC236}">
                    <a16:creationId xmlns:a16="http://schemas.microsoft.com/office/drawing/2014/main" id="{1EA889E4-E9EB-8942-BD1F-6C22C217D30F}"/>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0" name="Freeform 372">
                <a:extLst>
                  <a:ext uri="{FF2B5EF4-FFF2-40B4-BE49-F238E27FC236}">
                    <a16:creationId xmlns:a16="http://schemas.microsoft.com/office/drawing/2014/main" id="{5826ADE9-4643-4242-AABB-340960A36B1E}"/>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1" name="Freeform 373">
                <a:extLst>
                  <a:ext uri="{FF2B5EF4-FFF2-40B4-BE49-F238E27FC236}">
                    <a16:creationId xmlns:a16="http://schemas.microsoft.com/office/drawing/2014/main" id="{6F79BE39-73AE-EE48-88EB-AD5F1313DF06}"/>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2" name="Oval 371">
                <a:extLst>
                  <a:ext uri="{FF2B5EF4-FFF2-40B4-BE49-F238E27FC236}">
                    <a16:creationId xmlns:a16="http://schemas.microsoft.com/office/drawing/2014/main" id="{71126316-4393-E14E-8B8C-A5B265096B9B}"/>
                  </a:ext>
                </a:extLst>
              </p:cNvPr>
              <p:cNvSpPr>
                <a:spLocks noChangeArrowheads="1"/>
              </p:cNvSpPr>
              <p:nvPr/>
            </p:nvSpPr>
            <p:spPr bwMode="auto">
              <a:xfrm>
                <a:off x="5305421" y="1124622"/>
                <a:ext cx="514892" cy="218269"/>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53" name="Group 252">
              <a:extLst>
                <a:ext uri="{FF2B5EF4-FFF2-40B4-BE49-F238E27FC236}">
                  <a16:creationId xmlns:a16="http://schemas.microsoft.com/office/drawing/2014/main" id="{AD7BC412-69B4-BC4E-A2CE-1CFF8116F48C}"/>
                </a:ext>
              </a:extLst>
            </p:cNvPr>
            <p:cNvGrpSpPr/>
            <p:nvPr/>
          </p:nvGrpSpPr>
          <p:grpSpPr>
            <a:xfrm>
              <a:off x="2574071" y="2257091"/>
              <a:ext cx="345991" cy="383598"/>
              <a:chOff x="5305421" y="1124622"/>
              <a:chExt cx="514892" cy="570858"/>
            </a:xfrm>
            <a:solidFill>
              <a:schemeClr val="bg1"/>
            </a:solidFill>
          </p:grpSpPr>
          <p:sp>
            <p:nvSpPr>
              <p:cNvPr id="254" name="Freeform 374">
                <a:extLst>
                  <a:ext uri="{FF2B5EF4-FFF2-40B4-BE49-F238E27FC236}">
                    <a16:creationId xmlns:a16="http://schemas.microsoft.com/office/drawing/2014/main" id="{E3AD4CC8-E502-544C-8CEA-40B2A8C91797}"/>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6" name="Freeform 373">
                <a:extLst>
                  <a:ext uri="{FF2B5EF4-FFF2-40B4-BE49-F238E27FC236}">
                    <a16:creationId xmlns:a16="http://schemas.microsoft.com/office/drawing/2014/main" id="{7836BB06-698A-2D41-8A92-B9F675851DD8}"/>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5" name="Freeform 372">
                <a:extLst>
                  <a:ext uri="{FF2B5EF4-FFF2-40B4-BE49-F238E27FC236}">
                    <a16:creationId xmlns:a16="http://schemas.microsoft.com/office/drawing/2014/main" id="{F61ADBB0-DC0C-5F46-8D4E-673C129CA035}"/>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7" name="Oval 371">
                <a:extLst>
                  <a:ext uri="{FF2B5EF4-FFF2-40B4-BE49-F238E27FC236}">
                    <a16:creationId xmlns:a16="http://schemas.microsoft.com/office/drawing/2014/main" id="{D4B5006D-3442-3C40-8CFE-B6BE26767EDA}"/>
                  </a:ext>
                </a:extLst>
              </p:cNvPr>
              <p:cNvSpPr>
                <a:spLocks noChangeArrowheads="1"/>
              </p:cNvSpPr>
              <p:nvPr/>
            </p:nvSpPr>
            <p:spPr bwMode="auto">
              <a:xfrm>
                <a:off x="5305421" y="1124622"/>
                <a:ext cx="514892" cy="218269"/>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273" name="Group 272">
            <a:extLst>
              <a:ext uri="{FF2B5EF4-FFF2-40B4-BE49-F238E27FC236}">
                <a16:creationId xmlns:a16="http://schemas.microsoft.com/office/drawing/2014/main" id="{1B73A98A-7332-4F45-B915-5B4C2129F255}"/>
              </a:ext>
            </a:extLst>
          </p:cNvPr>
          <p:cNvGrpSpPr/>
          <p:nvPr/>
        </p:nvGrpSpPr>
        <p:grpSpPr>
          <a:xfrm>
            <a:off x="7435850" y="3343920"/>
            <a:ext cx="421191" cy="406056"/>
            <a:chOff x="7435850" y="2857844"/>
            <a:chExt cx="421191" cy="406056"/>
          </a:xfrm>
        </p:grpSpPr>
        <p:grpSp>
          <p:nvGrpSpPr>
            <p:cNvPr id="274" name="Group 273">
              <a:extLst>
                <a:ext uri="{FF2B5EF4-FFF2-40B4-BE49-F238E27FC236}">
                  <a16:creationId xmlns:a16="http://schemas.microsoft.com/office/drawing/2014/main" id="{3289B925-3BEF-F348-BDE5-697637D1F4ED}"/>
                </a:ext>
              </a:extLst>
            </p:cNvPr>
            <p:cNvGrpSpPr/>
            <p:nvPr/>
          </p:nvGrpSpPr>
          <p:grpSpPr>
            <a:xfrm>
              <a:off x="7568525" y="2857844"/>
              <a:ext cx="288516" cy="348622"/>
              <a:chOff x="5692775" y="1541146"/>
              <a:chExt cx="114300" cy="138112"/>
            </a:xfrm>
          </p:grpSpPr>
          <p:sp>
            <p:nvSpPr>
              <p:cNvPr id="277" name="Oval 23">
                <a:extLst>
                  <a:ext uri="{FF2B5EF4-FFF2-40B4-BE49-F238E27FC236}">
                    <a16:creationId xmlns:a16="http://schemas.microsoft.com/office/drawing/2014/main" id="{7824C7B4-EA87-3A4E-921B-C842221B5209}"/>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278" name="Freeform 24">
                <a:extLst>
                  <a:ext uri="{FF2B5EF4-FFF2-40B4-BE49-F238E27FC236}">
                    <a16:creationId xmlns:a16="http://schemas.microsoft.com/office/drawing/2014/main" id="{3FAED9C9-3943-D149-91D3-1D5DE557ADFF}"/>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275" name="Oval 274">
              <a:extLst>
                <a:ext uri="{FF2B5EF4-FFF2-40B4-BE49-F238E27FC236}">
                  <a16:creationId xmlns:a16="http://schemas.microsoft.com/office/drawing/2014/main" id="{E7EB3F9F-02AA-2548-80AC-589561E76B5E}"/>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276" name="Freeform 5">
              <a:extLst>
                <a:ext uri="{FF2B5EF4-FFF2-40B4-BE49-F238E27FC236}">
                  <a16:creationId xmlns:a16="http://schemas.microsoft.com/office/drawing/2014/main" id="{CCAC6E66-A558-214A-818B-0EDF88082380}"/>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85" name="Group 284">
            <a:extLst>
              <a:ext uri="{FF2B5EF4-FFF2-40B4-BE49-F238E27FC236}">
                <a16:creationId xmlns:a16="http://schemas.microsoft.com/office/drawing/2014/main" id="{85B7E00D-0983-334D-8270-13F033BE34AE}"/>
              </a:ext>
            </a:extLst>
          </p:cNvPr>
          <p:cNvGrpSpPr/>
          <p:nvPr/>
        </p:nvGrpSpPr>
        <p:grpSpPr>
          <a:xfrm>
            <a:off x="7435850" y="3829996"/>
            <a:ext cx="421191" cy="406056"/>
            <a:chOff x="7435850" y="2857844"/>
            <a:chExt cx="421191" cy="406056"/>
          </a:xfrm>
        </p:grpSpPr>
        <p:grpSp>
          <p:nvGrpSpPr>
            <p:cNvPr id="286" name="Group 285">
              <a:extLst>
                <a:ext uri="{FF2B5EF4-FFF2-40B4-BE49-F238E27FC236}">
                  <a16:creationId xmlns:a16="http://schemas.microsoft.com/office/drawing/2014/main" id="{9B76926D-CB2A-E74B-A8D1-F502B397E25B}"/>
                </a:ext>
              </a:extLst>
            </p:cNvPr>
            <p:cNvGrpSpPr/>
            <p:nvPr/>
          </p:nvGrpSpPr>
          <p:grpSpPr>
            <a:xfrm>
              <a:off x="7568525" y="2857844"/>
              <a:ext cx="288516" cy="348622"/>
              <a:chOff x="5692775" y="1541146"/>
              <a:chExt cx="114300" cy="138112"/>
            </a:xfrm>
          </p:grpSpPr>
          <p:sp>
            <p:nvSpPr>
              <p:cNvPr id="289" name="Oval 23">
                <a:extLst>
                  <a:ext uri="{FF2B5EF4-FFF2-40B4-BE49-F238E27FC236}">
                    <a16:creationId xmlns:a16="http://schemas.microsoft.com/office/drawing/2014/main" id="{F850FA74-2931-8A40-8BAB-2DC67EF3E8FC}"/>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290" name="Freeform 24">
                <a:extLst>
                  <a:ext uri="{FF2B5EF4-FFF2-40B4-BE49-F238E27FC236}">
                    <a16:creationId xmlns:a16="http://schemas.microsoft.com/office/drawing/2014/main" id="{49257842-F50E-3C40-A0FA-1FEA29EBB8EC}"/>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287" name="Oval 286">
              <a:extLst>
                <a:ext uri="{FF2B5EF4-FFF2-40B4-BE49-F238E27FC236}">
                  <a16:creationId xmlns:a16="http://schemas.microsoft.com/office/drawing/2014/main" id="{CD5FA176-0DA3-5C45-8CB7-1B4656684E2F}"/>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288" name="Freeform 5">
              <a:extLst>
                <a:ext uri="{FF2B5EF4-FFF2-40B4-BE49-F238E27FC236}">
                  <a16:creationId xmlns:a16="http://schemas.microsoft.com/office/drawing/2014/main" id="{9E252878-260E-7647-9702-6E7BA3182F80}"/>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04" name="Group 303">
            <a:extLst>
              <a:ext uri="{FF2B5EF4-FFF2-40B4-BE49-F238E27FC236}">
                <a16:creationId xmlns:a16="http://schemas.microsoft.com/office/drawing/2014/main" id="{DBBC609A-934E-5843-827F-4A295575EF98}"/>
              </a:ext>
            </a:extLst>
          </p:cNvPr>
          <p:cNvGrpSpPr/>
          <p:nvPr/>
        </p:nvGrpSpPr>
        <p:grpSpPr>
          <a:xfrm>
            <a:off x="7435850" y="4316071"/>
            <a:ext cx="421191" cy="406056"/>
            <a:chOff x="7435850" y="2857844"/>
            <a:chExt cx="421191" cy="406056"/>
          </a:xfrm>
        </p:grpSpPr>
        <p:grpSp>
          <p:nvGrpSpPr>
            <p:cNvPr id="305" name="Group 304">
              <a:extLst>
                <a:ext uri="{FF2B5EF4-FFF2-40B4-BE49-F238E27FC236}">
                  <a16:creationId xmlns:a16="http://schemas.microsoft.com/office/drawing/2014/main" id="{3C7FB967-5BD0-DA46-8770-FE296DB236D5}"/>
                </a:ext>
              </a:extLst>
            </p:cNvPr>
            <p:cNvGrpSpPr/>
            <p:nvPr/>
          </p:nvGrpSpPr>
          <p:grpSpPr>
            <a:xfrm>
              <a:off x="7568525" y="2857844"/>
              <a:ext cx="288516" cy="348622"/>
              <a:chOff x="5692775" y="1541146"/>
              <a:chExt cx="114300" cy="138112"/>
            </a:xfrm>
          </p:grpSpPr>
          <p:sp>
            <p:nvSpPr>
              <p:cNvPr id="308" name="Oval 23">
                <a:extLst>
                  <a:ext uri="{FF2B5EF4-FFF2-40B4-BE49-F238E27FC236}">
                    <a16:creationId xmlns:a16="http://schemas.microsoft.com/office/drawing/2014/main" id="{30F42215-D68C-8A47-B0A5-AD560852D128}"/>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9" name="Freeform 24">
                <a:extLst>
                  <a:ext uri="{FF2B5EF4-FFF2-40B4-BE49-F238E27FC236}">
                    <a16:creationId xmlns:a16="http://schemas.microsoft.com/office/drawing/2014/main" id="{7D45542C-350E-8242-B270-7B31FD81D48A}"/>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306" name="Oval 305">
              <a:extLst>
                <a:ext uri="{FF2B5EF4-FFF2-40B4-BE49-F238E27FC236}">
                  <a16:creationId xmlns:a16="http://schemas.microsoft.com/office/drawing/2014/main" id="{B83F4649-2ED3-AC42-B33C-7F7F508461C5}"/>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307" name="Freeform 5">
              <a:extLst>
                <a:ext uri="{FF2B5EF4-FFF2-40B4-BE49-F238E27FC236}">
                  <a16:creationId xmlns:a16="http://schemas.microsoft.com/office/drawing/2014/main" id="{09C88B7D-3118-D241-8C82-D8433DCC5D58}"/>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235" name="TextBox 234">
            <a:extLst>
              <a:ext uri="{FF2B5EF4-FFF2-40B4-BE49-F238E27FC236}">
                <a16:creationId xmlns:a16="http://schemas.microsoft.com/office/drawing/2014/main" id="{7AC05294-62B7-437D-83D7-41EA325E21CC}"/>
              </a:ext>
            </a:extLst>
          </p:cNvPr>
          <p:cNvSpPr txBox="1"/>
          <p:nvPr/>
        </p:nvSpPr>
        <p:spPr>
          <a:xfrm>
            <a:off x="5455549" y="5561385"/>
            <a:ext cx="1071127" cy="446532"/>
          </a:xfrm>
          <a:prstGeom prst="rect">
            <a:avLst/>
          </a:prstGeom>
          <a:noFill/>
          <a:ln>
            <a:noFill/>
          </a:ln>
        </p:spPr>
        <p:txBody>
          <a:bodyPr wrap="none" rtlCol="0">
            <a:spAutoFit/>
          </a:bodyPr>
          <a:lstStyle/>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rPr>
              <a:t>Data Lake</a:t>
            </a:r>
          </a:p>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rPr>
              <a:t>or Hadoop</a:t>
            </a:r>
          </a:p>
        </p:txBody>
      </p:sp>
    </p:spTree>
    <p:extLst>
      <p:ext uri="{BB962C8B-B14F-4D97-AF65-F5344CB8AC3E}">
        <p14:creationId xmlns:p14="http://schemas.microsoft.com/office/powerpoint/2010/main" val="824684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858770-40F8-7047-A687-80E22C0C2DD7}"/>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5" name="Group 4">
            <a:extLst>
              <a:ext uri="{FF2B5EF4-FFF2-40B4-BE49-F238E27FC236}">
                <a16:creationId xmlns:a16="http://schemas.microsoft.com/office/drawing/2014/main" id="{BDCEAF22-4A58-DE48-930D-0D7FB5C75175}"/>
              </a:ext>
            </a:extLst>
          </p:cNvPr>
          <p:cNvGrpSpPr>
            <a:grpSpLocks noChangeAspect="1"/>
          </p:cNvGrpSpPr>
          <p:nvPr/>
        </p:nvGrpSpPr>
        <p:grpSpPr bwMode="auto">
          <a:xfrm>
            <a:off x="5396482" y="3397936"/>
            <a:ext cx="1558180" cy="981076"/>
            <a:chOff x="-2483" y="1369"/>
            <a:chExt cx="2133" cy="1343"/>
          </a:xfrm>
          <a:solidFill>
            <a:schemeClr val="bg1"/>
          </a:solidFill>
        </p:grpSpPr>
        <p:sp>
          <p:nvSpPr>
            <p:cNvPr id="6" name="Freeform 5">
              <a:extLst>
                <a:ext uri="{FF2B5EF4-FFF2-40B4-BE49-F238E27FC236}">
                  <a16:creationId xmlns:a16="http://schemas.microsoft.com/office/drawing/2014/main" id="{3112BF62-4C68-1047-8B7F-044EE7B0D965}"/>
                </a:ext>
              </a:extLst>
            </p:cNvPr>
            <p:cNvSpPr>
              <a:spLocks/>
            </p:cNvSpPr>
            <p:nvPr/>
          </p:nvSpPr>
          <p:spPr bwMode="auto">
            <a:xfrm>
              <a:off x="-2483" y="1817"/>
              <a:ext cx="2133" cy="895"/>
            </a:xfrm>
            <a:custGeom>
              <a:avLst/>
              <a:gdLst>
                <a:gd name="T0" fmla="*/ 0 w 1207"/>
                <a:gd name="T1" fmla="*/ 0 h 506"/>
                <a:gd name="T2" fmla="*/ 0 w 1207"/>
                <a:gd name="T3" fmla="*/ 253 h 506"/>
                <a:gd name="T4" fmla="*/ 604 w 1207"/>
                <a:gd name="T5" fmla="*/ 506 h 506"/>
                <a:gd name="T6" fmla="*/ 1207 w 1207"/>
                <a:gd name="T7" fmla="*/ 253 h 506"/>
                <a:gd name="T8" fmla="*/ 1207 w 1207"/>
                <a:gd name="T9" fmla="*/ 0 h 506"/>
              </a:gdLst>
              <a:ahLst/>
              <a:cxnLst>
                <a:cxn ang="0">
                  <a:pos x="T0" y="T1"/>
                </a:cxn>
                <a:cxn ang="0">
                  <a:pos x="T2" y="T3"/>
                </a:cxn>
                <a:cxn ang="0">
                  <a:pos x="T4" y="T5"/>
                </a:cxn>
                <a:cxn ang="0">
                  <a:pos x="T6" y="T7"/>
                </a:cxn>
                <a:cxn ang="0">
                  <a:pos x="T8" y="T9"/>
                </a:cxn>
              </a:cxnLst>
              <a:rect l="0" t="0" r="r" b="b"/>
              <a:pathLst>
                <a:path w="1207" h="506">
                  <a:moveTo>
                    <a:pt x="0" y="0"/>
                  </a:moveTo>
                  <a:cubicBezTo>
                    <a:pt x="0" y="253"/>
                    <a:pt x="0" y="253"/>
                    <a:pt x="0" y="253"/>
                  </a:cubicBezTo>
                  <a:cubicBezTo>
                    <a:pt x="0" y="395"/>
                    <a:pt x="270" y="506"/>
                    <a:pt x="604" y="506"/>
                  </a:cubicBezTo>
                  <a:cubicBezTo>
                    <a:pt x="937" y="506"/>
                    <a:pt x="1207" y="395"/>
                    <a:pt x="1207" y="253"/>
                  </a:cubicBezTo>
                  <a:cubicBezTo>
                    <a:pt x="1207" y="0"/>
                    <a:pt x="1207" y="0"/>
                    <a:pt x="1207" y="0"/>
                  </a:cubicBezTo>
                </a:path>
              </a:pathLst>
            </a:cu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7" name="Oval 6">
              <a:extLst>
                <a:ext uri="{FF2B5EF4-FFF2-40B4-BE49-F238E27FC236}">
                  <a16:creationId xmlns:a16="http://schemas.microsoft.com/office/drawing/2014/main" id="{82D601EE-6F73-2247-A46D-A163696B068A}"/>
                </a:ext>
              </a:extLst>
            </p:cNvPr>
            <p:cNvSpPr>
              <a:spLocks noChangeArrowheads="1"/>
            </p:cNvSpPr>
            <p:nvPr/>
          </p:nvSpPr>
          <p:spPr bwMode="auto">
            <a:xfrm>
              <a:off x="-2483" y="1369"/>
              <a:ext cx="2133" cy="896"/>
            </a:xfrm>
            <a:prstGeom prst="ellipse">
              <a:avLst/>
            </a:pr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grpSp>
      <p:grpSp>
        <p:nvGrpSpPr>
          <p:cNvPr id="8" name="Group 7">
            <a:extLst>
              <a:ext uri="{FF2B5EF4-FFF2-40B4-BE49-F238E27FC236}">
                <a16:creationId xmlns:a16="http://schemas.microsoft.com/office/drawing/2014/main" id="{DDEEC330-9BA5-2641-B3F9-7AB318994940}"/>
              </a:ext>
            </a:extLst>
          </p:cNvPr>
          <p:cNvGrpSpPr/>
          <p:nvPr/>
        </p:nvGrpSpPr>
        <p:grpSpPr>
          <a:xfrm>
            <a:off x="5432707" y="3769914"/>
            <a:ext cx="1204470" cy="268547"/>
            <a:chOff x="5963118" y="2916722"/>
            <a:chExt cx="479215" cy="106845"/>
          </a:xfrm>
        </p:grpSpPr>
        <p:sp>
          <p:nvSpPr>
            <p:cNvPr id="9" name="Freeform 5">
              <a:extLst>
                <a:ext uri="{FF2B5EF4-FFF2-40B4-BE49-F238E27FC236}">
                  <a16:creationId xmlns:a16="http://schemas.microsoft.com/office/drawing/2014/main" id="{F0DFD3F8-DBBA-A440-AE9F-19DD96775D28}"/>
                </a:ext>
              </a:extLst>
            </p:cNvPr>
            <p:cNvSpPr>
              <a:spLocks/>
            </p:cNvSpPr>
            <p:nvPr/>
          </p:nvSpPr>
          <p:spPr bwMode="auto">
            <a:xfrm>
              <a:off x="5963118" y="2916722"/>
              <a:ext cx="3658" cy="102096"/>
            </a:xfrm>
            <a:custGeom>
              <a:avLst/>
              <a:gdLst>
                <a:gd name="T0" fmla="*/ 5 w 5"/>
                <a:gd name="T1" fmla="*/ 0 h 172"/>
                <a:gd name="T2" fmla="*/ 0 w 5"/>
                <a:gd name="T3" fmla="*/ 172 h 172"/>
                <a:gd name="T4" fmla="*/ 5 w 5"/>
                <a:gd name="T5" fmla="*/ 0 h 172"/>
              </a:gdLst>
              <a:ahLst/>
              <a:cxnLst>
                <a:cxn ang="0">
                  <a:pos x="T0" y="T1"/>
                </a:cxn>
                <a:cxn ang="0">
                  <a:pos x="T2" y="T3"/>
                </a:cxn>
                <a:cxn ang="0">
                  <a:pos x="T4" y="T5"/>
                </a:cxn>
              </a:cxnLst>
              <a:rect l="0" t="0" r="r" b="b"/>
              <a:pathLst>
                <a:path w="5" h="172">
                  <a:moveTo>
                    <a:pt x="5" y="0"/>
                  </a:moveTo>
                  <a:lnTo>
                    <a:pt x="0" y="172"/>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 name="Line 6">
              <a:extLst>
                <a:ext uri="{FF2B5EF4-FFF2-40B4-BE49-F238E27FC236}">
                  <a16:creationId xmlns:a16="http://schemas.microsoft.com/office/drawing/2014/main" id="{95FDEB04-DF19-284F-9700-3F5B420BFDAB}"/>
                </a:ext>
              </a:extLst>
            </p:cNvPr>
            <p:cNvSpPr>
              <a:spLocks noChangeShapeType="1"/>
            </p:cNvSpPr>
            <p:nvPr/>
          </p:nvSpPr>
          <p:spPr bwMode="auto">
            <a:xfrm flipH="1">
              <a:off x="5963118" y="2916722"/>
              <a:ext cx="3658" cy="10209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 name="Freeform 8">
              <a:extLst>
                <a:ext uri="{FF2B5EF4-FFF2-40B4-BE49-F238E27FC236}">
                  <a16:creationId xmlns:a16="http://schemas.microsoft.com/office/drawing/2014/main" id="{3770369F-DC6C-B843-B572-AD5828A51FCF}"/>
                </a:ext>
              </a:extLst>
            </p:cNvPr>
            <p:cNvSpPr>
              <a:spLocks/>
            </p:cNvSpPr>
            <p:nvPr/>
          </p:nvSpPr>
          <p:spPr bwMode="auto">
            <a:xfrm>
              <a:off x="6438675" y="2920877"/>
              <a:ext cx="3658" cy="102690"/>
            </a:xfrm>
            <a:custGeom>
              <a:avLst/>
              <a:gdLst>
                <a:gd name="T0" fmla="*/ 5 w 5"/>
                <a:gd name="T1" fmla="*/ 0 h 173"/>
                <a:gd name="T2" fmla="*/ 0 w 5"/>
                <a:gd name="T3" fmla="*/ 173 h 173"/>
                <a:gd name="T4" fmla="*/ 5 w 5"/>
                <a:gd name="T5" fmla="*/ 0 h 173"/>
              </a:gdLst>
              <a:ahLst/>
              <a:cxnLst>
                <a:cxn ang="0">
                  <a:pos x="T0" y="T1"/>
                </a:cxn>
                <a:cxn ang="0">
                  <a:pos x="T2" y="T3"/>
                </a:cxn>
                <a:cxn ang="0">
                  <a:pos x="T4" y="T5"/>
                </a:cxn>
              </a:cxnLst>
              <a:rect l="0" t="0" r="r" b="b"/>
              <a:pathLst>
                <a:path w="5" h="173">
                  <a:moveTo>
                    <a:pt x="5" y="0"/>
                  </a:moveTo>
                  <a:lnTo>
                    <a:pt x="0" y="173"/>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 name="Line 9">
              <a:extLst>
                <a:ext uri="{FF2B5EF4-FFF2-40B4-BE49-F238E27FC236}">
                  <a16:creationId xmlns:a16="http://schemas.microsoft.com/office/drawing/2014/main" id="{3D429975-AF96-3944-9FF4-C1CFBB1C01CD}"/>
                </a:ext>
              </a:extLst>
            </p:cNvPr>
            <p:cNvSpPr>
              <a:spLocks noChangeShapeType="1"/>
            </p:cNvSpPr>
            <p:nvPr/>
          </p:nvSpPr>
          <p:spPr bwMode="auto">
            <a:xfrm flipH="1">
              <a:off x="6438675" y="2920877"/>
              <a:ext cx="3658" cy="1026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3" name="Group 12">
            <a:extLst>
              <a:ext uri="{FF2B5EF4-FFF2-40B4-BE49-F238E27FC236}">
                <a16:creationId xmlns:a16="http://schemas.microsoft.com/office/drawing/2014/main" id="{BA128723-E1B5-0F4C-8001-D9D6BFAA1DD8}"/>
              </a:ext>
            </a:extLst>
          </p:cNvPr>
          <p:cNvGrpSpPr/>
          <p:nvPr/>
        </p:nvGrpSpPr>
        <p:grpSpPr>
          <a:xfrm>
            <a:off x="5432707" y="3508253"/>
            <a:ext cx="1204470" cy="268547"/>
            <a:chOff x="5963118" y="2916722"/>
            <a:chExt cx="479215" cy="106845"/>
          </a:xfrm>
        </p:grpSpPr>
        <p:sp>
          <p:nvSpPr>
            <p:cNvPr id="14" name="Freeform 5">
              <a:extLst>
                <a:ext uri="{FF2B5EF4-FFF2-40B4-BE49-F238E27FC236}">
                  <a16:creationId xmlns:a16="http://schemas.microsoft.com/office/drawing/2014/main" id="{7264E76D-D1E1-874E-8AB5-46CA2F9C2EBA}"/>
                </a:ext>
              </a:extLst>
            </p:cNvPr>
            <p:cNvSpPr>
              <a:spLocks/>
            </p:cNvSpPr>
            <p:nvPr/>
          </p:nvSpPr>
          <p:spPr bwMode="auto">
            <a:xfrm>
              <a:off x="5963118" y="2916722"/>
              <a:ext cx="3658" cy="102096"/>
            </a:xfrm>
            <a:custGeom>
              <a:avLst/>
              <a:gdLst>
                <a:gd name="T0" fmla="*/ 5 w 5"/>
                <a:gd name="T1" fmla="*/ 0 h 172"/>
                <a:gd name="T2" fmla="*/ 0 w 5"/>
                <a:gd name="T3" fmla="*/ 172 h 172"/>
                <a:gd name="T4" fmla="*/ 5 w 5"/>
                <a:gd name="T5" fmla="*/ 0 h 172"/>
              </a:gdLst>
              <a:ahLst/>
              <a:cxnLst>
                <a:cxn ang="0">
                  <a:pos x="T0" y="T1"/>
                </a:cxn>
                <a:cxn ang="0">
                  <a:pos x="T2" y="T3"/>
                </a:cxn>
                <a:cxn ang="0">
                  <a:pos x="T4" y="T5"/>
                </a:cxn>
              </a:cxnLst>
              <a:rect l="0" t="0" r="r" b="b"/>
              <a:pathLst>
                <a:path w="5" h="172">
                  <a:moveTo>
                    <a:pt x="5" y="0"/>
                  </a:moveTo>
                  <a:lnTo>
                    <a:pt x="0" y="172"/>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Line 6">
              <a:extLst>
                <a:ext uri="{FF2B5EF4-FFF2-40B4-BE49-F238E27FC236}">
                  <a16:creationId xmlns:a16="http://schemas.microsoft.com/office/drawing/2014/main" id="{4E283045-83A0-AF43-A514-CC9A128870BE}"/>
                </a:ext>
              </a:extLst>
            </p:cNvPr>
            <p:cNvSpPr>
              <a:spLocks noChangeShapeType="1"/>
            </p:cNvSpPr>
            <p:nvPr/>
          </p:nvSpPr>
          <p:spPr bwMode="auto">
            <a:xfrm flipH="1">
              <a:off x="5963118" y="2916722"/>
              <a:ext cx="3658" cy="10209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8">
              <a:extLst>
                <a:ext uri="{FF2B5EF4-FFF2-40B4-BE49-F238E27FC236}">
                  <a16:creationId xmlns:a16="http://schemas.microsoft.com/office/drawing/2014/main" id="{0F77E942-EB10-064A-B5C7-45F79A10935E}"/>
                </a:ext>
              </a:extLst>
            </p:cNvPr>
            <p:cNvSpPr>
              <a:spLocks/>
            </p:cNvSpPr>
            <p:nvPr/>
          </p:nvSpPr>
          <p:spPr bwMode="auto">
            <a:xfrm>
              <a:off x="6438675" y="2920877"/>
              <a:ext cx="3658" cy="102690"/>
            </a:xfrm>
            <a:custGeom>
              <a:avLst/>
              <a:gdLst>
                <a:gd name="T0" fmla="*/ 5 w 5"/>
                <a:gd name="T1" fmla="*/ 0 h 173"/>
                <a:gd name="T2" fmla="*/ 0 w 5"/>
                <a:gd name="T3" fmla="*/ 173 h 173"/>
                <a:gd name="T4" fmla="*/ 5 w 5"/>
                <a:gd name="T5" fmla="*/ 0 h 173"/>
              </a:gdLst>
              <a:ahLst/>
              <a:cxnLst>
                <a:cxn ang="0">
                  <a:pos x="T0" y="T1"/>
                </a:cxn>
                <a:cxn ang="0">
                  <a:pos x="T2" y="T3"/>
                </a:cxn>
                <a:cxn ang="0">
                  <a:pos x="T4" y="T5"/>
                </a:cxn>
              </a:cxnLst>
              <a:rect l="0" t="0" r="r" b="b"/>
              <a:pathLst>
                <a:path w="5" h="173">
                  <a:moveTo>
                    <a:pt x="5" y="0"/>
                  </a:moveTo>
                  <a:lnTo>
                    <a:pt x="0" y="173"/>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Line 9">
              <a:extLst>
                <a:ext uri="{FF2B5EF4-FFF2-40B4-BE49-F238E27FC236}">
                  <a16:creationId xmlns:a16="http://schemas.microsoft.com/office/drawing/2014/main" id="{D760A02B-D76B-0947-A202-AC032C9E935F}"/>
                </a:ext>
              </a:extLst>
            </p:cNvPr>
            <p:cNvSpPr>
              <a:spLocks noChangeShapeType="1"/>
            </p:cNvSpPr>
            <p:nvPr/>
          </p:nvSpPr>
          <p:spPr bwMode="auto">
            <a:xfrm flipH="1">
              <a:off x="6438675" y="2920877"/>
              <a:ext cx="3658" cy="1026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 name="Group 17">
            <a:extLst>
              <a:ext uri="{FF2B5EF4-FFF2-40B4-BE49-F238E27FC236}">
                <a16:creationId xmlns:a16="http://schemas.microsoft.com/office/drawing/2014/main" id="{D7E93C3B-28CE-A14A-8485-70AD23D05E31}"/>
              </a:ext>
            </a:extLst>
          </p:cNvPr>
          <p:cNvGrpSpPr/>
          <p:nvPr/>
        </p:nvGrpSpPr>
        <p:grpSpPr>
          <a:xfrm>
            <a:off x="5432707" y="3250638"/>
            <a:ext cx="1204470" cy="268547"/>
            <a:chOff x="5963118" y="2916722"/>
            <a:chExt cx="479215" cy="106845"/>
          </a:xfrm>
        </p:grpSpPr>
        <p:sp>
          <p:nvSpPr>
            <p:cNvPr id="19" name="Freeform 5">
              <a:extLst>
                <a:ext uri="{FF2B5EF4-FFF2-40B4-BE49-F238E27FC236}">
                  <a16:creationId xmlns:a16="http://schemas.microsoft.com/office/drawing/2014/main" id="{9C343CF6-B6DE-6448-94C4-5FE5D1CDE4DB}"/>
                </a:ext>
              </a:extLst>
            </p:cNvPr>
            <p:cNvSpPr>
              <a:spLocks/>
            </p:cNvSpPr>
            <p:nvPr/>
          </p:nvSpPr>
          <p:spPr bwMode="auto">
            <a:xfrm>
              <a:off x="5963118" y="2916722"/>
              <a:ext cx="3658" cy="102096"/>
            </a:xfrm>
            <a:custGeom>
              <a:avLst/>
              <a:gdLst>
                <a:gd name="T0" fmla="*/ 5 w 5"/>
                <a:gd name="T1" fmla="*/ 0 h 172"/>
                <a:gd name="T2" fmla="*/ 0 w 5"/>
                <a:gd name="T3" fmla="*/ 172 h 172"/>
                <a:gd name="T4" fmla="*/ 5 w 5"/>
                <a:gd name="T5" fmla="*/ 0 h 172"/>
              </a:gdLst>
              <a:ahLst/>
              <a:cxnLst>
                <a:cxn ang="0">
                  <a:pos x="T0" y="T1"/>
                </a:cxn>
                <a:cxn ang="0">
                  <a:pos x="T2" y="T3"/>
                </a:cxn>
                <a:cxn ang="0">
                  <a:pos x="T4" y="T5"/>
                </a:cxn>
              </a:cxnLst>
              <a:rect l="0" t="0" r="r" b="b"/>
              <a:pathLst>
                <a:path w="5" h="172">
                  <a:moveTo>
                    <a:pt x="5" y="0"/>
                  </a:moveTo>
                  <a:lnTo>
                    <a:pt x="0" y="172"/>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 name="Line 6">
              <a:extLst>
                <a:ext uri="{FF2B5EF4-FFF2-40B4-BE49-F238E27FC236}">
                  <a16:creationId xmlns:a16="http://schemas.microsoft.com/office/drawing/2014/main" id="{73E7BA33-BC30-7845-BD31-FFE7128FCB23}"/>
                </a:ext>
              </a:extLst>
            </p:cNvPr>
            <p:cNvSpPr>
              <a:spLocks noChangeShapeType="1"/>
            </p:cNvSpPr>
            <p:nvPr/>
          </p:nvSpPr>
          <p:spPr bwMode="auto">
            <a:xfrm flipH="1">
              <a:off x="5963118" y="2916722"/>
              <a:ext cx="3658" cy="10209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1" name="Freeform 8">
              <a:extLst>
                <a:ext uri="{FF2B5EF4-FFF2-40B4-BE49-F238E27FC236}">
                  <a16:creationId xmlns:a16="http://schemas.microsoft.com/office/drawing/2014/main" id="{A35FFD31-38CB-CF46-988E-638B22DE72BE}"/>
                </a:ext>
              </a:extLst>
            </p:cNvPr>
            <p:cNvSpPr>
              <a:spLocks/>
            </p:cNvSpPr>
            <p:nvPr/>
          </p:nvSpPr>
          <p:spPr bwMode="auto">
            <a:xfrm>
              <a:off x="6438675" y="2920877"/>
              <a:ext cx="3658" cy="102690"/>
            </a:xfrm>
            <a:custGeom>
              <a:avLst/>
              <a:gdLst>
                <a:gd name="T0" fmla="*/ 5 w 5"/>
                <a:gd name="T1" fmla="*/ 0 h 173"/>
                <a:gd name="T2" fmla="*/ 0 w 5"/>
                <a:gd name="T3" fmla="*/ 173 h 173"/>
                <a:gd name="T4" fmla="*/ 5 w 5"/>
                <a:gd name="T5" fmla="*/ 0 h 173"/>
              </a:gdLst>
              <a:ahLst/>
              <a:cxnLst>
                <a:cxn ang="0">
                  <a:pos x="T0" y="T1"/>
                </a:cxn>
                <a:cxn ang="0">
                  <a:pos x="T2" y="T3"/>
                </a:cxn>
                <a:cxn ang="0">
                  <a:pos x="T4" y="T5"/>
                </a:cxn>
              </a:cxnLst>
              <a:rect l="0" t="0" r="r" b="b"/>
              <a:pathLst>
                <a:path w="5" h="173">
                  <a:moveTo>
                    <a:pt x="5" y="0"/>
                  </a:moveTo>
                  <a:lnTo>
                    <a:pt x="0" y="173"/>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 name="Line 9">
              <a:extLst>
                <a:ext uri="{FF2B5EF4-FFF2-40B4-BE49-F238E27FC236}">
                  <a16:creationId xmlns:a16="http://schemas.microsoft.com/office/drawing/2014/main" id="{58135B1C-A854-E049-880A-331D20F880CB}"/>
                </a:ext>
              </a:extLst>
            </p:cNvPr>
            <p:cNvSpPr>
              <a:spLocks noChangeShapeType="1"/>
            </p:cNvSpPr>
            <p:nvPr/>
          </p:nvSpPr>
          <p:spPr bwMode="auto">
            <a:xfrm flipH="1">
              <a:off x="6438675" y="2920877"/>
              <a:ext cx="3658" cy="1026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3" name="Group 4">
            <a:extLst>
              <a:ext uri="{FF2B5EF4-FFF2-40B4-BE49-F238E27FC236}">
                <a16:creationId xmlns:a16="http://schemas.microsoft.com/office/drawing/2014/main" id="{46666A49-7553-8A49-BDA4-1ECE3516AB9D}"/>
              </a:ext>
            </a:extLst>
          </p:cNvPr>
          <p:cNvGrpSpPr>
            <a:grpSpLocks noChangeAspect="1"/>
          </p:cNvGrpSpPr>
          <p:nvPr/>
        </p:nvGrpSpPr>
        <p:grpSpPr bwMode="auto">
          <a:xfrm>
            <a:off x="5396482" y="3069323"/>
            <a:ext cx="1558180" cy="981076"/>
            <a:chOff x="-2483" y="1369"/>
            <a:chExt cx="2133" cy="1343"/>
          </a:xfrm>
          <a:solidFill>
            <a:schemeClr val="bg1"/>
          </a:solidFill>
        </p:grpSpPr>
        <p:sp>
          <p:nvSpPr>
            <p:cNvPr id="24" name="Freeform 5">
              <a:extLst>
                <a:ext uri="{FF2B5EF4-FFF2-40B4-BE49-F238E27FC236}">
                  <a16:creationId xmlns:a16="http://schemas.microsoft.com/office/drawing/2014/main" id="{43F33245-F72F-8742-B4FB-0F199229F580}"/>
                </a:ext>
              </a:extLst>
            </p:cNvPr>
            <p:cNvSpPr>
              <a:spLocks/>
            </p:cNvSpPr>
            <p:nvPr/>
          </p:nvSpPr>
          <p:spPr bwMode="auto">
            <a:xfrm>
              <a:off x="-2483" y="1817"/>
              <a:ext cx="2133" cy="895"/>
            </a:xfrm>
            <a:custGeom>
              <a:avLst/>
              <a:gdLst>
                <a:gd name="T0" fmla="*/ 0 w 1207"/>
                <a:gd name="T1" fmla="*/ 0 h 506"/>
                <a:gd name="T2" fmla="*/ 0 w 1207"/>
                <a:gd name="T3" fmla="*/ 253 h 506"/>
                <a:gd name="T4" fmla="*/ 604 w 1207"/>
                <a:gd name="T5" fmla="*/ 506 h 506"/>
                <a:gd name="T6" fmla="*/ 1207 w 1207"/>
                <a:gd name="T7" fmla="*/ 253 h 506"/>
                <a:gd name="T8" fmla="*/ 1207 w 1207"/>
                <a:gd name="T9" fmla="*/ 0 h 506"/>
              </a:gdLst>
              <a:ahLst/>
              <a:cxnLst>
                <a:cxn ang="0">
                  <a:pos x="T0" y="T1"/>
                </a:cxn>
                <a:cxn ang="0">
                  <a:pos x="T2" y="T3"/>
                </a:cxn>
                <a:cxn ang="0">
                  <a:pos x="T4" y="T5"/>
                </a:cxn>
                <a:cxn ang="0">
                  <a:pos x="T6" y="T7"/>
                </a:cxn>
                <a:cxn ang="0">
                  <a:pos x="T8" y="T9"/>
                </a:cxn>
              </a:cxnLst>
              <a:rect l="0" t="0" r="r" b="b"/>
              <a:pathLst>
                <a:path w="1207" h="506">
                  <a:moveTo>
                    <a:pt x="0" y="0"/>
                  </a:moveTo>
                  <a:cubicBezTo>
                    <a:pt x="0" y="253"/>
                    <a:pt x="0" y="253"/>
                    <a:pt x="0" y="253"/>
                  </a:cubicBezTo>
                  <a:cubicBezTo>
                    <a:pt x="0" y="395"/>
                    <a:pt x="270" y="506"/>
                    <a:pt x="604" y="506"/>
                  </a:cubicBezTo>
                  <a:cubicBezTo>
                    <a:pt x="937" y="506"/>
                    <a:pt x="1207" y="395"/>
                    <a:pt x="1207" y="253"/>
                  </a:cubicBezTo>
                  <a:cubicBezTo>
                    <a:pt x="1207" y="0"/>
                    <a:pt x="1207" y="0"/>
                    <a:pt x="1207" y="0"/>
                  </a:cubicBezTo>
                </a:path>
              </a:pathLst>
            </a:cu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5" name="Oval 6">
              <a:extLst>
                <a:ext uri="{FF2B5EF4-FFF2-40B4-BE49-F238E27FC236}">
                  <a16:creationId xmlns:a16="http://schemas.microsoft.com/office/drawing/2014/main" id="{431E78DE-55F5-084E-831A-8D6F5AFA18A4}"/>
                </a:ext>
              </a:extLst>
            </p:cNvPr>
            <p:cNvSpPr>
              <a:spLocks noChangeArrowheads="1"/>
            </p:cNvSpPr>
            <p:nvPr/>
          </p:nvSpPr>
          <p:spPr bwMode="auto">
            <a:xfrm>
              <a:off x="-2483" y="1369"/>
              <a:ext cx="2133" cy="896"/>
            </a:xfrm>
            <a:prstGeom prst="ellipse">
              <a:avLst/>
            </a:pr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6" name="Group 4">
            <a:extLst>
              <a:ext uri="{FF2B5EF4-FFF2-40B4-BE49-F238E27FC236}">
                <a16:creationId xmlns:a16="http://schemas.microsoft.com/office/drawing/2014/main" id="{E5E74130-D200-4A43-A5DF-4DB74CF1B09C}"/>
              </a:ext>
            </a:extLst>
          </p:cNvPr>
          <p:cNvGrpSpPr>
            <a:grpSpLocks noChangeAspect="1"/>
          </p:cNvGrpSpPr>
          <p:nvPr/>
        </p:nvGrpSpPr>
        <p:grpSpPr bwMode="auto">
          <a:xfrm>
            <a:off x="5396482" y="2740711"/>
            <a:ext cx="1558180" cy="981076"/>
            <a:chOff x="-2483" y="1369"/>
            <a:chExt cx="2133" cy="1343"/>
          </a:xfrm>
          <a:solidFill>
            <a:schemeClr val="bg1"/>
          </a:solidFill>
        </p:grpSpPr>
        <p:sp>
          <p:nvSpPr>
            <p:cNvPr id="27" name="Freeform 5">
              <a:extLst>
                <a:ext uri="{FF2B5EF4-FFF2-40B4-BE49-F238E27FC236}">
                  <a16:creationId xmlns:a16="http://schemas.microsoft.com/office/drawing/2014/main" id="{CB81F91A-226D-E34E-BE02-EC843A3FF4DB}"/>
                </a:ext>
              </a:extLst>
            </p:cNvPr>
            <p:cNvSpPr>
              <a:spLocks/>
            </p:cNvSpPr>
            <p:nvPr/>
          </p:nvSpPr>
          <p:spPr bwMode="auto">
            <a:xfrm>
              <a:off x="-2483" y="1817"/>
              <a:ext cx="2133" cy="895"/>
            </a:xfrm>
            <a:custGeom>
              <a:avLst/>
              <a:gdLst>
                <a:gd name="T0" fmla="*/ 0 w 1207"/>
                <a:gd name="T1" fmla="*/ 0 h 506"/>
                <a:gd name="T2" fmla="*/ 0 w 1207"/>
                <a:gd name="T3" fmla="*/ 253 h 506"/>
                <a:gd name="T4" fmla="*/ 604 w 1207"/>
                <a:gd name="T5" fmla="*/ 506 h 506"/>
                <a:gd name="T6" fmla="*/ 1207 w 1207"/>
                <a:gd name="T7" fmla="*/ 253 h 506"/>
                <a:gd name="T8" fmla="*/ 1207 w 1207"/>
                <a:gd name="T9" fmla="*/ 0 h 506"/>
              </a:gdLst>
              <a:ahLst/>
              <a:cxnLst>
                <a:cxn ang="0">
                  <a:pos x="T0" y="T1"/>
                </a:cxn>
                <a:cxn ang="0">
                  <a:pos x="T2" y="T3"/>
                </a:cxn>
                <a:cxn ang="0">
                  <a:pos x="T4" y="T5"/>
                </a:cxn>
                <a:cxn ang="0">
                  <a:pos x="T6" y="T7"/>
                </a:cxn>
                <a:cxn ang="0">
                  <a:pos x="T8" y="T9"/>
                </a:cxn>
              </a:cxnLst>
              <a:rect l="0" t="0" r="r" b="b"/>
              <a:pathLst>
                <a:path w="1207" h="506">
                  <a:moveTo>
                    <a:pt x="0" y="0"/>
                  </a:moveTo>
                  <a:cubicBezTo>
                    <a:pt x="0" y="253"/>
                    <a:pt x="0" y="253"/>
                    <a:pt x="0" y="253"/>
                  </a:cubicBezTo>
                  <a:cubicBezTo>
                    <a:pt x="0" y="395"/>
                    <a:pt x="270" y="506"/>
                    <a:pt x="604" y="506"/>
                  </a:cubicBezTo>
                  <a:cubicBezTo>
                    <a:pt x="937" y="506"/>
                    <a:pt x="1207" y="395"/>
                    <a:pt x="1207" y="253"/>
                  </a:cubicBezTo>
                  <a:cubicBezTo>
                    <a:pt x="1207" y="0"/>
                    <a:pt x="1207" y="0"/>
                    <a:pt x="1207" y="0"/>
                  </a:cubicBezTo>
                </a:path>
              </a:pathLst>
            </a:cu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8" name="Oval 6">
              <a:extLst>
                <a:ext uri="{FF2B5EF4-FFF2-40B4-BE49-F238E27FC236}">
                  <a16:creationId xmlns:a16="http://schemas.microsoft.com/office/drawing/2014/main" id="{18FF3BCD-04E4-2042-BEF3-31468CE7FE92}"/>
                </a:ext>
              </a:extLst>
            </p:cNvPr>
            <p:cNvSpPr>
              <a:spLocks noChangeArrowheads="1"/>
            </p:cNvSpPr>
            <p:nvPr/>
          </p:nvSpPr>
          <p:spPr bwMode="auto">
            <a:xfrm>
              <a:off x="-2483" y="1369"/>
              <a:ext cx="2133" cy="896"/>
            </a:xfrm>
            <a:prstGeom prst="ellipse">
              <a:avLst/>
            </a:pr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grpSp>
      <p:grpSp>
        <p:nvGrpSpPr>
          <p:cNvPr id="29" name="Group 28">
            <a:extLst>
              <a:ext uri="{FF2B5EF4-FFF2-40B4-BE49-F238E27FC236}">
                <a16:creationId xmlns:a16="http://schemas.microsoft.com/office/drawing/2014/main" id="{F3E1AC12-1173-774D-9AF1-045120BBE9FE}"/>
              </a:ext>
            </a:extLst>
          </p:cNvPr>
          <p:cNvGrpSpPr/>
          <p:nvPr/>
        </p:nvGrpSpPr>
        <p:grpSpPr>
          <a:xfrm>
            <a:off x="5818385" y="2907722"/>
            <a:ext cx="714375" cy="334283"/>
            <a:chOff x="5729288" y="3099479"/>
            <a:chExt cx="714375" cy="334283"/>
          </a:xfrm>
          <a:solidFill>
            <a:schemeClr val="tx2"/>
          </a:solidFill>
        </p:grpSpPr>
        <p:sp>
          <p:nvSpPr>
            <p:cNvPr id="30" name="Oval 5">
              <a:extLst>
                <a:ext uri="{FF2B5EF4-FFF2-40B4-BE49-F238E27FC236}">
                  <a16:creationId xmlns:a16="http://schemas.microsoft.com/office/drawing/2014/main" id="{C71FC41D-95C3-E441-AA56-AB5F5F5D7A6E}"/>
                </a:ext>
              </a:extLst>
            </p:cNvPr>
            <p:cNvSpPr>
              <a:spLocks noChangeArrowheads="1"/>
            </p:cNvSpPr>
            <p:nvPr/>
          </p:nvSpPr>
          <p:spPr bwMode="auto">
            <a:xfrm>
              <a:off x="5729288" y="3099479"/>
              <a:ext cx="152284" cy="9657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1" name="Freeform 6">
              <a:extLst>
                <a:ext uri="{FF2B5EF4-FFF2-40B4-BE49-F238E27FC236}">
                  <a16:creationId xmlns:a16="http://schemas.microsoft.com/office/drawing/2014/main" id="{4C1D773C-B770-1948-A7C0-B0D38460BDE8}"/>
                </a:ext>
              </a:extLst>
            </p:cNvPr>
            <p:cNvSpPr>
              <a:spLocks/>
            </p:cNvSpPr>
            <p:nvPr/>
          </p:nvSpPr>
          <p:spPr bwMode="auto">
            <a:xfrm>
              <a:off x="5858358" y="3276216"/>
              <a:ext cx="455615" cy="157546"/>
            </a:xfrm>
            <a:custGeom>
              <a:avLst/>
              <a:gdLst>
                <a:gd name="T0" fmla="*/ 417 w 833"/>
                <a:gd name="T1" fmla="*/ 0 h 287"/>
                <a:gd name="T2" fmla="*/ 0 w 833"/>
                <a:gd name="T3" fmla="*/ 23 h 287"/>
                <a:gd name="T4" fmla="*/ 417 w 833"/>
                <a:gd name="T5" fmla="*/ 287 h 287"/>
                <a:gd name="T6" fmla="*/ 833 w 833"/>
                <a:gd name="T7" fmla="*/ 23 h 287"/>
                <a:gd name="T8" fmla="*/ 417 w 833"/>
                <a:gd name="T9" fmla="*/ 0 h 287"/>
              </a:gdLst>
              <a:ahLst/>
              <a:cxnLst>
                <a:cxn ang="0">
                  <a:pos x="T0" y="T1"/>
                </a:cxn>
                <a:cxn ang="0">
                  <a:pos x="T2" y="T3"/>
                </a:cxn>
                <a:cxn ang="0">
                  <a:pos x="T4" y="T5"/>
                </a:cxn>
                <a:cxn ang="0">
                  <a:pos x="T6" y="T7"/>
                </a:cxn>
                <a:cxn ang="0">
                  <a:pos x="T8" y="T9"/>
                </a:cxn>
              </a:cxnLst>
              <a:rect l="0" t="0" r="r" b="b"/>
              <a:pathLst>
                <a:path w="833" h="287">
                  <a:moveTo>
                    <a:pt x="417" y="0"/>
                  </a:moveTo>
                  <a:cubicBezTo>
                    <a:pt x="186" y="0"/>
                    <a:pt x="0" y="24"/>
                    <a:pt x="0" y="23"/>
                  </a:cubicBezTo>
                  <a:cubicBezTo>
                    <a:pt x="0" y="169"/>
                    <a:pt x="186" y="287"/>
                    <a:pt x="417" y="287"/>
                  </a:cubicBezTo>
                  <a:cubicBezTo>
                    <a:pt x="647" y="287"/>
                    <a:pt x="833" y="169"/>
                    <a:pt x="833" y="23"/>
                  </a:cubicBezTo>
                  <a:cubicBezTo>
                    <a:pt x="833" y="24"/>
                    <a:pt x="647" y="0"/>
                    <a:pt x="417"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2" name="Oval 7">
              <a:extLst>
                <a:ext uri="{FF2B5EF4-FFF2-40B4-BE49-F238E27FC236}">
                  <a16:creationId xmlns:a16="http://schemas.microsoft.com/office/drawing/2014/main" id="{81F18D22-41E4-B941-A836-DA8991DF0C2E}"/>
                </a:ext>
              </a:extLst>
            </p:cNvPr>
            <p:cNvSpPr>
              <a:spLocks noChangeArrowheads="1"/>
            </p:cNvSpPr>
            <p:nvPr/>
          </p:nvSpPr>
          <p:spPr bwMode="auto">
            <a:xfrm>
              <a:off x="6291688" y="3099479"/>
              <a:ext cx="151975" cy="9657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33" name="Rectangle: Rounded Corners 4">
            <a:extLst>
              <a:ext uri="{FF2B5EF4-FFF2-40B4-BE49-F238E27FC236}">
                <a16:creationId xmlns:a16="http://schemas.microsoft.com/office/drawing/2014/main" id="{AC0EEEE8-FE07-144D-9916-996468D2F286}"/>
              </a:ext>
            </a:extLst>
          </p:cNvPr>
          <p:cNvSpPr/>
          <p:nvPr/>
        </p:nvSpPr>
        <p:spPr>
          <a:xfrm>
            <a:off x="1806575" y="3552825"/>
            <a:ext cx="985838" cy="385763"/>
          </a:xfrm>
          <a:prstGeom prst="roundRect">
            <a:avLst>
              <a:gd name="adj" fmla="val 11994"/>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34" name="TextBox 33">
            <a:extLst>
              <a:ext uri="{FF2B5EF4-FFF2-40B4-BE49-F238E27FC236}">
                <a16:creationId xmlns:a16="http://schemas.microsoft.com/office/drawing/2014/main" id="{7943E467-8158-2B4A-925A-B7E213E2BEAE}"/>
              </a:ext>
            </a:extLst>
          </p:cNvPr>
          <p:cNvSpPr txBox="1"/>
          <p:nvPr/>
        </p:nvSpPr>
        <p:spPr>
          <a:xfrm>
            <a:off x="8264490" y="4827513"/>
            <a:ext cx="32004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05780"/>
                </a:solidFill>
                <a:effectLst/>
                <a:uLnTx/>
                <a:uFillTx/>
                <a:latin typeface="Arial" panose="020B0604020202020204" pitchFamily="34" charset="0"/>
                <a:ea typeface="+mn-ea"/>
                <a:cs typeface="Arial" panose="020B0604020202020204" pitchFamily="34" charset="0"/>
              </a:rPr>
              <a:t>Fully managed </a:t>
            </a: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with a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11577F"/>
                </a:solidFill>
                <a:effectLst/>
                <a:uLnTx/>
                <a:uFillTx/>
                <a:latin typeface="Arial" panose="020B0604020202020204" pitchFamily="34" charset="0"/>
                <a:ea typeface="+mn-ea"/>
                <a:cs typeface="Arial" panose="020B0604020202020204" pitchFamily="34" charset="0"/>
              </a:rPr>
              <a:t>pay-as-you-go model</a:t>
            </a: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Works on any data.</a:t>
            </a:r>
          </a:p>
        </p:txBody>
      </p:sp>
      <p:sp>
        <p:nvSpPr>
          <p:cNvPr id="35" name="TextBox 34">
            <a:extLst>
              <a:ext uri="{FF2B5EF4-FFF2-40B4-BE49-F238E27FC236}">
                <a16:creationId xmlns:a16="http://schemas.microsoft.com/office/drawing/2014/main" id="{ED9CAFBE-10BE-624D-89DF-67626CB14E85}"/>
              </a:ext>
            </a:extLst>
          </p:cNvPr>
          <p:cNvSpPr txBox="1"/>
          <p:nvPr/>
        </p:nvSpPr>
        <p:spPr>
          <a:xfrm>
            <a:off x="4498391" y="4827513"/>
            <a:ext cx="32004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Multiple groups access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data simultaneously with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no performance degradation.</a:t>
            </a:r>
          </a:p>
        </p:txBody>
      </p:sp>
      <p:grpSp>
        <p:nvGrpSpPr>
          <p:cNvPr id="36" name="Group 35">
            <a:extLst>
              <a:ext uri="{FF2B5EF4-FFF2-40B4-BE49-F238E27FC236}">
                <a16:creationId xmlns:a16="http://schemas.microsoft.com/office/drawing/2014/main" id="{80765A0F-3FB3-EA42-9720-4DB879C90B9E}"/>
              </a:ext>
            </a:extLst>
          </p:cNvPr>
          <p:cNvGrpSpPr/>
          <p:nvPr/>
        </p:nvGrpSpPr>
        <p:grpSpPr>
          <a:xfrm>
            <a:off x="1619149" y="2668672"/>
            <a:ext cx="1380526" cy="722920"/>
            <a:chOff x="1537845" y="2921986"/>
            <a:chExt cx="1380526" cy="722920"/>
          </a:xfrm>
        </p:grpSpPr>
        <p:sp>
          <p:nvSpPr>
            <p:cNvPr id="37" name="Rectangle 7">
              <a:extLst>
                <a:ext uri="{FF2B5EF4-FFF2-40B4-BE49-F238E27FC236}">
                  <a16:creationId xmlns:a16="http://schemas.microsoft.com/office/drawing/2014/main" id="{31708726-8FAA-1543-A6BD-EE777014C6AC}"/>
                </a:ext>
              </a:extLst>
            </p:cNvPr>
            <p:cNvSpPr>
              <a:spLocks noChangeArrowheads="1"/>
            </p:cNvSpPr>
            <p:nvPr/>
          </p:nvSpPr>
          <p:spPr bwMode="auto">
            <a:xfrm>
              <a:off x="2763414" y="3582155"/>
              <a:ext cx="154957" cy="6275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8">
              <a:extLst>
                <a:ext uri="{FF2B5EF4-FFF2-40B4-BE49-F238E27FC236}">
                  <a16:creationId xmlns:a16="http://schemas.microsoft.com/office/drawing/2014/main" id="{635E571F-9642-E44B-9C7F-E84063F75B19}"/>
                </a:ext>
              </a:extLst>
            </p:cNvPr>
            <p:cNvSpPr>
              <a:spLocks/>
            </p:cNvSpPr>
            <p:nvPr/>
          </p:nvSpPr>
          <p:spPr bwMode="auto">
            <a:xfrm>
              <a:off x="2676330" y="3241505"/>
              <a:ext cx="165202" cy="131265"/>
            </a:xfrm>
            <a:custGeom>
              <a:avLst/>
              <a:gdLst>
                <a:gd name="T0" fmla="*/ 210 w 258"/>
                <a:gd name="T1" fmla="*/ 0 h 205"/>
                <a:gd name="T2" fmla="*/ 258 w 258"/>
                <a:gd name="T3" fmla="*/ 83 h 205"/>
                <a:gd name="T4" fmla="*/ 49 w 258"/>
                <a:gd name="T5" fmla="*/ 205 h 205"/>
                <a:gd name="T6" fmla="*/ 0 w 258"/>
                <a:gd name="T7" fmla="*/ 120 h 205"/>
                <a:gd name="T8" fmla="*/ 210 w 258"/>
                <a:gd name="T9" fmla="*/ 0 h 205"/>
              </a:gdLst>
              <a:ahLst/>
              <a:cxnLst>
                <a:cxn ang="0">
                  <a:pos x="T0" y="T1"/>
                </a:cxn>
                <a:cxn ang="0">
                  <a:pos x="T2" y="T3"/>
                </a:cxn>
                <a:cxn ang="0">
                  <a:pos x="T4" y="T5"/>
                </a:cxn>
                <a:cxn ang="0">
                  <a:pos x="T6" y="T7"/>
                </a:cxn>
                <a:cxn ang="0">
                  <a:pos x="T8" y="T9"/>
                </a:cxn>
              </a:cxnLst>
              <a:rect l="0" t="0" r="r" b="b"/>
              <a:pathLst>
                <a:path w="258" h="205">
                  <a:moveTo>
                    <a:pt x="210" y="0"/>
                  </a:moveTo>
                  <a:lnTo>
                    <a:pt x="258" y="83"/>
                  </a:lnTo>
                  <a:lnTo>
                    <a:pt x="49" y="205"/>
                  </a:lnTo>
                  <a:lnTo>
                    <a:pt x="0" y="120"/>
                  </a:lnTo>
                  <a:lnTo>
                    <a:pt x="2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
              <a:extLst>
                <a:ext uri="{FF2B5EF4-FFF2-40B4-BE49-F238E27FC236}">
                  <a16:creationId xmlns:a16="http://schemas.microsoft.com/office/drawing/2014/main" id="{D7526747-E625-744D-BF52-3249EA02ACED}"/>
                </a:ext>
              </a:extLst>
            </p:cNvPr>
            <p:cNvSpPr>
              <a:spLocks/>
            </p:cNvSpPr>
            <p:nvPr/>
          </p:nvSpPr>
          <p:spPr bwMode="auto">
            <a:xfrm>
              <a:off x="2468867" y="2998824"/>
              <a:ext cx="131265" cy="165842"/>
            </a:xfrm>
            <a:custGeom>
              <a:avLst/>
              <a:gdLst>
                <a:gd name="T0" fmla="*/ 83 w 205"/>
                <a:gd name="T1" fmla="*/ 259 h 259"/>
                <a:gd name="T2" fmla="*/ 0 w 205"/>
                <a:gd name="T3" fmla="*/ 211 h 259"/>
                <a:gd name="T4" fmla="*/ 120 w 205"/>
                <a:gd name="T5" fmla="*/ 0 h 259"/>
                <a:gd name="T6" fmla="*/ 205 w 205"/>
                <a:gd name="T7" fmla="*/ 50 h 259"/>
                <a:gd name="T8" fmla="*/ 83 w 205"/>
                <a:gd name="T9" fmla="*/ 259 h 259"/>
              </a:gdLst>
              <a:ahLst/>
              <a:cxnLst>
                <a:cxn ang="0">
                  <a:pos x="T0" y="T1"/>
                </a:cxn>
                <a:cxn ang="0">
                  <a:pos x="T2" y="T3"/>
                </a:cxn>
                <a:cxn ang="0">
                  <a:pos x="T4" y="T5"/>
                </a:cxn>
                <a:cxn ang="0">
                  <a:pos x="T6" y="T7"/>
                </a:cxn>
                <a:cxn ang="0">
                  <a:pos x="T8" y="T9"/>
                </a:cxn>
              </a:cxnLst>
              <a:rect l="0" t="0" r="r" b="b"/>
              <a:pathLst>
                <a:path w="205" h="259">
                  <a:moveTo>
                    <a:pt x="83" y="259"/>
                  </a:moveTo>
                  <a:lnTo>
                    <a:pt x="0" y="211"/>
                  </a:lnTo>
                  <a:lnTo>
                    <a:pt x="120" y="0"/>
                  </a:lnTo>
                  <a:lnTo>
                    <a:pt x="205" y="50"/>
                  </a:lnTo>
                  <a:lnTo>
                    <a:pt x="83" y="25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Rectangle 10">
              <a:extLst>
                <a:ext uri="{FF2B5EF4-FFF2-40B4-BE49-F238E27FC236}">
                  <a16:creationId xmlns:a16="http://schemas.microsoft.com/office/drawing/2014/main" id="{563E4EBF-746B-044C-976B-6759C4F02A45}"/>
                </a:ext>
              </a:extLst>
            </p:cNvPr>
            <p:cNvSpPr>
              <a:spLocks noChangeArrowheads="1"/>
            </p:cNvSpPr>
            <p:nvPr/>
          </p:nvSpPr>
          <p:spPr bwMode="auto">
            <a:xfrm>
              <a:off x="2197373" y="2921986"/>
              <a:ext cx="62111" cy="1549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11">
              <a:extLst>
                <a:ext uri="{FF2B5EF4-FFF2-40B4-BE49-F238E27FC236}">
                  <a16:creationId xmlns:a16="http://schemas.microsoft.com/office/drawing/2014/main" id="{C54652A0-C498-9E4B-ABBB-A713D1145E5D}"/>
                </a:ext>
              </a:extLst>
            </p:cNvPr>
            <p:cNvSpPr>
              <a:spLocks/>
            </p:cNvSpPr>
            <p:nvPr/>
          </p:nvSpPr>
          <p:spPr bwMode="auto">
            <a:xfrm>
              <a:off x="1855443" y="2998824"/>
              <a:ext cx="131265" cy="165842"/>
            </a:xfrm>
            <a:custGeom>
              <a:avLst/>
              <a:gdLst>
                <a:gd name="T0" fmla="*/ 0 w 205"/>
                <a:gd name="T1" fmla="*/ 50 h 259"/>
                <a:gd name="T2" fmla="*/ 85 w 205"/>
                <a:gd name="T3" fmla="*/ 0 h 259"/>
                <a:gd name="T4" fmla="*/ 205 w 205"/>
                <a:gd name="T5" fmla="*/ 211 h 259"/>
                <a:gd name="T6" fmla="*/ 122 w 205"/>
                <a:gd name="T7" fmla="*/ 259 h 259"/>
                <a:gd name="T8" fmla="*/ 0 w 205"/>
                <a:gd name="T9" fmla="*/ 50 h 259"/>
              </a:gdLst>
              <a:ahLst/>
              <a:cxnLst>
                <a:cxn ang="0">
                  <a:pos x="T0" y="T1"/>
                </a:cxn>
                <a:cxn ang="0">
                  <a:pos x="T2" y="T3"/>
                </a:cxn>
                <a:cxn ang="0">
                  <a:pos x="T4" y="T5"/>
                </a:cxn>
                <a:cxn ang="0">
                  <a:pos x="T6" y="T7"/>
                </a:cxn>
                <a:cxn ang="0">
                  <a:pos x="T8" y="T9"/>
                </a:cxn>
              </a:cxnLst>
              <a:rect l="0" t="0" r="r" b="b"/>
              <a:pathLst>
                <a:path w="205" h="259">
                  <a:moveTo>
                    <a:pt x="0" y="50"/>
                  </a:moveTo>
                  <a:lnTo>
                    <a:pt x="85" y="0"/>
                  </a:lnTo>
                  <a:lnTo>
                    <a:pt x="205" y="211"/>
                  </a:lnTo>
                  <a:lnTo>
                    <a:pt x="122" y="259"/>
                  </a:ln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12">
              <a:extLst>
                <a:ext uri="{FF2B5EF4-FFF2-40B4-BE49-F238E27FC236}">
                  <a16:creationId xmlns:a16="http://schemas.microsoft.com/office/drawing/2014/main" id="{A5B46789-6E76-3548-BD75-10DE4CA05885}"/>
                </a:ext>
              </a:extLst>
            </p:cNvPr>
            <p:cNvSpPr>
              <a:spLocks/>
            </p:cNvSpPr>
            <p:nvPr/>
          </p:nvSpPr>
          <p:spPr bwMode="auto">
            <a:xfrm>
              <a:off x="1614683" y="3241505"/>
              <a:ext cx="165202" cy="129984"/>
            </a:xfrm>
            <a:custGeom>
              <a:avLst/>
              <a:gdLst>
                <a:gd name="T0" fmla="*/ 49 w 258"/>
                <a:gd name="T1" fmla="*/ 0 h 203"/>
                <a:gd name="T2" fmla="*/ 258 w 258"/>
                <a:gd name="T3" fmla="*/ 120 h 203"/>
                <a:gd name="T4" fmla="*/ 210 w 258"/>
                <a:gd name="T5" fmla="*/ 203 h 203"/>
                <a:gd name="T6" fmla="*/ 0 w 258"/>
                <a:gd name="T7" fmla="*/ 83 h 203"/>
                <a:gd name="T8" fmla="*/ 49 w 258"/>
                <a:gd name="T9" fmla="*/ 0 h 203"/>
              </a:gdLst>
              <a:ahLst/>
              <a:cxnLst>
                <a:cxn ang="0">
                  <a:pos x="T0" y="T1"/>
                </a:cxn>
                <a:cxn ang="0">
                  <a:pos x="T2" y="T3"/>
                </a:cxn>
                <a:cxn ang="0">
                  <a:pos x="T4" y="T5"/>
                </a:cxn>
                <a:cxn ang="0">
                  <a:pos x="T6" y="T7"/>
                </a:cxn>
                <a:cxn ang="0">
                  <a:pos x="T8" y="T9"/>
                </a:cxn>
              </a:cxnLst>
              <a:rect l="0" t="0" r="r" b="b"/>
              <a:pathLst>
                <a:path w="258" h="203">
                  <a:moveTo>
                    <a:pt x="49" y="0"/>
                  </a:moveTo>
                  <a:lnTo>
                    <a:pt x="258" y="120"/>
                  </a:lnTo>
                  <a:lnTo>
                    <a:pt x="210" y="203"/>
                  </a:lnTo>
                  <a:lnTo>
                    <a:pt x="0" y="83"/>
                  </a:lnTo>
                  <a:lnTo>
                    <a:pt x="4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Rectangle 13">
              <a:extLst>
                <a:ext uri="{FF2B5EF4-FFF2-40B4-BE49-F238E27FC236}">
                  <a16:creationId xmlns:a16="http://schemas.microsoft.com/office/drawing/2014/main" id="{6168D574-F7C0-2C4A-B434-9F370FFB5091}"/>
                </a:ext>
              </a:extLst>
            </p:cNvPr>
            <p:cNvSpPr>
              <a:spLocks noChangeArrowheads="1"/>
            </p:cNvSpPr>
            <p:nvPr/>
          </p:nvSpPr>
          <p:spPr bwMode="auto">
            <a:xfrm>
              <a:off x="1537845" y="3582155"/>
              <a:ext cx="154957" cy="6275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44" name="Group 43">
            <a:extLst>
              <a:ext uri="{FF2B5EF4-FFF2-40B4-BE49-F238E27FC236}">
                <a16:creationId xmlns:a16="http://schemas.microsoft.com/office/drawing/2014/main" id="{C85FC592-871D-7D49-8AE3-47C8573689F0}"/>
              </a:ext>
            </a:extLst>
          </p:cNvPr>
          <p:cNvGrpSpPr/>
          <p:nvPr/>
        </p:nvGrpSpPr>
        <p:grpSpPr>
          <a:xfrm>
            <a:off x="9048949" y="2601398"/>
            <a:ext cx="1599780" cy="1603065"/>
            <a:chOff x="8946918" y="2539248"/>
            <a:chExt cx="2025882" cy="2030042"/>
          </a:xfrm>
        </p:grpSpPr>
        <p:sp>
          <p:nvSpPr>
            <p:cNvPr id="45" name="Freeform 32">
              <a:extLst>
                <a:ext uri="{FF2B5EF4-FFF2-40B4-BE49-F238E27FC236}">
                  <a16:creationId xmlns:a16="http://schemas.microsoft.com/office/drawing/2014/main" id="{107FD067-3722-764C-ABA2-978E9409EE44}"/>
                </a:ext>
              </a:extLst>
            </p:cNvPr>
            <p:cNvSpPr>
              <a:spLocks/>
            </p:cNvSpPr>
            <p:nvPr/>
          </p:nvSpPr>
          <p:spPr bwMode="auto">
            <a:xfrm>
              <a:off x="8946918" y="2539248"/>
              <a:ext cx="2025882" cy="2030042"/>
            </a:xfrm>
            <a:custGeom>
              <a:avLst/>
              <a:gdLst>
                <a:gd name="T0" fmla="*/ 1642 w 1655"/>
                <a:gd name="T1" fmla="*/ 894 h 1657"/>
                <a:gd name="T2" fmla="*/ 1592 w 1655"/>
                <a:gd name="T3" fmla="*/ 856 h 1657"/>
                <a:gd name="T4" fmla="*/ 1484 w 1655"/>
                <a:gd name="T5" fmla="*/ 817 h 1657"/>
                <a:gd name="T6" fmla="*/ 1464 w 1655"/>
                <a:gd name="T7" fmla="*/ 674 h 1657"/>
                <a:gd name="T8" fmla="*/ 1557 w 1655"/>
                <a:gd name="T9" fmla="*/ 608 h 1657"/>
                <a:gd name="T10" fmla="*/ 1594 w 1655"/>
                <a:gd name="T11" fmla="*/ 558 h 1657"/>
                <a:gd name="T12" fmla="*/ 1584 w 1655"/>
                <a:gd name="T13" fmla="*/ 496 h 1657"/>
                <a:gd name="T14" fmla="*/ 1491 w 1655"/>
                <a:gd name="T15" fmla="*/ 334 h 1657"/>
                <a:gd name="T16" fmla="*/ 1381 w 1655"/>
                <a:gd name="T17" fmla="*/ 305 h 1657"/>
                <a:gd name="T18" fmla="*/ 1277 w 1655"/>
                <a:gd name="T19" fmla="*/ 355 h 1657"/>
                <a:gd name="T20" fmla="*/ 1163 w 1655"/>
                <a:gd name="T21" fmla="*/ 269 h 1657"/>
                <a:gd name="T22" fmla="*/ 1184 w 1655"/>
                <a:gd name="T23" fmla="*/ 157 h 1657"/>
                <a:gd name="T24" fmla="*/ 1126 w 1655"/>
                <a:gd name="T25" fmla="*/ 58 h 1657"/>
                <a:gd name="T26" fmla="*/ 949 w 1655"/>
                <a:gd name="T27" fmla="*/ 10 h 1657"/>
                <a:gd name="T28" fmla="*/ 850 w 1655"/>
                <a:gd name="T29" fmla="*/ 66 h 1657"/>
                <a:gd name="T30" fmla="*/ 813 w 1655"/>
                <a:gd name="T31" fmla="*/ 174 h 1657"/>
                <a:gd name="T32" fmla="*/ 670 w 1655"/>
                <a:gd name="T33" fmla="*/ 193 h 1657"/>
                <a:gd name="T34" fmla="*/ 605 w 1655"/>
                <a:gd name="T35" fmla="*/ 101 h 1657"/>
                <a:gd name="T36" fmla="*/ 493 w 1655"/>
                <a:gd name="T37" fmla="*/ 72 h 1657"/>
                <a:gd name="T38" fmla="*/ 331 w 1655"/>
                <a:gd name="T39" fmla="*/ 164 h 1657"/>
                <a:gd name="T40" fmla="*/ 294 w 1655"/>
                <a:gd name="T41" fmla="*/ 214 h 1657"/>
                <a:gd name="T42" fmla="*/ 302 w 1655"/>
                <a:gd name="T43" fmla="*/ 274 h 1657"/>
                <a:gd name="T44" fmla="*/ 352 w 1655"/>
                <a:gd name="T45" fmla="*/ 379 h 1657"/>
                <a:gd name="T46" fmla="*/ 265 w 1655"/>
                <a:gd name="T47" fmla="*/ 493 h 1657"/>
                <a:gd name="T48" fmla="*/ 153 w 1655"/>
                <a:gd name="T49" fmla="*/ 471 h 1657"/>
                <a:gd name="T50" fmla="*/ 54 w 1655"/>
                <a:gd name="T51" fmla="*/ 529 h 1657"/>
                <a:gd name="T52" fmla="*/ 6 w 1655"/>
                <a:gd name="T53" fmla="*/ 711 h 1657"/>
                <a:gd name="T54" fmla="*/ 14 w 1655"/>
                <a:gd name="T55" fmla="*/ 773 h 1657"/>
                <a:gd name="T56" fmla="*/ 62 w 1655"/>
                <a:gd name="T57" fmla="*/ 809 h 1657"/>
                <a:gd name="T58" fmla="*/ 170 w 1655"/>
                <a:gd name="T59" fmla="*/ 848 h 1657"/>
                <a:gd name="T60" fmla="*/ 190 w 1655"/>
                <a:gd name="T61" fmla="*/ 991 h 1657"/>
                <a:gd name="T62" fmla="*/ 97 w 1655"/>
                <a:gd name="T63" fmla="*/ 1057 h 1657"/>
                <a:gd name="T64" fmla="*/ 68 w 1655"/>
                <a:gd name="T65" fmla="*/ 1169 h 1657"/>
                <a:gd name="T66" fmla="*/ 161 w 1655"/>
                <a:gd name="T67" fmla="*/ 1331 h 1657"/>
                <a:gd name="T68" fmla="*/ 211 w 1655"/>
                <a:gd name="T69" fmla="*/ 1367 h 1657"/>
                <a:gd name="T70" fmla="*/ 271 w 1655"/>
                <a:gd name="T71" fmla="*/ 1360 h 1657"/>
                <a:gd name="T72" fmla="*/ 375 w 1655"/>
                <a:gd name="T73" fmla="*/ 1310 h 1657"/>
                <a:gd name="T74" fmla="*/ 489 w 1655"/>
                <a:gd name="T75" fmla="*/ 1396 h 1657"/>
                <a:gd name="T76" fmla="*/ 466 w 1655"/>
                <a:gd name="T77" fmla="*/ 1508 h 1657"/>
                <a:gd name="T78" fmla="*/ 473 w 1655"/>
                <a:gd name="T79" fmla="*/ 1570 h 1657"/>
                <a:gd name="T80" fmla="*/ 524 w 1655"/>
                <a:gd name="T81" fmla="*/ 1607 h 1657"/>
                <a:gd name="T82" fmla="*/ 705 w 1655"/>
                <a:gd name="T83" fmla="*/ 1655 h 1657"/>
                <a:gd name="T84" fmla="*/ 726 w 1655"/>
                <a:gd name="T85" fmla="*/ 1657 h 1657"/>
                <a:gd name="T86" fmla="*/ 767 w 1655"/>
                <a:gd name="T87" fmla="*/ 1648 h 1657"/>
                <a:gd name="T88" fmla="*/ 804 w 1655"/>
                <a:gd name="T89" fmla="*/ 1599 h 1657"/>
                <a:gd name="T90" fmla="*/ 842 w 1655"/>
                <a:gd name="T91" fmla="*/ 1491 h 1657"/>
                <a:gd name="T92" fmla="*/ 985 w 1655"/>
                <a:gd name="T93" fmla="*/ 1472 h 1657"/>
                <a:gd name="T94" fmla="*/ 1051 w 1655"/>
                <a:gd name="T95" fmla="*/ 1564 h 1657"/>
                <a:gd name="T96" fmla="*/ 1163 w 1655"/>
                <a:gd name="T97" fmla="*/ 1593 h 1657"/>
                <a:gd name="T98" fmla="*/ 1325 w 1655"/>
                <a:gd name="T99" fmla="*/ 1501 h 1657"/>
                <a:gd name="T100" fmla="*/ 1354 w 1655"/>
                <a:gd name="T101" fmla="*/ 1391 h 1657"/>
                <a:gd name="T102" fmla="*/ 1304 w 1655"/>
                <a:gd name="T103" fmla="*/ 1286 h 1657"/>
                <a:gd name="T104" fmla="*/ 1391 w 1655"/>
                <a:gd name="T105" fmla="*/ 1172 h 1657"/>
                <a:gd name="T106" fmla="*/ 1503 w 1655"/>
                <a:gd name="T107" fmla="*/ 1194 h 1657"/>
                <a:gd name="T108" fmla="*/ 1565 w 1655"/>
                <a:gd name="T109" fmla="*/ 1186 h 1657"/>
                <a:gd name="T110" fmla="*/ 1601 w 1655"/>
                <a:gd name="T111" fmla="*/ 1136 h 1657"/>
                <a:gd name="T112" fmla="*/ 1650 w 1655"/>
                <a:gd name="T113" fmla="*/ 956 h 1657"/>
                <a:gd name="T114" fmla="*/ 1642 w 1655"/>
                <a:gd name="T115" fmla="*/ 894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5" h="1657">
                  <a:moveTo>
                    <a:pt x="1642" y="894"/>
                  </a:moveTo>
                  <a:cubicBezTo>
                    <a:pt x="1630" y="875"/>
                    <a:pt x="1613" y="861"/>
                    <a:pt x="1592" y="856"/>
                  </a:cubicBezTo>
                  <a:cubicBezTo>
                    <a:pt x="1484" y="817"/>
                    <a:pt x="1484" y="817"/>
                    <a:pt x="1484" y="817"/>
                  </a:cubicBezTo>
                  <a:cubicBezTo>
                    <a:pt x="1484" y="765"/>
                    <a:pt x="1476" y="719"/>
                    <a:pt x="1464" y="674"/>
                  </a:cubicBezTo>
                  <a:cubicBezTo>
                    <a:pt x="1557" y="608"/>
                    <a:pt x="1557" y="608"/>
                    <a:pt x="1557" y="608"/>
                  </a:cubicBezTo>
                  <a:cubicBezTo>
                    <a:pt x="1576" y="597"/>
                    <a:pt x="1590" y="579"/>
                    <a:pt x="1594" y="558"/>
                  </a:cubicBezTo>
                  <a:cubicBezTo>
                    <a:pt x="1599" y="537"/>
                    <a:pt x="1596" y="516"/>
                    <a:pt x="1584" y="496"/>
                  </a:cubicBezTo>
                  <a:cubicBezTo>
                    <a:pt x="1491" y="334"/>
                    <a:pt x="1491" y="334"/>
                    <a:pt x="1491" y="334"/>
                  </a:cubicBezTo>
                  <a:cubicBezTo>
                    <a:pt x="1468" y="296"/>
                    <a:pt x="1418" y="282"/>
                    <a:pt x="1381" y="305"/>
                  </a:cubicBezTo>
                  <a:cubicBezTo>
                    <a:pt x="1277" y="355"/>
                    <a:pt x="1277" y="355"/>
                    <a:pt x="1277" y="355"/>
                  </a:cubicBezTo>
                  <a:cubicBezTo>
                    <a:pt x="1240" y="321"/>
                    <a:pt x="1202" y="292"/>
                    <a:pt x="1163" y="269"/>
                  </a:cubicBezTo>
                  <a:cubicBezTo>
                    <a:pt x="1184" y="157"/>
                    <a:pt x="1184" y="157"/>
                    <a:pt x="1184" y="157"/>
                  </a:cubicBezTo>
                  <a:cubicBezTo>
                    <a:pt x="1194" y="112"/>
                    <a:pt x="1169" y="68"/>
                    <a:pt x="1126" y="58"/>
                  </a:cubicBezTo>
                  <a:cubicBezTo>
                    <a:pt x="949" y="10"/>
                    <a:pt x="949" y="10"/>
                    <a:pt x="949" y="10"/>
                  </a:cubicBezTo>
                  <a:cubicBezTo>
                    <a:pt x="904" y="0"/>
                    <a:pt x="862" y="23"/>
                    <a:pt x="850" y="66"/>
                  </a:cubicBezTo>
                  <a:cubicBezTo>
                    <a:pt x="813" y="174"/>
                    <a:pt x="813" y="174"/>
                    <a:pt x="813" y="174"/>
                  </a:cubicBezTo>
                  <a:cubicBezTo>
                    <a:pt x="761" y="174"/>
                    <a:pt x="715" y="182"/>
                    <a:pt x="670" y="193"/>
                  </a:cubicBezTo>
                  <a:cubicBezTo>
                    <a:pt x="605" y="101"/>
                    <a:pt x="605" y="101"/>
                    <a:pt x="605" y="101"/>
                  </a:cubicBezTo>
                  <a:cubicBezTo>
                    <a:pt x="582" y="62"/>
                    <a:pt x="531" y="48"/>
                    <a:pt x="493" y="72"/>
                  </a:cubicBezTo>
                  <a:cubicBezTo>
                    <a:pt x="331" y="164"/>
                    <a:pt x="331" y="164"/>
                    <a:pt x="331" y="164"/>
                  </a:cubicBezTo>
                  <a:cubicBezTo>
                    <a:pt x="311" y="176"/>
                    <a:pt x="298" y="193"/>
                    <a:pt x="294" y="214"/>
                  </a:cubicBezTo>
                  <a:cubicBezTo>
                    <a:pt x="288" y="236"/>
                    <a:pt x="292" y="257"/>
                    <a:pt x="302" y="274"/>
                  </a:cubicBezTo>
                  <a:cubicBezTo>
                    <a:pt x="352" y="379"/>
                    <a:pt x="352" y="379"/>
                    <a:pt x="352" y="379"/>
                  </a:cubicBezTo>
                  <a:cubicBezTo>
                    <a:pt x="317" y="415"/>
                    <a:pt x="288" y="454"/>
                    <a:pt x="265" y="493"/>
                  </a:cubicBezTo>
                  <a:cubicBezTo>
                    <a:pt x="153" y="471"/>
                    <a:pt x="153" y="471"/>
                    <a:pt x="153" y="471"/>
                  </a:cubicBezTo>
                  <a:cubicBezTo>
                    <a:pt x="108" y="462"/>
                    <a:pt x="64" y="487"/>
                    <a:pt x="54" y="529"/>
                  </a:cubicBezTo>
                  <a:cubicBezTo>
                    <a:pt x="6" y="711"/>
                    <a:pt x="6" y="711"/>
                    <a:pt x="6" y="711"/>
                  </a:cubicBezTo>
                  <a:cubicBezTo>
                    <a:pt x="0" y="732"/>
                    <a:pt x="4" y="753"/>
                    <a:pt x="14" y="773"/>
                  </a:cubicBezTo>
                  <a:cubicBezTo>
                    <a:pt x="23" y="792"/>
                    <a:pt x="41" y="804"/>
                    <a:pt x="62" y="809"/>
                  </a:cubicBezTo>
                  <a:cubicBezTo>
                    <a:pt x="170" y="848"/>
                    <a:pt x="170" y="848"/>
                    <a:pt x="170" y="848"/>
                  </a:cubicBezTo>
                  <a:cubicBezTo>
                    <a:pt x="170" y="900"/>
                    <a:pt x="178" y="946"/>
                    <a:pt x="190" y="991"/>
                  </a:cubicBezTo>
                  <a:cubicBezTo>
                    <a:pt x="97" y="1057"/>
                    <a:pt x="97" y="1057"/>
                    <a:pt x="97" y="1057"/>
                  </a:cubicBezTo>
                  <a:cubicBezTo>
                    <a:pt x="58" y="1080"/>
                    <a:pt x="45" y="1130"/>
                    <a:pt x="68" y="1169"/>
                  </a:cubicBezTo>
                  <a:cubicBezTo>
                    <a:pt x="161" y="1331"/>
                    <a:pt x="161" y="1331"/>
                    <a:pt x="161" y="1331"/>
                  </a:cubicBezTo>
                  <a:cubicBezTo>
                    <a:pt x="172" y="1350"/>
                    <a:pt x="190" y="1364"/>
                    <a:pt x="211" y="1367"/>
                  </a:cubicBezTo>
                  <a:cubicBezTo>
                    <a:pt x="232" y="1373"/>
                    <a:pt x="253" y="1369"/>
                    <a:pt x="271" y="1360"/>
                  </a:cubicBezTo>
                  <a:cubicBezTo>
                    <a:pt x="375" y="1310"/>
                    <a:pt x="375" y="1310"/>
                    <a:pt x="375" y="1310"/>
                  </a:cubicBezTo>
                  <a:cubicBezTo>
                    <a:pt x="412" y="1344"/>
                    <a:pt x="450" y="1373"/>
                    <a:pt x="489" y="1396"/>
                  </a:cubicBezTo>
                  <a:cubicBezTo>
                    <a:pt x="466" y="1508"/>
                    <a:pt x="466" y="1508"/>
                    <a:pt x="466" y="1508"/>
                  </a:cubicBezTo>
                  <a:cubicBezTo>
                    <a:pt x="460" y="1530"/>
                    <a:pt x="464" y="1551"/>
                    <a:pt x="473" y="1570"/>
                  </a:cubicBezTo>
                  <a:cubicBezTo>
                    <a:pt x="485" y="1590"/>
                    <a:pt x="502" y="1603"/>
                    <a:pt x="524" y="1607"/>
                  </a:cubicBezTo>
                  <a:cubicBezTo>
                    <a:pt x="705" y="1655"/>
                    <a:pt x="705" y="1655"/>
                    <a:pt x="705" y="1655"/>
                  </a:cubicBezTo>
                  <a:cubicBezTo>
                    <a:pt x="713" y="1657"/>
                    <a:pt x="719" y="1657"/>
                    <a:pt x="726" y="1657"/>
                  </a:cubicBezTo>
                  <a:cubicBezTo>
                    <a:pt x="740" y="1657"/>
                    <a:pt x="755" y="1653"/>
                    <a:pt x="767" y="1648"/>
                  </a:cubicBezTo>
                  <a:cubicBezTo>
                    <a:pt x="786" y="1638"/>
                    <a:pt x="798" y="1621"/>
                    <a:pt x="804" y="1599"/>
                  </a:cubicBezTo>
                  <a:cubicBezTo>
                    <a:pt x="842" y="1491"/>
                    <a:pt x="842" y="1491"/>
                    <a:pt x="842" y="1491"/>
                  </a:cubicBezTo>
                  <a:cubicBezTo>
                    <a:pt x="895" y="1491"/>
                    <a:pt x="941" y="1483"/>
                    <a:pt x="985" y="1472"/>
                  </a:cubicBezTo>
                  <a:cubicBezTo>
                    <a:pt x="1051" y="1564"/>
                    <a:pt x="1051" y="1564"/>
                    <a:pt x="1051" y="1564"/>
                  </a:cubicBezTo>
                  <a:cubicBezTo>
                    <a:pt x="1074" y="1603"/>
                    <a:pt x="1124" y="1617"/>
                    <a:pt x="1163" y="1593"/>
                  </a:cubicBezTo>
                  <a:cubicBezTo>
                    <a:pt x="1325" y="1501"/>
                    <a:pt x="1325" y="1501"/>
                    <a:pt x="1325" y="1501"/>
                  </a:cubicBezTo>
                  <a:cubicBezTo>
                    <a:pt x="1364" y="1478"/>
                    <a:pt x="1377" y="1427"/>
                    <a:pt x="1354" y="1391"/>
                  </a:cubicBezTo>
                  <a:cubicBezTo>
                    <a:pt x="1304" y="1286"/>
                    <a:pt x="1304" y="1286"/>
                    <a:pt x="1304" y="1286"/>
                  </a:cubicBezTo>
                  <a:cubicBezTo>
                    <a:pt x="1339" y="1250"/>
                    <a:pt x="1368" y="1211"/>
                    <a:pt x="1391" y="1172"/>
                  </a:cubicBezTo>
                  <a:cubicBezTo>
                    <a:pt x="1503" y="1194"/>
                    <a:pt x="1503" y="1194"/>
                    <a:pt x="1503" y="1194"/>
                  </a:cubicBezTo>
                  <a:cubicBezTo>
                    <a:pt x="1524" y="1199"/>
                    <a:pt x="1545" y="1196"/>
                    <a:pt x="1565" y="1186"/>
                  </a:cubicBezTo>
                  <a:cubicBezTo>
                    <a:pt x="1584" y="1174"/>
                    <a:pt x="1598" y="1157"/>
                    <a:pt x="1601" y="1136"/>
                  </a:cubicBezTo>
                  <a:cubicBezTo>
                    <a:pt x="1650" y="956"/>
                    <a:pt x="1650" y="956"/>
                    <a:pt x="1650" y="956"/>
                  </a:cubicBezTo>
                  <a:cubicBezTo>
                    <a:pt x="1655" y="935"/>
                    <a:pt x="1654" y="912"/>
                    <a:pt x="1642" y="89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Oval 45">
              <a:extLst>
                <a:ext uri="{FF2B5EF4-FFF2-40B4-BE49-F238E27FC236}">
                  <a16:creationId xmlns:a16="http://schemas.microsoft.com/office/drawing/2014/main" id="{2FF5A7B9-9746-E844-9F88-088694098A8A}"/>
                </a:ext>
              </a:extLst>
            </p:cNvPr>
            <p:cNvSpPr/>
            <p:nvPr/>
          </p:nvSpPr>
          <p:spPr>
            <a:xfrm>
              <a:off x="9385571" y="2979981"/>
              <a:ext cx="1148576" cy="1148576"/>
            </a:xfrm>
            <a:prstGeom prst="ellipse">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grpSp>
      <p:sp>
        <p:nvSpPr>
          <p:cNvPr id="47" name="Freeform 40">
            <a:extLst>
              <a:ext uri="{FF2B5EF4-FFF2-40B4-BE49-F238E27FC236}">
                <a16:creationId xmlns:a16="http://schemas.microsoft.com/office/drawing/2014/main" id="{D78FC30A-43AE-B649-A7EC-F22ABD540510}"/>
              </a:ext>
            </a:extLst>
          </p:cNvPr>
          <p:cNvSpPr>
            <a:spLocks/>
          </p:cNvSpPr>
          <p:nvPr/>
        </p:nvSpPr>
        <p:spPr bwMode="auto">
          <a:xfrm>
            <a:off x="9785289" y="2869366"/>
            <a:ext cx="566763" cy="838134"/>
          </a:xfrm>
          <a:custGeom>
            <a:avLst/>
            <a:gdLst>
              <a:gd name="T0" fmla="*/ 47 w 1484"/>
              <a:gd name="T1" fmla="*/ 2193 h 2193"/>
              <a:gd name="T2" fmla="*/ 1411 w 1484"/>
              <a:gd name="T3" fmla="*/ 382 h 2193"/>
              <a:gd name="T4" fmla="*/ 1368 w 1484"/>
              <a:gd name="T5" fmla="*/ 74 h 2193"/>
              <a:gd name="T6" fmla="*/ 1059 w 1484"/>
              <a:gd name="T7" fmla="*/ 117 h 2193"/>
              <a:gd name="T8" fmla="*/ 0 w 1484"/>
              <a:gd name="T9" fmla="*/ 1523 h 2193"/>
            </a:gdLst>
            <a:ahLst/>
            <a:cxnLst>
              <a:cxn ang="0">
                <a:pos x="T0" y="T1"/>
              </a:cxn>
              <a:cxn ang="0">
                <a:pos x="T2" y="T3"/>
              </a:cxn>
              <a:cxn ang="0">
                <a:pos x="T4" y="T5"/>
              </a:cxn>
              <a:cxn ang="0">
                <a:pos x="T6" y="T7"/>
              </a:cxn>
              <a:cxn ang="0">
                <a:pos x="T8" y="T9"/>
              </a:cxn>
            </a:cxnLst>
            <a:rect l="0" t="0" r="r" b="b"/>
            <a:pathLst>
              <a:path w="1484" h="2193">
                <a:moveTo>
                  <a:pt x="47" y="2193"/>
                </a:moveTo>
                <a:cubicBezTo>
                  <a:pt x="1411" y="382"/>
                  <a:pt x="1411" y="382"/>
                  <a:pt x="1411" y="382"/>
                </a:cubicBezTo>
                <a:cubicBezTo>
                  <a:pt x="1484" y="285"/>
                  <a:pt x="1465" y="147"/>
                  <a:pt x="1368" y="74"/>
                </a:cubicBezTo>
                <a:cubicBezTo>
                  <a:pt x="1271" y="0"/>
                  <a:pt x="1133" y="20"/>
                  <a:pt x="1059" y="117"/>
                </a:cubicBezTo>
                <a:cubicBezTo>
                  <a:pt x="0" y="1523"/>
                  <a:pt x="0" y="1523"/>
                  <a:pt x="0" y="1523"/>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41">
            <a:extLst>
              <a:ext uri="{FF2B5EF4-FFF2-40B4-BE49-F238E27FC236}">
                <a16:creationId xmlns:a16="http://schemas.microsoft.com/office/drawing/2014/main" id="{A0EE2445-BF7C-0B44-B7E6-AAEF312C8C35}"/>
              </a:ext>
            </a:extLst>
          </p:cNvPr>
          <p:cNvSpPr>
            <a:spLocks/>
          </p:cNvSpPr>
          <p:nvPr/>
        </p:nvSpPr>
        <p:spPr bwMode="auto">
          <a:xfrm>
            <a:off x="9496391" y="3273393"/>
            <a:ext cx="311622" cy="431077"/>
          </a:xfrm>
          <a:custGeom>
            <a:avLst/>
            <a:gdLst>
              <a:gd name="T0" fmla="*/ 769 w 816"/>
              <a:gd name="T1" fmla="*/ 458 h 1128"/>
              <a:gd name="T2" fmla="*/ 398 w 816"/>
              <a:gd name="T3" fmla="*/ 86 h 1128"/>
              <a:gd name="T4" fmla="*/ 86 w 816"/>
              <a:gd name="T5" fmla="*/ 86 h 1128"/>
              <a:gd name="T6" fmla="*/ 86 w 816"/>
              <a:gd name="T7" fmla="*/ 398 h 1128"/>
              <a:gd name="T8" fmla="*/ 816 w 816"/>
              <a:gd name="T9" fmla="*/ 1128 h 1128"/>
            </a:gdLst>
            <a:ahLst/>
            <a:cxnLst>
              <a:cxn ang="0">
                <a:pos x="T0" y="T1"/>
              </a:cxn>
              <a:cxn ang="0">
                <a:pos x="T2" y="T3"/>
              </a:cxn>
              <a:cxn ang="0">
                <a:pos x="T4" y="T5"/>
              </a:cxn>
              <a:cxn ang="0">
                <a:pos x="T6" y="T7"/>
              </a:cxn>
              <a:cxn ang="0">
                <a:pos x="T8" y="T9"/>
              </a:cxn>
            </a:cxnLst>
            <a:rect l="0" t="0" r="r" b="b"/>
            <a:pathLst>
              <a:path w="816" h="1128">
                <a:moveTo>
                  <a:pt x="769" y="458"/>
                </a:moveTo>
                <a:cubicBezTo>
                  <a:pt x="398" y="86"/>
                  <a:pt x="398" y="86"/>
                  <a:pt x="398" y="86"/>
                </a:cubicBezTo>
                <a:cubicBezTo>
                  <a:pt x="311" y="0"/>
                  <a:pt x="172" y="0"/>
                  <a:pt x="86" y="86"/>
                </a:cubicBezTo>
                <a:cubicBezTo>
                  <a:pt x="0" y="172"/>
                  <a:pt x="0" y="312"/>
                  <a:pt x="86" y="398"/>
                </a:cubicBezTo>
                <a:cubicBezTo>
                  <a:pt x="816" y="1128"/>
                  <a:pt x="816" y="1128"/>
                  <a:pt x="816" y="1128"/>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TextBox 48">
            <a:extLst>
              <a:ext uri="{FF2B5EF4-FFF2-40B4-BE49-F238E27FC236}">
                <a16:creationId xmlns:a16="http://schemas.microsoft.com/office/drawing/2014/main" id="{86ED8C8E-E1BE-F344-A915-13D0555F28EE}"/>
              </a:ext>
            </a:extLst>
          </p:cNvPr>
          <p:cNvSpPr txBox="1"/>
          <p:nvPr/>
        </p:nvSpPr>
        <p:spPr>
          <a:xfrm>
            <a:off x="1793360" y="3508631"/>
            <a:ext cx="988965"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venir Medium"/>
                <a:ea typeface="Meiryo Regular" charset="-128"/>
                <a:cs typeface="Meiryo Regular" charset="-128"/>
              </a:rPr>
              <a:t>200x</a:t>
            </a:r>
          </a:p>
        </p:txBody>
      </p:sp>
      <p:sp>
        <p:nvSpPr>
          <p:cNvPr id="50" name="TextBox 49">
            <a:extLst>
              <a:ext uri="{FF2B5EF4-FFF2-40B4-BE49-F238E27FC236}">
                <a16:creationId xmlns:a16="http://schemas.microsoft.com/office/drawing/2014/main" id="{2D1D2476-D0DD-7741-B418-86F3620BB3BB}"/>
              </a:ext>
            </a:extLst>
          </p:cNvPr>
          <p:cNvSpPr txBox="1"/>
          <p:nvPr/>
        </p:nvSpPr>
        <p:spPr>
          <a:xfrm>
            <a:off x="8412252" y="1709920"/>
            <a:ext cx="29048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62626"/>
                </a:solidFill>
                <a:effectLst/>
                <a:uLnTx/>
                <a:uFillTx/>
                <a:latin typeface="Arial" panose="020B0604020202020204" pitchFamily="34" charset="0"/>
                <a:ea typeface="Meiryo Regular" charset="-128"/>
                <a:cs typeface="Arial" panose="020B0604020202020204" pitchFamily="34" charset="0"/>
              </a:rPr>
              <a:t>Simplicity</a:t>
            </a:r>
          </a:p>
        </p:txBody>
      </p:sp>
      <p:sp>
        <p:nvSpPr>
          <p:cNvPr id="51" name="TextBox 50">
            <a:extLst>
              <a:ext uri="{FF2B5EF4-FFF2-40B4-BE49-F238E27FC236}">
                <a16:creationId xmlns:a16="http://schemas.microsoft.com/office/drawing/2014/main" id="{1E3BB0C6-98AF-2347-93B3-72CEDF235DA1}"/>
              </a:ext>
            </a:extLst>
          </p:cNvPr>
          <p:cNvSpPr txBox="1"/>
          <p:nvPr/>
        </p:nvSpPr>
        <p:spPr>
          <a:xfrm>
            <a:off x="871350" y="1709920"/>
            <a:ext cx="29048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Performance</a:t>
            </a:r>
          </a:p>
        </p:txBody>
      </p:sp>
      <p:grpSp>
        <p:nvGrpSpPr>
          <p:cNvPr id="54" name="Group 53">
            <a:extLst>
              <a:ext uri="{FF2B5EF4-FFF2-40B4-BE49-F238E27FC236}">
                <a16:creationId xmlns:a16="http://schemas.microsoft.com/office/drawing/2014/main" id="{0BE28EB6-843B-2146-85A7-4A5C4A83ECE6}"/>
              </a:ext>
            </a:extLst>
          </p:cNvPr>
          <p:cNvGrpSpPr/>
          <p:nvPr/>
        </p:nvGrpSpPr>
        <p:grpSpPr>
          <a:xfrm>
            <a:off x="1668201" y="3221303"/>
            <a:ext cx="1256542" cy="271769"/>
            <a:chOff x="1586897" y="3474617"/>
            <a:chExt cx="1256542" cy="271769"/>
          </a:xfrm>
        </p:grpSpPr>
        <p:sp>
          <p:nvSpPr>
            <p:cNvPr id="55" name="Freeform 19">
              <a:extLst>
                <a:ext uri="{FF2B5EF4-FFF2-40B4-BE49-F238E27FC236}">
                  <a16:creationId xmlns:a16="http://schemas.microsoft.com/office/drawing/2014/main" id="{EB9B6B0E-7809-DC42-B159-AD3196752281}"/>
                </a:ext>
              </a:extLst>
            </p:cNvPr>
            <p:cNvSpPr>
              <a:spLocks/>
            </p:cNvSpPr>
            <p:nvPr/>
          </p:nvSpPr>
          <p:spPr bwMode="auto">
            <a:xfrm rot="16200000">
              <a:off x="1839253" y="3222261"/>
              <a:ext cx="271769" cy="776482"/>
            </a:xfrm>
            <a:custGeom>
              <a:avLst/>
              <a:gdLst>
                <a:gd name="T0" fmla="*/ 55 w 188"/>
                <a:gd name="T1" fmla="*/ 371 h 541"/>
                <a:gd name="T2" fmla="*/ 34 w 188"/>
                <a:gd name="T3" fmla="*/ 386 h 541"/>
                <a:gd name="T4" fmla="*/ 33 w 188"/>
                <a:gd name="T5" fmla="*/ 506 h 541"/>
                <a:gd name="T6" fmla="*/ 154 w 188"/>
                <a:gd name="T7" fmla="*/ 508 h 541"/>
                <a:gd name="T8" fmla="*/ 155 w 188"/>
                <a:gd name="T9" fmla="*/ 387 h 541"/>
                <a:gd name="T10" fmla="*/ 134 w 188"/>
                <a:gd name="T11" fmla="*/ 372 h 541"/>
                <a:gd name="T12" fmla="*/ 112 w 188"/>
                <a:gd name="T13" fmla="*/ 0 h 541"/>
                <a:gd name="T14" fmla="*/ 81 w 188"/>
                <a:gd name="T15" fmla="*/ 0 h 541"/>
                <a:gd name="T16" fmla="*/ 55 w 188"/>
                <a:gd name="T17" fmla="*/ 37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541">
                  <a:moveTo>
                    <a:pt x="55" y="371"/>
                  </a:moveTo>
                  <a:cubicBezTo>
                    <a:pt x="48" y="375"/>
                    <a:pt x="41" y="380"/>
                    <a:pt x="34" y="386"/>
                  </a:cubicBezTo>
                  <a:cubicBezTo>
                    <a:pt x="1" y="418"/>
                    <a:pt x="0" y="473"/>
                    <a:pt x="33" y="506"/>
                  </a:cubicBezTo>
                  <a:cubicBezTo>
                    <a:pt x="66" y="540"/>
                    <a:pt x="120" y="541"/>
                    <a:pt x="154" y="508"/>
                  </a:cubicBezTo>
                  <a:cubicBezTo>
                    <a:pt x="187" y="475"/>
                    <a:pt x="188" y="421"/>
                    <a:pt x="155" y="387"/>
                  </a:cubicBezTo>
                  <a:cubicBezTo>
                    <a:pt x="149" y="381"/>
                    <a:pt x="141" y="376"/>
                    <a:pt x="134" y="372"/>
                  </a:cubicBezTo>
                  <a:cubicBezTo>
                    <a:pt x="112" y="0"/>
                    <a:pt x="112" y="0"/>
                    <a:pt x="112" y="0"/>
                  </a:cubicBezTo>
                  <a:cubicBezTo>
                    <a:pt x="81" y="0"/>
                    <a:pt x="81" y="0"/>
                    <a:pt x="81" y="0"/>
                  </a:cubicBezTo>
                  <a:lnTo>
                    <a:pt x="55" y="37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19">
              <a:extLst>
                <a:ext uri="{FF2B5EF4-FFF2-40B4-BE49-F238E27FC236}">
                  <a16:creationId xmlns:a16="http://schemas.microsoft.com/office/drawing/2014/main" id="{378034C2-2358-B14C-9AD5-E08001B9D280}"/>
                </a:ext>
              </a:extLst>
            </p:cNvPr>
            <p:cNvSpPr>
              <a:spLocks/>
            </p:cNvSpPr>
            <p:nvPr/>
          </p:nvSpPr>
          <p:spPr bwMode="auto">
            <a:xfrm rot="5400000" flipH="1">
              <a:off x="2319313" y="3222261"/>
              <a:ext cx="271769" cy="776482"/>
            </a:xfrm>
            <a:custGeom>
              <a:avLst/>
              <a:gdLst>
                <a:gd name="T0" fmla="*/ 55 w 188"/>
                <a:gd name="T1" fmla="*/ 371 h 541"/>
                <a:gd name="T2" fmla="*/ 34 w 188"/>
                <a:gd name="T3" fmla="*/ 386 h 541"/>
                <a:gd name="T4" fmla="*/ 33 w 188"/>
                <a:gd name="T5" fmla="*/ 506 h 541"/>
                <a:gd name="T6" fmla="*/ 154 w 188"/>
                <a:gd name="T7" fmla="*/ 508 h 541"/>
                <a:gd name="T8" fmla="*/ 155 w 188"/>
                <a:gd name="T9" fmla="*/ 387 h 541"/>
                <a:gd name="T10" fmla="*/ 134 w 188"/>
                <a:gd name="T11" fmla="*/ 372 h 541"/>
                <a:gd name="T12" fmla="*/ 112 w 188"/>
                <a:gd name="T13" fmla="*/ 0 h 541"/>
                <a:gd name="T14" fmla="*/ 81 w 188"/>
                <a:gd name="T15" fmla="*/ 0 h 541"/>
                <a:gd name="T16" fmla="*/ 55 w 188"/>
                <a:gd name="T17" fmla="*/ 37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541">
                  <a:moveTo>
                    <a:pt x="55" y="371"/>
                  </a:moveTo>
                  <a:cubicBezTo>
                    <a:pt x="48" y="375"/>
                    <a:pt x="41" y="380"/>
                    <a:pt x="34" y="386"/>
                  </a:cubicBezTo>
                  <a:cubicBezTo>
                    <a:pt x="1" y="418"/>
                    <a:pt x="0" y="473"/>
                    <a:pt x="33" y="506"/>
                  </a:cubicBezTo>
                  <a:cubicBezTo>
                    <a:pt x="66" y="540"/>
                    <a:pt x="120" y="541"/>
                    <a:pt x="154" y="508"/>
                  </a:cubicBezTo>
                  <a:cubicBezTo>
                    <a:pt x="187" y="475"/>
                    <a:pt x="188" y="421"/>
                    <a:pt x="155" y="387"/>
                  </a:cubicBezTo>
                  <a:cubicBezTo>
                    <a:pt x="149" y="381"/>
                    <a:pt x="141" y="376"/>
                    <a:pt x="134" y="372"/>
                  </a:cubicBezTo>
                  <a:cubicBezTo>
                    <a:pt x="112" y="0"/>
                    <a:pt x="112" y="0"/>
                    <a:pt x="112" y="0"/>
                  </a:cubicBezTo>
                  <a:cubicBezTo>
                    <a:pt x="81" y="0"/>
                    <a:pt x="81" y="0"/>
                    <a:pt x="81" y="0"/>
                  </a:cubicBezTo>
                  <a:lnTo>
                    <a:pt x="55" y="371"/>
                  </a:lnTo>
                  <a:close/>
                </a:path>
              </a:pathLst>
            </a:custGeom>
            <a:solidFill>
              <a:schemeClr val="accent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57" name="Rectangle 56">
            <a:extLst>
              <a:ext uri="{FF2B5EF4-FFF2-40B4-BE49-F238E27FC236}">
                <a16:creationId xmlns:a16="http://schemas.microsoft.com/office/drawing/2014/main" id="{0D33800D-C1D1-0644-A49E-5F23690F56BE}"/>
              </a:ext>
            </a:extLst>
          </p:cNvPr>
          <p:cNvSpPr/>
          <p:nvPr/>
        </p:nvSpPr>
        <p:spPr>
          <a:xfrm>
            <a:off x="1244600" y="3937000"/>
            <a:ext cx="2108200" cy="74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58" name="Oval 57">
            <a:extLst>
              <a:ext uri="{FF2B5EF4-FFF2-40B4-BE49-F238E27FC236}">
                <a16:creationId xmlns:a16="http://schemas.microsoft.com/office/drawing/2014/main" id="{EDDF46C3-2BF4-C140-8DC4-9A1A9DD325FC}"/>
              </a:ext>
            </a:extLst>
          </p:cNvPr>
          <p:cNvSpPr/>
          <p:nvPr/>
        </p:nvSpPr>
        <p:spPr>
          <a:xfrm>
            <a:off x="1431413" y="2489825"/>
            <a:ext cx="1755042" cy="1755042"/>
          </a:xfrm>
          <a:prstGeom prst="ellipse">
            <a:avLst/>
          </a:prstGeom>
          <a:noFill/>
          <a:ln w="101600">
            <a:solidFill>
              <a:schemeClr val="accent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59" name="TextBox 58">
            <a:extLst>
              <a:ext uri="{FF2B5EF4-FFF2-40B4-BE49-F238E27FC236}">
                <a16:creationId xmlns:a16="http://schemas.microsoft.com/office/drawing/2014/main" id="{E7225832-2203-2142-92C5-098C8FFE0DEE}"/>
              </a:ext>
            </a:extLst>
          </p:cNvPr>
          <p:cNvSpPr txBox="1"/>
          <p:nvPr/>
        </p:nvSpPr>
        <p:spPr>
          <a:xfrm>
            <a:off x="656020" y="4827513"/>
            <a:ext cx="328904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Multi petabyte-scale,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up to 200x faster performance</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and 1/10th the cost.</a:t>
            </a:r>
          </a:p>
        </p:txBody>
      </p:sp>
      <p:cxnSp>
        <p:nvCxnSpPr>
          <p:cNvPr id="68" name="Straight Connector 67">
            <a:extLst>
              <a:ext uri="{FF2B5EF4-FFF2-40B4-BE49-F238E27FC236}">
                <a16:creationId xmlns:a16="http://schemas.microsoft.com/office/drawing/2014/main" id="{C5D43A48-3BB8-1547-B7D4-5BC9E5CC0BBE}"/>
              </a:ext>
            </a:extLst>
          </p:cNvPr>
          <p:cNvCxnSpPr/>
          <p:nvPr/>
        </p:nvCxnSpPr>
        <p:spPr>
          <a:xfrm>
            <a:off x="4200404" y="1685017"/>
            <a:ext cx="12629" cy="391314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CD82BA-8FA8-6647-AAA7-6F337F27896E}"/>
              </a:ext>
            </a:extLst>
          </p:cNvPr>
          <p:cNvCxnSpPr/>
          <p:nvPr/>
        </p:nvCxnSpPr>
        <p:spPr>
          <a:xfrm>
            <a:off x="7987689" y="1674857"/>
            <a:ext cx="12629" cy="3913143"/>
          </a:xfrm>
          <a:prstGeom prst="line">
            <a:avLst/>
          </a:prstGeom>
          <a:ln w="19050">
            <a:solidFill>
              <a:schemeClr val="tx1">
                <a:lumMod val="10000"/>
                <a:lumOff val="9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23E06A8-4555-7C44-A191-9C41F52465BB}"/>
              </a:ext>
            </a:extLst>
          </p:cNvPr>
          <p:cNvSpPr/>
          <p:nvPr/>
        </p:nvSpPr>
        <p:spPr>
          <a:xfrm>
            <a:off x="4881093" y="0"/>
            <a:ext cx="2517820" cy="20541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2" name="Text Placeholder 1">
            <a:extLst>
              <a:ext uri="{FF2B5EF4-FFF2-40B4-BE49-F238E27FC236}">
                <a16:creationId xmlns:a16="http://schemas.microsoft.com/office/drawing/2014/main" id="{E2CCA984-4F32-8045-AFB2-A11D6F011D42}"/>
              </a:ext>
            </a:extLst>
          </p:cNvPr>
          <p:cNvSpPr>
            <a:spLocks noGrp="1"/>
          </p:cNvSpPr>
          <p:nvPr>
            <p:ph type="body" sz="quarter" idx="10"/>
          </p:nvPr>
        </p:nvSpPr>
        <p:spPr/>
        <p:txBody>
          <a:bodyPr/>
          <a:lstStyle/>
          <a:p>
            <a:r>
              <a:rPr lang="en-US"/>
              <a:t>What customers want</a:t>
            </a:r>
            <a:endParaRPr lang="en-US" dirty="0"/>
          </a:p>
        </p:txBody>
      </p:sp>
      <p:sp>
        <p:nvSpPr>
          <p:cNvPr id="62" name="TextBox 61">
            <a:extLst>
              <a:ext uri="{FF2B5EF4-FFF2-40B4-BE49-F238E27FC236}">
                <a16:creationId xmlns:a16="http://schemas.microsoft.com/office/drawing/2014/main" id="{AD66DE1E-5530-5F4F-B810-3143266202AD}"/>
              </a:ext>
            </a:extLst>
          </p:cNvPr>
          <p:cNvSpPr txBox="1"/>
          <p:nvPr/>
        </p:nvSpPr>
        <p:spPr>
          <a:xfrm>
            <a:off x="4669400" y="1709920"/>
            <a:ext cx="29048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Concurrency</a:t>
            </a:r>
          </a:p>
        </p:txBody>
      </p:sp>
    </p:spTree>
    <p:extLst>
      <p:ext uri="{BB962C8B-B14F-4D97-AF65-F5344CB8AC3E}">
        <p14:creationId xmlns:p14="http://schemas.microsoft.com/office/powerpoint/2010/main" val="28197266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10800000">
                                          <p:cBhvr>
                                            <p:cTn id="20" dur="400" fill="hold"/>
                                            <p:tgtEl>
                                              <p:spTgt spid="54"/>
                                            </p:tgtEl>
                                            <p:attrNameLst>
                                              <p:attrName>r</p:attrName>
                                            </p:attrNameLst>
                                          </p:cBhvr>
                                        </p:animRot>
                                      </p:childTnLst>
                                    </p:cTn>
                                  </p:par>
                                  <p:par>
                                    <p:cTn id="21" presetID="12" presetClass="entr" presetSubtype="4" fill="hold" grpId="0" nodeType="withEffect">
                                      <p:stCondLst>
                                        <p:cond delay="0"/>
                                      </p:stCondLst>
                                      <p:iterate type="lt">
                                        <p:tmPct val="10000"/>
                                      </p:iterate>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400"/>
                                            <p:tgtEl>
                                              <p:spTgt spid="49"/>
                                            </p:tgtEl>
                                            <p:attrNameLst>
                                              <p:attrName>ppt_y</p:attrName>
                                            </p:attrNameLst>
                                          </p:cBhvr>
                                          <p:tavLst>
                                            <p:tav tm="0">
                                              <p:val>
                                                <p:strVal val="#ppt_y+#ppt_h*1.125000"/>
                                              </p:val>
                                            </p:tav>
                                            <p:tav tm="100000">
                                              <p:val>
                                                <p:strVal val="#ppt_y"/>
                                              </p:val>
                                            </p:tav>
                                          </p:tavLst>
                                        </p:anim>
                                        <p:animEffect transition="in" filter="wipe(up)">
                                          <p:cBhvr>
                                            <p:cTn id="24" dur="4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4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14:presetBounceEnd="24000">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14:bounceEnd="24000">
                                          <p:cBhvr additive="base">
                                            <p:cTn id="32" dur="600" fill="hold"/>
                                            <p:tgtEl>
                                              <p:spTgt spid="5"/>
                                            </p:tgtEl>
                                            <p:attrNameLst>
                                              <p:attrName>ppt_x</p:attrName>
                                            </p:attrNameLst>
                                          </p:cBhvr>
                                          <p:tavLst>
                                            <p:tav tm="0">
                                              <p:val>
                                                <p:strVal val="#ppt_x"/>
                                              </p:val>
                                            </p:tav>
                                            <p:tav tm="100000">
                                              <p:val>
                                                <p:strVal val="#ppt_x"/>
                                              </p:val>
                                            </p:tav>
                                          </p:tavLst>
                                        </p:anim>
                                        <p:anim calcmode="lin" valueType="num" p14:bounceEnd="24000">
                                          <p:cBhvr additive="base">
                                            <p:cTn id="33" dur="600" fill="hold"/>
                                            <p:tgtEl>
                                              <p:spTgt spid="5"/>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14:presetBounceEnd="24000">
                                      <p:stCondLst>
                                        <p:cond delay="200"/>
                                      </p:stCondLst>
                                      <p:childTnLst>
                                        <p:set>
                                          <p:cBhvr>
                                            <p:cTn id="35" dur="1" fill="hold">
                                              <p:stCondLst>
                                                <p:cond delay="0"/>
                                              </p:stCondLst>
                                            </p:cTn>
                                            <p:tgtEl>
                                              <p:spTgt spid="23"/>
                                            </p:tgtEl>
                                            <p:attrNameLst>
                                              <p:attrName>style.visibility</p:attrName>
                                            </p:attrNameLst>
                                          </p:cBhvr>
                                          <p:to>
                                            <p:strVal val="visible"/>
                                          </p:to>
                                        </p:set>
                                        <p:anim calcmode="lin" valueType="num" p14:bounceEnd="24000">
                                          <p:cBhvr additive="base">
                                            <p:cTn id="36" dur="600" fill="hold"/>
                                            <p:tgtEl>
                                              <p:spTgt spid="23"/>
                                            </p:tgtEl>
                                            <p:attrNameLst>
                                              <p:attrName>ppt_x</p:attrName>
                                            </p:attrNameLst>
                                          </p:cBhvr>
                                          <p:tavLst>
                                            <p:tav tm="0">
                                              <p:val>
                                                <p:strVal val="#ppt_x"/>
                                              </p:val>
                                            </p:tav>
                                            <p:tav tm="100000">
                                              <p:val>
                                                <p:strVal val="#ppt_x"/>
                                              </p:val>
                                            </p:tav>
                                          </p:tavLst>
                                        </p:anim>
                                        <p:anim calcmode="lin" valueType="num" p14:bounceEnd="24000">
                                          <p:cBhvr additive="base">
                                            <p:cTn id="37" dur="6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14:presetBounceEnd="24000">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14:bounceEnd="24000">
                                          <p:cBhvr additive="base">
                                            <p:cTn id="40" dur="600" fill="hold"/>
                                            <p:tgtEl>
                                              <p:spTgt spid="26"/>
                                            </p:tgtEl>
                                            <p:attrNameLst>
                                              <p:attrName>ppt_x</p:attrName>
                                            </p:attrNameLst>
                                          </p:cBhvr>
                                          <p:tavLst>
                                            <p:tav tm="0">
                                              <p:val>
                                                <p:strVal val="#ppt_x"/>
                                              </p:val>
                                            </p:tav>
                                            <p:tav tm="100000">
                                              <p:val>
                                                <p:strVal val="#ppt_x"/>
                                              </p:val>
                                            </p:tav>
                                          </p:tavLst>
                                        </p:anim>
                                        <p:anim calcmode="lin" valueType="num" p14:bounceEnd="24000">
                                          <p:cBhvr additive="base">
                                            <p:cTn id="41" dur="600" fill="hold"/>
                                            <p:tgtEl>
                                              <p:spTgt spid="26"/>
                                            </p:tgtEl>
                                            <p:attrNameLst>
                                              <p:attrName>ppt_y</p:attrName>
                                            </p:attrNameLst>
                                          </p:cBhvr>
                                          <p:tavLst>
                                            <p:tav tm="0">
                                              <p:val>
                                                <p:strVal val="0-#ppt_h/2"/>
                                              </p:val>
                                            </p:tav>
                                            <p:tav tm="100000">
                                              <p:val>
                                                <p:strVal val="#ppt_y"/>
                                              </p:val>
                                            </p:tav>
                                          </p:tavLst>
                                        </p:anim>
                                      </p:childTnLst>
                                    </p:cTn>
                                  </p:par>
                                  <p:par>
                                    <p:cTn id="42" presetID="55" presetClass="entr" presetSubtype="0" fill="hold" nodeType="withEffect">
                                      <p:stCondLst>
                                        <p:cond delay="900"/>
                                      </p:stCondLst>
                                      <p:childTnLst>
                                        <p:set>
                                          <p:cBhvr>
                                            <p:cTn id="43" dur="1" fill="hold">
                                              <p:stCondLst>
                                                <p:cond delay="0"/>
                                              </p:stCondLst>
                                            </p:cTn>
                                            <p:tgtEl>
                                              <p:spTgt spid="29"/>
                                            </p:tgtEl>
                                            <p:attrNameLst>
                                              <p:attrName>style.visibility</p:attrName>
                                            </p:attrNameLst>
                                          </p:cBhvr>
                                          <p:to>
                                            <p:strVal val="visible"/>
                                          </p:to>
                                        </p:set>
                                        <p:anim calcmode="lin" valueType="num">
                                          <p:cBhvr>
                                            <p:cTn id="44" dur="400" fill="hold"/>
                                            <p:tgtEl>
                                              <p:spTgt spid="29"/>
                                            </p:tgtEl>
                                            <p:attrNameLst>
                                              <p:attrName>ppt_w</p:attrName>
                                            </p:attrNameLst>
                                          </p:cBhvr>
                                          <p:tavLst>
                                            <p:tav tm="0">
                                              <p:val>
                                                <p:strVal val="#ppt_w*0.70"/>
                                              </p:val>
                                            </p:tav>
                                            <p:tav tm="100000">
                                              <p:val>
                                                <p:strVal val="#ppt_w"/>
                                              </p:val>
                                            </p:tav>
                                          </p:tavLst>
                                        </p:anim>
                                        <p:anim calcmode="lin" valueType="num">
                                          <p:cBhvr>
                                            <p:cTn id="45" dur="400" fill="hold"/>
                                            <p:tgtEl>
                                              <p:spTgt spid="29"/>
                                            </p:tgtEl>
                                            <p:attrNameLst>
                                              <p:attrName>ppt_h</p:attrName>
                                            </p:attrNameLst>
                                          </p:cBhvr>
                                          <p:tavLst>
                                            <p:tav tm="0">
                                              <p:val>
                                                <p:strVal val="#ppt_h"/>
                                              </p:val>
                                            </p:tav>
                                            <p:tav tm="100000">
                                              <p:val>
                                                <p:strVal val="#ppt_h"/>
                                              </p:val>
                                            </p:tav>
                                          </p:tavLst>
                                        </p:anim>
                                        <p:animEffect transition="in" filter="fade">
                                          <p:cBhvr>
                                            <p:cTn id="46" dur="400"/>
                                            <p:tgtEl>
                                              <p:spTgt spid="29"/>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8" presetClass="emph" presetSubtype="0" fill="hold" nodeType="withEffect">
                                      <p:stCondLst>
                                        <p:cond delay="0"/>
                                      </p:stCondLst>
                                      <p:childTnLst>
                                        <p:animRot by="10800000">
                                          <p:cBhvr>
                                            <p:cTn id="56" dur="500" fill="hold"/>
                                            <p:tgtEl>
                                              <p:spTgt spid="44"/>
                                            </p:tgtEl>
                                            <p:attrNameLst>
                                              <p:attrName>r</p:attrName>
                                            </p:attrNameLst>
                                          </p:cBhvr>
                                        </p:animRot>
                                      </p:childTnLst>
                                    </p:cTn>
                                  </p:par>
                                  <p:par>
                                    <p:cTn id="57" presetID="22" presetClass="entr" presetSubtype="8"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down)">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7" grpId="0" animBg="1"/>
          <p:bldP spid="48" grpId="0" animBg="1"/>
          <p:bldP spid="49" grpId="0"/>
          <p:bldP spid="58" grpId="0" animBg="1"/>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10800000">
                                          <p:cBhvr>
                                            <p:cTn id="20" dur="400" fill="hold"/>
                                            <p:tgtEl>
                                              <p:spTgt spid="54"/>
                                            </p:tgtEl>
                                            <p:attrNameLst>
                                              <p:attrName>r</p:attrName>
                                            </p:attrNameLst>
                                          </p:cBhvr>
                                        </p:animRot>
                                      </p:childTnLst>
                                    </p:cTn>
                                  </p:par>
                                  <p:par>
                                    <p:cTn id="21" presetID="12" presetClass="entr" presetSubtype="4" fill="hold" grpId="0" nodeType="withEffect">
                                      <p:stCondLst>
                                        <p:cond delay="0"/>
                                      </p:stCondLst>
                                      <p:iterate type="lt">
                                        <p:tmPct val="10000"/>
                                      </p:iterate>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400"/>
                                            <p:tgtEl>
                                              <p:spTgt spid="49"/>
                                            </p:tgtEl>
                                            <p:attrNameLst>
                                              <p:attrName>ppt_y</p:attrName>
                                            </p:attrNameLst>
                                          </p:cBhvr>
                                          <p:tavLst>
                                            <p:tav tm="0">
                                              <p:val>
                                                <p:strVal val="#ppt_y+#ppt_h*1.125000"/>
                                              </p:val>
                                            </p:tav>
                                            <p:tav tm="100000">
                                              <p:val>
                                                <p:strVal val="#ppt_y"/>
                                              </p:val>
                                            </p:tav>
                                          </p:tavLst>
                                        </p:anim>
                                        <p:animEffect transition="in" filter="wipe(up)">
                                          <p:cBhvr>
                                            <p:cTn id="24" dur="4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4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600" fill="hold"/>
                                            <p:tgtEl>
                                              <p:spTgt spid="5"/>
                                            </p:tgtEl>
                                            <p:attrNameLst>
                                              <p:attrName>ppt_x</p:attrName>
                                            </p:attrNameLst>
                                          </p:cBhvr>
                                          <p:tavLst>
                                            <p:tav tm="0">
                                              <p:val>
                                                <p:strVal val="#ppt_x"/>
                                              </p:val>
                                            </p:tav>
                                            <p:tav tm="100000">
                                              <p:val>
                                                <p:strVal val="#ppt_x"/>
                                              </p:val>
                                            </p:tav>
                                          </p:tavLst>
                                        </p:anim>
                                        <p:anim calcmode="lin" valueType="num">
                                          <p:cBhvr additive="base">
                                            <p:cTn id="33" dur="600" fill="hold"/>
                                            <p:tgtEl>
                                              <p:spTgt spid="5"/>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2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600" fill="hold"/>
                                            <p:tgtEl>
                                              <p:spTgt spid="23"/>
                                            </p:tgtEl>
                                            <p:attrNameLst>
                                              <p:attrName>ppt_x</p:attrName>
                                            </p:attrNameLst>
                                          </p:cBhvr>
                                          <p:tavLst>
                                            <p:tav tm="0">
                                              <p:val>
                                                <p:strVal val="#ppt_x"/>
                                              </p:val>
                                            </p:tav>
                                            <p:tav tm="100000">
                                              <p:val>
                                                <p:strVal val="#ppt_x"/>
                                              </p:val>
                                            </p:tav>
                                          </p:tavLst>
                                        </p:anim>
                                        <p:anim calcmode="lin" valueType="num">
                                          <p:cBhvr additive="base">
                                            <p:cTn id="37" dur="6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600" fill="hold"/>
                                            <p:tgtEl>
                                              <p:spTgt spid="26"/>
                                            </p:tgtEl>
                                            <p:attrNameLst>
                                              <p:attrName>ppt_x</p:attrName>
                                            </p:attrNameLst>
                                          </p:cBhvr>
                                          <p:tavLst>
                                            <p:tav tm="0">
                                              <p:val>
                                                <p:strVal val="#ppt_x"/>
                                              </p:val>
                                            </p:tav>
                                            <p:tav tm="100000">
                                              <p:val>
                                                <p:strVal val="#ppt_x"/>
                                              </p:val>
                                            </p:tav>
                                          </p:tavLst>
                                        </p:anim>
                                        <p:anim calcmode="lin" valueType="num">
                                          <p:cBhvr additive="base">
                                            <p:cTn id="41" dur="600" fill="hold"/>
                                            <p:tgtEl>
                                              <p:spTgt spid="26"/>
                                            </p:tgtEl>
                                            <p:attrNameLst>
                                              <p:attrName>ppt_y</p:attrName>
                                            </p:attrNameLst>
                                          </p:cBhvr>
                                          <p:tavLst>
                                            <p:tav tm="0">
                                              <p:val>
                                                <p:strVal val="0-#ppt_h/2"/>
                                              </p:val>
                                            </p:tav>
                                            <p:tav tm="100000">
                                              <p:val>
                                                <p:strVal val="#ppt_y"/>
                                              </p:val>
                                            </p:tav>
                                          </p:tavLst>
                                        </p:anim>
                                      </p:childTnLst>
                                    </p:cTn>
                                  </p:par>
                                  <p:par>
                                    <p:cTn id="42" presetID="55" presetClass="entr" presetSubtype="0" fill="hold" nodeType="withEffect">
                                      <p:stCondLst>
                                        <p:cond delay="900"/>
                                      </p:stCondLst>
                                      <p:childTnLst>
                                        <p:set>
                                          <p:cBhvr>
                                            <p:cTn id="43" dur="1" fill="hold">
                                              <p:stCondLst>
                                                <p:cond delay="0"/>
                                              </p:stCondLst>
                                            </p:cTn>
                                            <p:tgtEl>
                                              <p:spTgt spid="29"/>
                                            </p:tgtEl>
                                            <p:attrNameLst>
                                              <p:attrName>style.visibility</p:attrName>
                                            </p:attrNameLst>
                                          </p:cBhvr>
                                          <p:to>
                                            <p:strVal val="visible"/>
                                          </p:to>
                                        </p:set>
                                        <p:anim calcmode="lin" valueType="num">
                                          <p:cBhvr>
                                            <p:cTn id="44" dur="400" fill="hold"/>
                                            <p:tgtEl>
                                              <p:spTgt spid="29"/>
                                            </p:tgtEl>
                                            <p:attrNameLst>
                                              <p:attrName>ppt_w</p:attrName>
                                            </p:attrNameLst>
                                          </p:cBhvr>
                                          <p:tavLst>
                                            <p:tav tm="0">
                                              <p:val>
                                                <p:strVal val="#ppt_w*0.70"/>
                                              </p:val>
                                            </p:tav>
                                            <p:tav tm="100000">
                                              <p:val>
                                                <p:strVal val="#ppt_w"/>
                                              </p:val>
                                            </p:tav>
                                          </p:tavLst>
                                        </p:anim>
                                        <p:anim calcmode="lin" valueType="num">
                                          <p:cBhvr>
                                            <p:cTn id="45" dur="400" fill="hold"/>
                                            <p:tgtEl>
                                              <p:spTgt spid="29"/>
                                            </p:tgtEl>
                                            <p:attrNameLst>
                                              <p:attrName>ppt_h</p:attrName>
                                            </p:attrNameLst>
                                          </p:cBhvr>
                                          <p:tavLst>
                                            <p:tav tm="0">
                                              <p:val>
                                                <p:strVal val="#ppt_h"/>
                                              </p:val>
                                            </p:tav>
                                            <p:tav tm="100000">
                                              <p:val>
                                                <p:strVal val="#ppt_h"/>
                                              </p:val>
                                            </p:tav>
                                          </p:tavLst>
                                        </p:anim>
                                        <p:animEffect transition="in" filter="fade">
                                          <p:cBhvr>
                                            <p:cTn id="46" dur="400"/>
                                            <p:tgtEl>
                                              <p:spTgt spid="29"/>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8" presetClass="emph" presetSubtype="0" fill="hold" nodeType="withEffect">
                                      <p:stCondLst>
                                        <p:cond delay="0"/>
                                      </p:stCondLst>
                                      <p:childTnLst>
                                        <p:animRot by="10800000">
                                          <p:cBhvr>
                                            <p:cTn id="56" dur="500" fill="hold"/>
                                            <p:tgtEl>
                                              <p:spTgt spid="44"/>
                                            </p:tgtEl>
                                            <p:attrNameLst>
                                              <p:attrName>r</p:attrName>
                                            </p:attrNameLst>
                                          </p:cBhvr>
                                        </p:animRot>
                                      </p:childTnLst>
                                    </p:cTn>
                                  </p:par>
                                  <p:par>
                                    <p:cTn id="57" presetID="22" presetClass="entr" presetSubtype="8"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down)">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7" grpId="0" animBg="1"/>
          <p:bldP spid="48" grpId="0" animBg="1"/>
          <p:bldP spid="49" grpId="0"/>
          <p:bldP spid="58" grpId="0" animBg="1"/>
          <p:bldP spid="59"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B4CDE-EE41-F149-AB4A-3279161BAC9E}"/>
              </a:ext>
            </a:extLst>
          </p:cNvPr>
          <p:cNvSpPr>
            <a:spLocks noGrp="1"/>
          </p:cNvSpPr>
          <p:nvPr>
            <p:ph type="body" sz="quarter" idx="10"/>
          </p:nvPr>
        </p:nvSpPr>
        <p:spPr>
          <a:xfrm>
            <a:off x="381000" y="512763"/>
            <a:ext cx="11430000" cy="723900"/>
          </a:xfrm>
        </p:spPr>
        <p:txBody>
          <a:bodyPr/>
          <a:lstStyle/>
          <a:p>
            <a:r>
              <a:rPr lang="en-US" dirty="0"/>
              <a:t>A new architecture for data warehousing</a:t>
            </a:r>
          </a:p>
        </p:txBody>
      </p:sp>
      <p:sp>
        <p:nvSpPr>
          <p:cNvPr id="3" name="Text Placeholder 2">
            <a:extLst>
              <a:ext uri="{FF2B5EF4-FFF2-40B4-BE49-F238E27FC236}">
                <a16:creationId xmlns:a16="http://schemas.microsoft.com/office/drawing/2014/main" id="{91F25A3D-7AD6-1F4B-8896-292E2A1F2F1B}"/>
              </a:ext>
            </a:extLst>
          </p:cNvPr>
          <p:cNvSpPr>
            <a:spLocks noGrp="1"/>
          </p:cNvSpPr>
          <p:nvPr>
            <p:ph type="body" sz="quarter" idx="11"/>
          </p:nvPr>
        </p:nvSpPr>
        <p:spPr>
          <a:xfrm>
            <a:off x="381000" y="1257618"/>
            <a:ext cx="11430000" cy="393382"/>
          </a:xfrm>
        </p:spPr>
        <p:txBody>
          <a:bodyPr/>
          <a:lstStyle/>
          <a:p>
            <a:r>
              <a:rPr lang="en-US" dirty="0"/>
              <a:t>Multi-cluster, shared data, in the cloud </a:t>
            </a:r>
          </a:p>
        </p:txBody>
      </p:sp>
      <p:sp>
        <p:nvSpPr>
          <p:cNvPr id="4" name="Slide Number Placeholder 3">
            <a:extLst>
              <a:ext uri="{FF2B5EF4-FFF2-40B4-BE49-F238E27FC236}">
                <a16:creationId xmlns:a16="http://schemas.microsoft.com/office/drawing/2014/main" id="{F4EA23FC-C8E3-A14B-A7C1-5F061FC51408}"/>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B04600D6-D0F0-F748-A0DE-703C75CBDE07}"/>
              </a:ext>
            </a:extLst>
          </p:cNvPr>
          <p:cNvSpPr txBox="1"/>
          <p:nvPr/>
        </p:nvSpPr>
        <p:spPr>
          <a:xfrm>
            <a:off x="1137394" y="2450711"/>
            <a:ext cx="45366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Traditional Architectures</a:t>
            </a:r>
          </a:p>
        </p:txBody>
      </p:sp>
      <p:sp>
        <p:nvSpPr>
          <p:cNvPr id="8" name="TextBox 7">
            <a:extLst>
              <a:ext uri="{FF2B5EF4-FFF2-40B4-BE49-F238E27FC236}">
                <a16:creationId xmlns:a16="http://schemas.microsoft.com/office/drawing/2014/main" id="{110C7A8A-7DDB-9C44-B12C-7FE4E7BBFF9F}"/>
              </a:ext>
            </a:extLst>
          </p:cNvPr>
          <p:cNvSpPr txBox="1"/>
          <p:nvPr/>
        </p:nvSpPr>
        <p:spPr>
          <a:xfrm>
            <a:off x="6575470" y="2450711"/>
            <a:ext cx="45366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9B5E8"/>
                </a:solidFill>
                <a:effectLst/>
                <a:uLnTx/>
                <a:uFillTx/>
                <a:latin typeface="Arial" panose="020B0604020202020204" pitchFamily="34" charset="0"/>
                <a:ea typeface="Meiryo Regular" charset="-128"/>
                <a:cs typeface="Arial" panose="020B0604020202020204" pitchFamily="34" charset="0"/>
              </a:rPr>
              <a:t>Snowflake</a:t>
            </a:r>
          </a:p>
        </p:txBody>
      </p:sp>
      <p:sp>
        <p:nvSpPr>
          <p:cNvPr id="5" name="Rectangle 4">
            <a:extLst>
              <a:ext uri="{FF2B5EF4-FFF2-40B4-BE49-F238E27FC236}">
                <a16:creationId xmlns:a16="http://schemas.microsoft.com/office/drawing/2014/main" id="{B712A11D-E10E-3B4E-B071-EF56513FF740}"/>
              </a:ext>
            </a:extLst>
          </p:cNvPr>
          <p:cNvSpPr/>
          <p:nvPr/>
        </p:nvSpPr>
        <p:spPr>
          <a:xfrm>
            <a:off x="1057049" y="5275613"/>
            <a:ext cx="2065021" cy="473976"/>
          </a:xfrm>
          <a:prstGeom prst="rect">
            <a:avLst/>
          </a:prstGeom>
        </p:spPr>
        <p:txBody>
          <a:bodyPr wrap="square">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Shared storage</a:t>
            </a:r>
          </a:p>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Single cluster</a:t>
            </a:r>
          </a:p>
        </p:txBody>
      </p:sp>
      <p:sp>
        <p:nvSpPr>
          <p:cNvPr id="6" name="Rectangle 5">
            <a:extLst>
              <a:ext uri="{FF2B5EF4-FFF2-40B4-BE49-F238E27FC236}">
                <a16:creationId xmlns:a16="http://schemas.microsoft.com/office/drawing/2014/main" id="{A742E416-6200-C641-BA5E-C51282E1E302}"/>
              </a:ext>
            </a:extLst>
          </p:cNvPr>
          <p:cNvSpPr/>
          <p:nvPr/>
        </p:nvSpPr>
        <p:spPr>
          <a:xfrm>
            <a:off x="1381347" y="4749661"/>
            <a:ext cx="1416424" cy="30777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Shared-disk</a:t>
            </a:r>
          </a:p>
        </p:txBody>
      </p:sp>
      <p:sp>
        <p:nvSpPr>
          <p:cNvPr id="10" name="Rectangle 9">
            <a:extLst>
              <a:ext uri="{FF2B5EF4-FFF2-40B4-BE49-F238E27FC236}">
                <a16:creationId xmlns:a16="http://schemas.microsoft.com/office/drawing/2014/main" id="{D6A9F8FD-F782-DD46-B6B5-159383D65543}"/>
              </a:ext>
            </a:extLst>
          </p:cNvPr>
          <p:cNvSpPr/>
          <p:nvPr/>
        </p:nvSpPr>
        <p:spPr>
          <a:xfrm>
            <a:off x="3412322" y="5275613"/>
            <a:ext cx="2065021" cy="473976"/>
          </a:xfrm>
          <a:prstGeom prst="rect">
            <a:avLst/>
          </a:prstGeom>
        </p:spPr>
        <p:txBody>
          <a:bodyPr wrap="square">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Decentralized, local storage</a:t>
            </a:r>
          </a:p>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Single cluster</a:t>
            </a:r>
          </a:p>
        </p:txBody>
      </p:sp>
      <p:sp>
        <p:nvSpPr>
          <p:cNvPr id="11" name="Rectangle 10">
            <a:extLst>
              <a:ext uri="{FF2B5EF4-FFF2-40B4-BE49-F238E27FC236}">
                <a16:creationId xmlns:a16="http://schemas.microsoft.com/office/drawing/2014/main" id="{0C916871-EA95-5244-9699-C43430B27BBF}"/>
              </a:ext>
            </a:extLst>
          </p:cNvPr>
          <p:cNvSpPr/>
          <p:nvPr/>
        </p:nvSpPr>
        <p:spPr>
          <a:xfrm>
            <a:off x="3541810" y="4749661"/>
            <a:ext cx="1806044" cy="30777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Shared-nothing</a:t>
            </a:r>
          </a:p>
        </p:txBody>
      </p:sp>
      <p:sp>
        <p:nvSpPr>
          <p:cNvPr id="14" name="Rectangle 13">
            <a:extLst>
              <a:ext uri="{FF2B5EF4-FFF2-40B4-BE49-F238E27FC236}">
                <a16:creationId xmlns:a16="http://schemas.microsoft.com/office/drawing/2014/main" id="{0BA4C2EE-C45E-D847-B61D-0A3AECDD5A7F}"/>
              </a:ext>
            </a:extLst>
          </p:cNvPr>
          <p:cNvSpPr/>
          <p:nvPr/>
        </p:nvSpPr>
        <p:spPr>
          <a:xfrm>
            <a:off x="7490691" y="4749661"/>
            <a:ext cx="2706254" cy="30777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Multi-cluster, shared data </a:t>
            </a:r>
          </a:p>
        </p:txBody>
      </p:sp>
      <p:grpSp>
        <p:nvGrpSpPr>
          <p:cNvPr id="16" name="Group 15">
            <a:extLst>
              <a:ext uri="{FF2B5EF4-FFF2-40B4-BE49-F238E27FC236}">
                <a16:creationId xmlns:a16="http://schemas.microsoft.com/office/drawing/2014/main" id="{3701956C-C51C-D843-A557-33755FDF9C27}"/>
              </a:ext>
            </a:extLst>
          </p:cNvPr>
          <p:cNvGrpSpPr/>
          <p:nvPr/>
        </p:nvGrpSpPr>
        <p:grpSpPr>
          <a:xfrm>
            <a:off x="1183913" y="3390116"/>
            <a:ext cx="477730" cy="137876"/>
            <a:chOff x="8157082" y="3274354"/>
            <a:chExt cx="1130969" cy="284794"/>
          </a:xfrm>
        </p:grpSpPr>
        <p:sp>
          <p:nvSpPr>
            <p:cNvPr id="34" name="Oval 33">
              <a:extLst>
                <a:ext uri="{FF2B5EF4-FFF2-40B4-BE49-F238E27FC236}">
                  <a16:creationId xmlns:a16="http://schemas.microsoft.com/office/drawing/2014/main" id="{6E103A6A-01F6-A64D-BD97-1A2BF007AE2D}"/>
                </a:ext>
              </a:extLst>
            </p:cNvPr>
            <p:cNvSpPr/>
            <p:nvPr/>
          </p:nvSpPr>
          <p:spPr>
            <a:xfrm>
              <a:off x="9076071" y="3367638"/>
              <a:ext cx="98258" cy="98260"/>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 name="Line 79">
              <a:extLst>
                <a:ext uri="{FF2B5EF4-FFF2-40B4-BE49-F238E27FC236}">
                  <a16:creationId xmlns:a16="http://schemas.microsoft.com/office/drawing/2014/main" id="{70859104-F317-A341-BC5F-2D018C77C2F5}"/>
                </a:ext>
              </a:extLst>
            </p:cNvPr>
            <p:cNvSpPr>
              <a:spLocks noChangeShapeType="1"/>
            </p:cNvSpPr>
            <p:nvPr/>
          </p:nvSpPr>
          <p:spPr bwMode="auto">
            <a:xfrm flipH="1" flipV="1">
              <a:off x="8285124" y="3416768"/>
              <a:ext cx="525540"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Rounded Rectangle 32">
              <a:extLst>
                <a:ext uri="{FF2B5EF4-FFF2-40B4-BE49-F238E27FC236}">
                  <a16:creationId xmlns:a16="http://schemas.microsoft.com/office/drawing/2014/main" id="{4385FDBD-D79F-1445-AEA9-13B5DDF26AF9}"/>
                </a:ext>
              </a:extLst>
            </p:cNvPr>
            <p:cNvSpPr/>
            <p:nvPr/>
          </p:nvSpPr>
          <p:spPr>
            <a:xfrm>
              <a:off x="8157082" y="3274354"/>
              <a:ext cx="1130969" cy="284794"/>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8" name="Group 17">
            <a:extLst>
              <a:ext uri="{FF2B5EF4-FFF2-40B4-BE49-F238E27FC236}">
                <a16:creationId xmlns:a16="http://schemas.microsoft.com/office/drawing/2014/main" id="{B48BBE00-219B-C944-AACD-3B3ACF918E9F}"/>
              </a:ext>
            </a:extLst>
          </p:cNvPr>
          <p:cNvGrpSpPr/>
          <p:nvPr/>
        </p:nvGrpSpPr>
        <p:grpSpPr>
          <a:xfrm>
            <a:off x="1850694" y="3390116"/>
            <a:ext cx="477730" cy="137876"/>
            <a:chOff x="8157082" y="3274354"/>
            <a:chExt cx="1130969" cy="284794"/>
          </a:xfrm>
        </p:grpSpPr>
        <p:sp>
          <p:nvSpPr>
            <p:cNvPr id="26" name="Rounded Rectangle 25">
              <a:extLst>
                <a:ext uri="{FF2B5EF4-FFF2-40B4-BE49-F238E27FC236}">
                  <a16:creationId xmlns:a16="http://schemas.microsoft.com/office/drawing/2014/main" id="{95CA78CB-C209-1C44-B66C-AB369A7B6193}"/>
                </a:ext>
              </a:extLst>
            </p:cNvPr>
            <p:cNvSpPr/>
            <p:nvPr/>
          </p:nvSpPr>
          <p:spPr>
            <a:xfrm>
              <a:off x="8157082" y="3274354"/>
              <a:ext cx="1130969" cy="284794"/>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Oval 26">
              <a:extLst>
                <a:ext uri="{FF2B5EF4-FFF2-40B4-BE49-F238E27FC236}">
                  <a16:creationId xmlns:a16="http://schemas.microsoft.com/office/drawing/2014/main" id="{6D725402-0DDD-C842-9D78-767C10ED924A}"/>
                </a:ext>
              </a:extLst>
            </p:cNvPr>
            <p:cNvSpPr/>
            <p:nvPr/>
          </p:nvSpPr>
          <p:spPr>
            <a:xfrm>
              <a:off x="9076071" y="3367621"/>
              <a:ext cx="98258" cy="98260"/>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 name="Line 79">
              <a:extLst>
                <a:ext uri="{FF2B5EF4-FFF2-40B4-BE49-F238E27FC236}">
                  <a16:creationId xmlns:a16="http://schemas.microsoft.com/office/drawing/2014/main" id="{92BF76BF-869F-EE4E-91A1-606D058681CB}"/>
                </a:ext>
              </a:extLst>
            </p:cNvPr>
            <p:cNvSpPr>
              <a:spLocks noChangeShapeType="1"/>
            </p:cNvSpPr>
            <p:nvPr/>
          </p:nvSpPr>
          <p:spPr bwMode="auto">
            <a:xfrm flipH="1" flipV="1">
              <a:off x="8285124" y="3416751"/>
              <a:ext cx="525540"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19" name="Group 18">
            <a:extLst>
              <a:ext uri="{FF2B5EF4-FFF2-40B4-BE49-F238E27FC236}">
                <a16:creationId xmlns:a16="http://schemas.microsoft.com/office/drawing/2014/main" id="{323AC0A5-8DCC-E142-935A-D1FF4F76C2C9}"/>
              </a:ext>
            </a:extLst>
          </p:cNvPr>
          <p:cNvGrpSpPr/>
          <p:nvPr/>
        </p:nvGrpSpPr>
        <p:grpSpPr>
          <a:xfrm>
            <a:off x="2517475" y="3390116"/>
            <a:ext cx="477730" cy="137876"/>
            <a:chOff x="8157082" y="3300586"/>
            <a:chExt cx="1130969" cy="284794"/>
          </a:xfrm>
        </p:grpSpPr>
        <p:sp>
          <p:nvSpPr>
            <p:cNvPr id="23" name="Rounded Rectangle 22">
              <a:extLst>
                <a:ext uri="{FF2B5EF4-FFF2-40B4-BE49-F238E27FC236}">
                  <a16:creationId xmlns:a16="http://schemas.microsoft.com/office/drawing/2014/main" id="{5900E935-A83D-2D4E-9284-C85AFEA9C984}"/>
                </a:ext>
              </a:extLst>
            </p:cNvPr>
            <p:cNvSpPr/>
            <p:nvPr/>
          </p:nvSpPr>
          <p:spPr>
            <a:xfrm>
              <a:off x="8157082" y="3300586"/>
              <a:ext cx="1130969" cy="284794"/>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8BCAA15E-4ADD-3840-A71F-DF1CB1FAD094}"/>
                </a:ext>
              </a:extLst>
            </p:cNvPr>
            <p:cNvSpPr/>
            <p:nvPr/>
          </p:nvSpPr>
          <p:spPr>
            <a:xfrm>
              <a:off x="9076071" y="3393854"/>
              <a:ext cx="98259" cy="98259"/>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Line 79">
              <a:extLst>
                <a:ext uri="{FF2B5EF4-FFF2-40B4-BE49-F238E27FC236}">
                  <a16:creationId xmlns:a16="http://schemas.microsoft.com/office/drawing/2014/main" id="{EF943AFF-FAF6-DA4C-A213-69A0C4C34B52}"/>
                </a:ext>
              </a:extLst>
            </p:cNvPr>
            <p:cNvSpPr>
              <a:spLocks noChangeShapeType="1"/>
            </p:cNvSpPr>
            <p:nvPr/>
          </p:nvSpPr>
          <p:spPr bwMode="auto">
            <a:xfrm flipH="1" flipV="1">
              <a:off x="8285124" y="3442983"/>
              <a:ext cx="525540"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cxnSp>
        <p:nvCxnSpPr>
          <p:cNvPr id="20" name="Straight Arrow Connector 19">
            <a:extLst>
              <a:ext uri="{FF2B5EF4-FFF2-40B4-BE49-F238E27FC236}">
                <a16:creationId xmlns:a16="http://schemas.microsoft.com/office/drawing/2014/main" id="{8DA0A275-EC79-4540-8766-1886349D2BBA}"/>
              </a:ext>
            </a:extLst>
          </p:cNvPr>
          <p:cNvCxnSpPr>
            <a:cxnSpLocks/>
            <a:endCxn id="32" idx="0"/>
          </p:cNvCxnSpPr>
          <p:nvPr/>
        </p:nvCxnSpPr>
        <p:spPr>
          <a:xfrm>
            <a:off x="2089559" y="3562350"/>
            <a:ext cx="0" cy="286713"/>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70" name="Straight Arrow Connector 69">
            <a:extLst>
              <a:ext uri="{FF2B5EF4-FFF2-40B4-BE49-F238E27FC236}">
                <a16:creationId xmlns:a16="http://schemas.microsoft.com/office/drawing/2014/main" id="{CA537AFC-987B-9B41-8388-B953F855FFEC}"/>
              </a:ext>
            </a:extLst>
          </p:cNvPr>
          <p:cNvCxnSpPr>
            <a:cxnSpLocks/>
          </p:cNvCxnSpPr>
          <p:nvPr/>
        </p:nvCxnSpPr>
        <p:spPr>
          <a:xfrm>
            <a:off x="1419634" y="3562350"/>
            <a:ext cx="0" cy="119829"/>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71" name="Straight Arrow Connector 70">
            <a:extLst>
              <a:ext uri="{FF2B5EF4-FFF2-40B4-BE49-F238E27FC236}">
                <a16:creationId xmlns:a16="http://schemas.microsoft.com/office/drawing/2014/main" id="{FF05D128-8A59-4C48-A1A1-AB50171A5A07}"/>
              </a:ext>
            </a:extLst>
          </p:cNvPr>
          <p:cNvCxnSpPr>
            <a:cxnSpLocks/>
          </p:cNvCxnSpPr>
          <p:nvPr/>
        </p:nvCxnSpPr>
        <p:spPr>
          <a:xfrm>
            <a:off x="2765834" y="3562350"/>
            <a:ext cx="0" cy="119829"/>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72" name="Straight Arrow Connector 71">
            <a:extLst>
              <a:ext uri="{FF2B5EF4-FFF2-40B4-BE49-F238E27FC236}">
                <a16:creationId xmlns:a16="http://schemas.microsoft.com/office/drawing/2014/main" id="{61A02F9F-BBCF-8C4B-B0F4-64A5CEC9F68B}"/>
              </a:ext>
            </a:extLst>
          </p:cNvPr>
          <p:cNvCxnSpPr>
            <a:cxnSpLocks/>
          </p:cNvCxnSpPr>
          <p:nvPr/>
        </p:nvCxnSpPr>
        <p:spPr>
          <a:xfrm flipH="1">
            <a:off x="1419634" y="3692525"/>
            <a:ext cx="1352550" cy="0"/>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grpSp>
        <p:nvGrpSpPr>
          <p:cNvPr id="62" name="Group 61">
            <a:extLst>
              <a:ext uri="{FF2B5EF4-FFF2-40B4-BE49-F238E27FC236}">
                <a16:creationId xmlns:a16="http://schemas.microsoft.com/office/drawing/2014/main" id="{E2135003-EB95-C248-9656-65DED3416CA5}"/>
              </a:ext>
            </a:extLst>
          </p:cNvPr>
          <p:cNvGrpSpPr/>
          <p:nvPr/>
        </p:nvGrpSpPr>
        <p:grpSpPr>
          <a:xfrm>
            <a:off x="3552985" y="3605256"/>
            <a:ext cx="1783694" cy="717949"/>
            <a:chOff x="6753774" y="2294287"/>
            <a:chExt cx="2725650" cy="1097093"/>
          </a:xfrm>
        </p:grpSpPr>
        <p:grpSp>
          <p:nvGrpSpPr>
            <p:cNvPr id="36" name="Group 35">
              <a:extLst>
                <a:ext uri="{FF2B5EF4-FFF2-40B4-BE49-F238E27FC236}">
                  <a16:creationId xmlns:a16="http://schemas.microsoft.com/office/drawing/2014/main" id="{7FBBA68C-BF5B-2C48-8169-E1043BFEBF22}"/>
                </a:ext>
              </a:extLst>
            </p:cNvPr>
            <p:cNvGrpSpPr>
              <a:grpSpLocks noChangeAspect="1"/>
            </p:cNvGrpSpPr>
            <p:nvPr/>
          </p:nvGrpSpPr>
          <p:grpSpPr>
            <a:xfrm>
              <a:off x="6781441" y="2612690"/>
              <a:ext cx="702349" cy="778690"/>
              <a:chOff x="8597900" y="1254126"/>
              <a:chExt cx="438150" cy="485774"/>
            </a:xfrm>
            <a:solidFill>
              <a:srgbClr val="FFFFFF"/>
            </a:solidFill>
          </p:grpSpPr>
          <p:sp>
            <p:nvSpPr>
              <p:cNvPr id="37" name="Freeform 374">
                <a:extLst>
                  <a:ext uri="{FF2B5EF4-FFF2-40B4-BE49-F238E27FC236}">
                    <a16:creationId xmlns:a16="http://schemas.microsoft.com/office/drawing/2014/main" id="{BE3FC4A9-D747-DD4C-806D-463D4238CBA8}"/>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 name="Freeform 372">
                <a:extLst>
                  <a:ext uri="{FF2B5EF4-FFF2-40B4-BE49-F238E27FC236}">
                    <a16:creationId xmlns:a16="http://schemas.microsoft.com/office/drawing/2014/main" id="{78FF6233-6571-9341-9ED7-52FAA62047FF}"/>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 name="Freeform 373">
                <a:extLst>
                  <a:ext uri="{FF2B5EF4-FFF2-40B4-BE49-F238E27FC236}">
                    <a16:creationId xmlns:a16="http://schemas.microsoft.com/office/drawing/2014/main" id="{66A24899-E96E-D941-ADD7-0C1F2B68AA3A}"/>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 name="Oval 371">
                <a:extLst>
                  <a:ext uri="{FF2B5EF4-FFF2-40B4-BE49-F238E27FC236}">
                    <a16:creationId xmlns:a16="http://schemas.microsoft.com/office/drawing/2014/main" id="{A479628B-941D-3B49-9C5F-E89C55BFC168}"/>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41" name="Group 40">
              <a:extLst>
                <a:ext uri="{FF2B5EF4-FFF2-40B4-BE49-F238E27FC236}">
                  <a16:creationId xmlns:a16="http://schemas.microsoft.com/office/drawing/2014/main" id="{DF7A3B3F-3FB0-1F47-8892-B75F6062DE17}"/>
                </a:ext>
              </a:extLst>
            </p:cNvPr>
            <p:cNvGrpSpPr>
              <a:grpSpLocks noChangeAspect="1"/>
            </p:cNvGrpSpPr>
            <p:nvPr/>
          </p:nvGrpSpPr>
          <p:grpSpPr>
            <a:xfrm>
              <a:off x="7781502" y="2612690"/>
              <a:ext cx="702349" cy="778690"/>
              <a:chOff x="8597900" y="1254126"/>
              <a:chExt cx="438150" cy="485774"/>
            </a:xfrm>
            <a:solidFill>
              <a:srgbClr val="FFFFFF"/>
            </a:solidFill>
          </p:grpSpPr>
          <p:sp>
            <p:nvSpPr>
              <p:cNvPr id="42" name="Freeform 374">
                <a:extLst>
                  <a:ext uri="{FF2B5EF4-FFF2-40B4-BE49-F238E27FC236}">
                    <a16:creationId xmlns:a16="http://schemas.microsoft.com/office/drawing/2014/main" id="{3D127E23-0506-8C48-ACD6-236058D35D27}"/>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 name="Freeform 372">
                <a:extLst>
                  <a:ext uri="{FF2B5EF4-FFF2-40B4-BE49-F238E27FC236}">
                    <a16:creationId xmlns:a16="http://schemas.microsoft.com/office/drawing/2014/main" id="{B5760C76-EA46-C54C-AC14-7BB05A738862}"/>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 name="Freeform 373">
                <a:extLst>
                  <a:ext uri="{FF2B5EF4-FFF2-40B4-BE49-F238E27FC236}">
                    <a16:creationId xmlns:a16="http://schemas.microsoft.com/office/drawing/2014/main" id="{28A33B50-2B81-1341-B3F6-A20020DE48E2}"/>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 name="Oval 371">
                <a:extLst>
                  <a:ext uri="{FF2B5EF4-FFF2-40B4-BE49-F238E27FC236}">
                    <a16:creationId xmlns:a16="http://schemas.microsoft.com/office/drawing/2014/main" id="{B5E35AB4-0063-834C-BEFD-161841817BCB}"/>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6F25DBE8-A030-DB4F-8DCF-94EEC7BD1430}"/>
                </a:ext>
              </a:extLst>
            </p:cNvPr>
            <p:cNvGrpSpPr>
              <a:grpSpLocks noChangeAspect="1"/>
            </p:cNvGrpSpPr>
            <p:nvPr/>
          </p:nvGrpSpPr>
          <p:grpSpPr>
            <a:xfrm>
              <a:off x="8775547" y="2612690"/>
              <a:ext cx="702349" cy="778690"/>
              <a:chOff x="8597900" y="1254126"/>
              <a:chExt cx="438150" cy="485774"/>
            </a:xfrm>
            <a:solidFill>
              <a:srgbClr val="FFFFFF"/>
            </a:solidFill>
          </p:grpSpPr>
          <p:sp>
            <p:nvSpPr>
              <p:cNvPr id="47" name="Freeform 374">
                <a:extLst>
                  <a:ext uri="{FF2B5EF4-FFF2-40B4-BE49-F238E27FC236}">
                    <a16:creationId xmlns:a16="http://schemas.microsoft.com/office/drawing/2014/main" id="{46BBD959-DD11-DC48-9748-84C855874306}"/>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 name="Freeform 372">
                <a:extLst>
                  <a:ext uri="{FF2B5EF4-FFF2-40B4-BE49-F238E27FC236}">
                    <a16:creationId xmlns:a16="http://schemas.microsoft.com/office/drawing/2014/main" id="{0494E2C2-020A-0B44-8757-CA5DE95A5609}"/>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 name="Freeform 373">
                <a:extLst>
                  <a:ext uri="{FF2B5EF4-FFF2-40B4-BE49-F238E27FC236}">
                    <a16:creationId xmlns:a16="http://schemas.microsoft.com/office/drawing/2014/main" id="{AB3A274C-13B8-3545-A1E4-A6DB5C4693A9}"/>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50" name="Oval 371">
                <a:extLst>
                  <a:ext uri="{FF2B5EF4-FFF2-40B4-BE49-F238E27FC236}">
                    <a16:creationId xmlns:a16="http://schemas.microsoft.com/office/drawing/2014/main" id="{4FAC4CA9-3E77-D54A-9EFF-A0DC010A8CCA}"/>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sp>
          <p:nvSpPr>
            <p:cNvPr id="51" name="Rounded Rectangle 50">
              <a:extLst>
                <a:ext uri="{FF2B5EF4-FFF2-40B4-BE49-F238E27FC236}">
                  <a16:creationId xmlns:a16="http://schemas.microsoft.com/office/drawing/2014/main" id="{E86B9CB6-167F-DE46-8BB9-62685927A307}"/>
                </a:ext>
              </a:extLst>
            </p:cNvPr>
            <p:cNvSpPr/>
            <p:nvPr/>
          </p:nvSpPr>
          <p:spPr>
            <a:xfrm>
              <a:off x="6753774" y="2294287"/>
              <a:ext cx="730016" cy="210688"/>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2" name="Oval 51">
              <a:extLst>
                <a:ext uri="{FF2B5EF4-FFF2-40B4-BE49-F238E27FC236}">
                  <a16:creationId xmlns:a16="http://schemas.microsoft.com/office/drawing/2014/main" id="{CB132204-2B87-144B-8547-AF6255AE38D0}"/>
                </a:ext>
              </a:extLst>
            </p:cNvPr>
            <p:cNvSpPr/>
            <p:nvPr/>
          </p:nvSpPr>
          <p:spPr>
            <a:xfrm>
              <a:off x="7346962" y="2363286"/>
              <a:ext cx="63424" cy="72691"/>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3" name="Line 79">
              <a:extLst>
                <a:ext uri="{FF2B5EF4-FFF2-40B4-BE49-F238E27FC236}">
                  <a16:creationId xmlns:a16="http://schemas.microsoft.com/office/drawing/2014/main" id="{85B241C8-11DB-3D41-988C-3E9881C56A7A}"/>
                </a:ext>
              </a:extLst>
            </p:cNvPr>
            <p:cNvSpPr>
              <a:spLocks noChangeShapeType="1"/>
            </p:cNvSpPr>
            <p:nvPr/>
          </p:nvSpPr>
          <p:spPr bwMode="auto">
            <a:xfrm flipH="1" flipV="1">
              <a:off x="6836422" y="2399631"/>
              <a:ext cx="339225"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4" name="Rounded Rectangle 53">
              <a:extLst>
                <a:ext uri="{FF2B5EF4-FFF2-40B4-BE49-F238E27FC236}">
                  <a16:creationId xmlns:a16="http://schemas.microsoft.com/office/drawing/2014/main" id="{0E7F9D07-A4DC-F640-A017-CA7C98DD8FC3}"/>
                </a:ext>
              </a:extLst>
            </p:cNvPr>
            <p:cNvSpPr/>
            <p:nvPr/>
          </p:nvSpPr>
          <p:spPr>
            <a:xfrm>
              <a:off x="7751022" y="2294287"/>
              <a:ext cx="730016" cy="210688"/>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5" name="Oval 54">
              <a:extLst>
                <a:ext uri="{FF2B5EF4-FFF2-40B4-BE49-F238E27FC236}">
                  <a16:creationId xmlns:a16="http://schemas.microsoft.com/office/drawing/2014/main" id="{BF5ACBE2-18E8-F444-AE4C-197736179867}"/>
                </a:ext>
              </a:extLst>
            </p:cNvPr>
            <p:cNvSpPr/>
            <p:nvPr/>
          </p:nvSpPr>
          <p:spPr>
            <a:xfrm>
              <a:off x="8344210" y="2363286"/>
              <a:ext cx="63424" cy="72691"/>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6" name="Line 79">
              <a:extLst>
                <a:ext uri="{FF2B5EF4-FFF2-40B4-BE49-F238E27FC236}">
                  <a16:creationId xmlns:a16="http://schemas.microsoft.com/office/drawing/2014/main" id="{BD4798B4-EFD5-3E4B-9327-AA30A643FBFA}"/>
                </a:ext>
              </a:extLst>
            </p:cNvPr>
            <p:cNvSpPr>
              <a:spLocks noChangeShapeType="1"/>
            </p:cNvSpPr>
            <p:nvPr/>
          </p:nvSpPr>
          <p:spPr bwMode="auto">
            <a:xfrm flipH="1" flipV="1">
              <a:off x="7833670" y="2399631"/>
              <a:ext cx="339225"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7" name="Rounded Rectangle 56">
              <a:extLst>
                <a:ext uri="{FF2B5EF4-FFF2-40B4-BE49-F238E27FC236}">
                  <a16:creationId xmlns:a16="http://schemas.microsoft.com/office/drawing/2014/main" id="{128F5420-5245-004A-B793-9D118B64C01B}"/>
                </a:ext>
              </a:extLst>
            </p:cNvPr>
            <p:cNvSpPr/>
            <p:nvPr/>
          </p:nvSpPr>
          <p:spPr>
            <a:xfrm>
              <a:off x="8749408" y="2294287"/>
              <a:ext cx="730016" cy="210688"/>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8" name="Oval 57">
              <a:extLst>
                <a:ext uri="{FF2B5EF4-FFF2-40B4-BE49-F238E27FC236}">
                  <a16:creationId xmlns:a16="http://schemas.microsoft.com/office/drawing/2014/main" id="{AAE6957F-A451-E64B-BEE2-8387C09532DD}"/>
                </a:ext>
              </a:extLst>
            </p:cNvPr>
            <p:cNvSpPr/>
            <p:nvPr/>
          </p:nvSpPr>
          <p:spPr>
            <a:xfrm>
              <a:off x="9342596" y="2363286"/>
              <a:ext cx="63424" cy="72691"/>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9" name="Line 79">
              <a:extLst>
                <a:ext uri="{FF2B5EF4-FFF2-40B4-BE49-F238E27FC236}">
                  <a16:creationId xmlns:a16="http://schemas.microsoft.com/office/drawing/2014/main" id="{A0227A65-E838-894E-82A5-B341AB0DC7AD}"/>
                </a:ext>
              </a:extLst>
            </p:cNvPr>
            <p:cNvSpPr>
              <a:spLocks noChangeShapeType="1"/>
            </p:cNvSpPr>
            <p:nvPr/>
          </p:nvSpPr>
          <p:spPr bwMode="auto">
            <a:xfrm flipH="1" flipV="1">
              <a:off x="8832056" y="2399631"/>
              <a:ext cx="339225"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cxnSp>
        <p:nvCxnSpPr>
          <p:cNvPr id="63" name="Straight Connector 62">
            <a:extLst>
              <a:ext uri="{FF2B5EF4-FFF2-40B4-BE49-F238E27FC236}">
                <a16:creationId xmlns:a16="http://schemas.microsoft.com/office/drawing/2014/main" id="{A09DFE2A-7E35-0148-BBD2-41D7F64C690C}"/>
              </a:ext>
            </a:extLst>
          </p:cNvPr>
          <p:cNvCxnSpPr/>
          <p:nvPr/>
        </p:nvCxnSpPr>
        <p:spPr>
          <a:xfrm>
            <a:off x="6501126" y="2272143"/>
            <a:ext cx="12629" cy="391314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B702FE7-3F06-4644-B4A9-20E883F8E2BE}"/>
              </a:ext>
            </a:extLst>
          </p:cNvPr>
          <p:cNvGrpSpPr/>
          <p:nvPr/>
        </p:nvGrpSpPr>
        <p:grpSpPr>
          <a:xfrm>
            <a:off x="1899883" y="3849063"/>
            <a:ext cx="379351" cy="482037"/>
            <a:chOff x="8597900" y="1254126"/>
            <a:chExt cx="438150" cy="485774"/>
          </a:xfrm>
          <a:solidFill>
            <a:srgbClr val="FFFFFF"/>
          </a:solidFill>
        </p:grpSpPr>
        <p:sp>
          <p:nvSpPr>
            <p:cNvPr id="29" name="Freeform 374">
              <a:extLst>
                <a:ext uri="{FF2B5EF4-FFF2-40B4-BE49-F238E27FC236}">
                  <a16:creationId xmlns:a16="http://schemas.microsoft.com/office/drawing/2014/main" id="{8DF3FD39-8CBA-A542-8D03-4114D39344A3}"/>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0" name="Freeform 372">
              <a:extLst>
                <a:ext uri="{FF2B5EF4-FFF2-40B4-BE49-F238E27FC236}">
                  <a16:creationId xmlns:a16="http://schemas.microsoft.com/office/drawing/2014/main" id="{CDFA7977-6240-D04C-9960-B15345556DA0}"/>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1" name="Freeform 373">
              <a:extLst>
                <a:ext uri="{FF2B5EF4-FFF2-40B4-BE49-F238E27FC236}">
                  <a16:creationId xmlns:a16="http://schemas.microsoft.com/office/drawing/2014/main" id="{EB4A65B3-F99E-D044-96D7-7706DFB3AE2E}"/>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 name="Oval 371">
              <a:extLst>
                <a:ext uri="{FF2B5EF4-FFF2-40B4-BE49-F238E27FC236}">
                  <a16:creationId xmlns:a16="http://schemas.microsoft.com/office/drawing/2014/main" id="{C184B264-EF9E-EE44-9072-1ED169F2CF5E}"/>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cxnSp>
        <p:nvCxnSpPr>
          <p:cNvPr id="78" name="Straight Arrow Connector 77">
            <a:extLst>
              <a:ext uri="{FF2B5EF4-FFF2-40B4-BE49-F238E27FC236}">
                <a16:creationId xmlns:a16="http://schemas.microsoft.com/office/drawing/2014/main" id="{0BEA3119-51E1-A442-AAAE-117DC3E5962A}"/>
              </a:ext>
            </a:extLst>
          </p:cNvPr>
          <p:cNvCxnSpPr>
            <a:cxnSpLocks/>
            <a:stCxn id="54" idx="1"/>
            <a:endCxn id="51" idx="3"/>
          </p:cNvCxnSpPr>
          <p:nvPr/>
        </p:nvCxnSpPr>
        <p:spPr>
          <a:xfrm flipH="1">
            <a:off x="4030715" y="3674194"/>
            <a:ext cx="174880" cy="0"/>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81" name="Straight Arrow Connector 80">
            <a:extLst>
              <a:ext uri="{FF2B5EF4-FFF2-40B4-BE49-F238E27FC236}">
                <a16:creationId xmlns:a16="http://schemas.microsoft.com/office/drawing/2014/main" id="{C8E99A62-DE00-D245-B37D-3A1F5DE5826A}"/>
              </a:ext>
            </a:extLst>
          </p:cNvPr>
          <p:cNvCxnSpPr>
            <a:cxnSpLocks/>
            <a:stCxn id="57" idx="1"/>
            <a:endCxn id="54" idx="3"/>
          </p:cNvCxnSpPr>
          <p:nvPr/>
        </p:nvCxnSpPr>
        <p:spPr>
          <a:xfrm flipH="1">
            <a:off x="4683325" y="3674194"/>
            <a:ext cx="175624" cy="0"/>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sp>
        <p:nvSpPr>
          <p:cNvPr id="84" name="Freeform 19">
            <a:extLst>
              <a:ext uri="{FF2B5EF4-FFF2-40B4-BE49-F238E27FC236}">
                <a16:creationId xmlns:a16="http://schemas.microsoft.com/office/drawing/2014/main" id="{E2F51D4F-83AE-004E-A007-441677EE5F8A}"/>
              </a:ext>
            </a:extLst>
          </p:cNvPr>
          <p:cNvSpPr>
            <a:spLocks/>
          </p:cNvSpPr>
          <p:nvPr/>
        </p:nvSpPr>
        <p:spPr bwMode="auto">
          <a:xfrm>
            <a:off x="7736323" y="3435269"/>
            <a:ext cx="2204118" cy="1095490"/>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85" name="Group 84">
            <a:extLst>
              <a:ext uri="{FF2B5EF4-FFF2-40B4-BE49-F238E27FC236}">
                <a16:creationId xmlns:a16="http://schemas.microsoft.com/office/drawing/2014/main" id="{8FE9EA9F-DFEF-E54D-82B6-D750ACC92C1E}"/>
              </a:ext>
            </a:extLst>
          </p:cNvPr>
          <p:cNvGrpSpPr/>
          <p:nvPr/>
        </p:nvGrpSpPr>
        <p:grpSpPr>
          <a:xfrm>
            <a:off x="8200488" y="3843343"/>
            <a:ext cx="520732" cy="577332"/>
            <a:chOff x="10361827" y="4476434"/>
            <a:chExt cx="953526" cy="1057169"/>
          </a:xfrm>
        </p:grpSpPr>
        <p:grpSp>
          <p:nvGrpSpPr>
            <p:cNvPr id="86" name="Group 85">
              <a:extLst>
                <a:ext uri="{FF2B5EF4-FFF2-40B4-BE49-F238E27FC236}">
                  <a16:creationId xmlns:a16="http://schemas.microsoft.com/office/drawing/2014/main" id="{6E8AFC9A-1F90-6D4D-9E83-23F516B69EC6}"/>
                </a:ext>
              </a:extLst>
            </p:cNvPr>
            <p:cNvGrpSpPr/>
            <p:nvPr/>
          </p:nvGrpSpPr>
          <p:grpSpPr>
            <a:xfrm>
              <a:off x="10361827" y="4476434"/>
              <a:ext cx="953526" cy="1057169"/>
              <a:chOff x="10361827" y="4476434"/>
              <a:chExt cx="953526" cy="1057169"/>
            </a:xfrm>
          </p:grpSpPr>
          <p:sp>
            <p:nvSpPr>
              <p:cNvPr id="100" name="Freeform 374">
                <a:extLst>
                  <a:ext uri="{FF2B5EF4-FFF2-40B4-BE49-F238E27FC236}">
                    <a16:creationId xmlns:a16="http://schemas.microsoft.com/office/drawing/2014/main" id="{4EF67C38-A38B-2F4D-B41B-976BCA64EEEB}"/>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1" name="Freeform 372">
                <a:extLst>
                  <a:ext uri="{FF2B5EF4-FFF2-40B4-BE49-F238E27FC236}">
                    <a16:creationId xmlns:a16="http://schemas.microsoft.com/office/drawing/2014/main" id="{F2AEC7AC-D197-6743-AC05-73183EB3A837}"/>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2" name="Freeform 373">
                <a:extLst>
                  <a:ext uri="{FF2B5EF4-FFF2-40B4-BE49-F238E27FC236}">
                    <a16:creationId xmlns:a16="http://schemas.microsoft.com/office/drawing/2014/main" id="{CB48136C-5A4F-9A4B-933E-5BDC641FC0C1}"/>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3" name="Oval 371">
                <a:extLst>
                  <a:ext uri="{FF2B5EF4-FFF2-40B4-BE49-F238E27FC236}">
                    <a16:creationId xmlns:a16="http://schemas.microsoft.com/office/drawing/2014/main" id="{9DCFA8FA-E19F-3445-B784-DF99CB3B393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Freeform 88">
              <a:extLst>
                <a:ext uri="{FF2B5EF4-FFF2-40B4-BE49-F238E27FC236}">
                  <a16:creationId xmlns:a16="http://schemas.microsoft.com/office/drawing/2014/main" id="{D4B79F1B-BA81-7143-BB35-AF8175144E54}"/>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8" name="Freeform 89">
              <a:extLst>
                <a:ext uri="{FF2B5EF4-FFF2-40B4-BE49-F238E27FC236}">
                  <a16:creationId xmlns:a16="http://schemas.microsoft.com/office/drawing/2014/main" id="{6E2B51BE-8EA2-BB44-B01F-BF61E44B133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9" name="Freeform 90">
              <a:extLst>
                <a:ext uri="{FF2B5EF4-FFF2-40B4-BE49-F238E27FC236}">
                  <a16:creationId xmlns:a16="http://schemas.microsoft.com/office/drawing/2014/main" id="{5C3628B2-CE10-354D-AF8D-9A509C6DFFFC}"/>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0" name="Freeform 91">
              <a:extLst>
                <a:ext uri="{FF2B5EF4-FFF2-40B4-BE49-F238E27FC236}">
                  <a16:creationId xmlns:a16="http://schemas.microsoft.com/office/drawing/2014/main" id="{209C0164-2C96-C543-96CA-9E8E9444FC99}"/>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1" name="Freeform 92">
              <a:extLst>
                <a:ext uri="{FF2B5EF4-FFF2-40B4-BE49-F238E27FC236}">
                  <a16:creationId xmlns:a16="http://schemas.microsoft.com/office/drawing/2014/main" id="{37E9976A-AED1-6943-9A41-B50B2B15D48F}"/>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2" name="Freeform 93">
              <a:extLst>
                <a:ext uri="{FF2B5EF4-FFF2-40B4-BE49-F238E27FC236}">
                  <a16:creationId xmlns:a16="http://schemas.microsoft.com/office/drawing/2014/main" id="{0AA65614-2B07-DF43-A1C0-13DFF4868C4C}"/>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3" name="Freeform 94">
              <a:extLst>
                <a:ext uri="{FF2B5EF4-FFF2-40B4-BE49-F238E27FC236}">
                  <a16:creationId xmlns:a16="http://schemas.microsoft.com/office/drawing/2014/main" id="{3DEF199D-A9C7-7246-9458-D6B77E12109F}"/>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4" name="Freeform 95">
              <a:extLst>
                <a:ext uri="{FF2B5EF4-FFF2-40B4-BE49-F238E27FC236}">
                  <a16:creationId xmlns:a16="http://schemas.microsoft.com/office/drawing/2014/main" id="{3AED08AE-D65C-4540-AB76-2A19AAC4AB91}"/>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5" name="Freeform 96">
              <a:extLst>
                <a:ext uri="{FF2B5EF4-FFF2-40B4-BE49-F238E27FC236}">
                  <a16:creationId xmlns:a16="http://schemas.microsoft.com/office/drawing/2014/main" id="{3CE2E8EE-B6C1-E548-8C5A-E52F34C1F0A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6" name="Freeform 97">
              <a:extLst>
                <a:ext uri="{FF2B5EF4-FFF2-40B4-BE49-F238E27FC236}">
                  <a16:creationId xmlns:a16="http://schemas.microsoft.com/office/drawing/2014/main" id="{F2EB96F8-5662-6145-BC08-2D5591C26EFE}"/>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7" name="Freeform 98">
              <a:extLst>
                <a:ext uri="{FF2B5EF4-FFF2-40B4-BE49-F238E27FC236}">
                  <a16:creationId xmlns:a16="http://schemas.microsoft.com/office/drawing/2014/main" id="{97BC1890-A965-B04B-B3FA-0BE9FB70D098}"/>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8" name="Freeform 99">
              <a:extLst>
                <a:ext uri="{FF2B5EF4-FFF2-40B4-BE49-F238E27FC236}">
                  <a16:creationId xmlns:a16="http://schemas.microsoft.com/office/drawing/2014/main" id="{C354F8C2-59BC-7743-863E-F772B8A3D4D6}"/>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100">
              <a:extLst>
                <a:ext uri="{FF2B5EF4-FFF2-40B4-BE49-F238E27FC236}">
                  <a16:creationId xmlns:a16="http://schemas.microsoft.com/office/drawing/2014/main" id="{B8C9C3F5-9B89-4C41-9CD2-B5A9A5CEFC36}"/>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04" name="Group 103">
            <a:extLst>
              <a:ext uri="{FF2B5EF4-FFF2-40B4-BE49-F238E27FC236}">
                <a16:creationId xmlns:a16="http://schemas.microsoft.com/office/drawing/2014/main" id="{B0716077-39E3-1947-8D57-9FCBC58AF408}"/>
              </a:ext>
            </a:extLst>
          </p:cNvPr>
          <p:cNvGrpSpPr/>
          <p:nvPr/>
        </p:nvGrpSpPr>
        <p:grpSpPr>
          <a:xfrm>
            <a:off x="8955542" y="3843343"/>
            <a:ext cx="520732" cy="577332"/>
            <a:chOff x="10361827" y="4476434"/>
            <a:chExt cx="953526" cy="1057169"/>
          </a:xfrm>
        </p:grpSpPr>
        <p:grpSp>
          <p:nvGrpSpPr>
            <p:cNvPr id="105" name="Group 104">
              <a:extLst>
                <a:ext uri="{FF2B5EF4-FFF2-40B4-BE49-F238E27FC236}">
                  <a16:creationId xmlns:a16="http://schemas.microsoft.com/office/drawing/2014/main" id="{1A75D1B5-6F6A-2347-BC88-B163E4871AD8}"/>
                </a:ext>
              </a:extLst>
            </p:cNvPr>
            <p:cNvGrpSpPr/>
            <p:nvPr/>
          </p:nvGrpSpPr>
          <p:grpSpPr>
            <a:xfrm>
              <a:off x="10361827" y="4476434"/>
              <a:ext cx="953526" cy="1057169"/>
              <a:chOff x="10361827" y="4476434"/>
              <a:chExt cx="953526" cy="1057169"/>
            </a:xfrm>
          </p:grpSpPr>
          <p:sp>
            <p:nvSpPr>
              <p:cNvPr id="119" name="Freeform 374">
                <a:extLst>
                  <a:ext uri="{FF2B5EF4-FFF2-40B4-BE49-F238E27FC236}">
                    <a16:creationId xmlns:a16="http://schemas.microsoft.com/office/drawing/2014/main" id="{F5146873-05B0-8040-BBB5-24F27EA411C9}"/>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372">
                <a:extLst>
                  <a:ext uri="{FF2B5EF4-FFF2-40B4-BE49-F238E27FC236}">
                    <a16:creationId xmlns:a16="http://schemas.microsoft.com/office/drawing/2014/main" id="{D8059B83-F331-344A-B05E-F4212605D011}"/>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373">
                <a:extLst>
                  <a:ext uri="{FF2B5EF4-FFF2-40B4-BE49-F238E27FC236}">
                    <a16:creationId xmlns:a16="http://schemas.microsoft.com/office/drawing/2014/main" id="{353573BC-441E-B34D-BE2E-B6AD5C6CF0AE}"/>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Oval 371">
                <a:extLst>
                  <a:ext uri="{FF2B5EF4-FFF2-40B4-BE49-F238E27FC236}">
                    <a16:creationId xmlns:a16="http://schemas.microsoft.com/office/drawing/2014/main" id="{81F244F7-DF78-E443-81C2-6EBAEFA5DD9E}"/>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06" name="Freeform 88">
              <a:extLst>
                <a:ext uri="{FF2B5EF4-FFF2-40B4-BE49-F238E27FC236}">
                  <a16:creationId xmlns:a16="http://schemas.microsoft.com/office/drawing/2014/main" id="{18D8077B-6AB4-9C44-A6C5-7EE0A969FD03}"/>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7" name="Freeform 89">
              <a:extLst>
                <a:ext uri="{FF2B5EF4-FFF2-40B4-BE49-F238E27FC236}">
                  <a16:creationId xmlns:a16="http://schemas.microsoft.com/office/drawing/2014/main" id="{8F51389A-92A5-5348-984C-3063E1801AC1}"/>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8" name="Freeform 90">
              <a:extLst>
                <a:ext uri="{FF2B5EF4-FFF2-40B4-BE49-F238E27FC236}">
                  <a16:creationId xmlns:a16="http://schemas.microsoft.com/office/drawing/2014/main" id="{E3D80CF5-A997-994C-B69B-85C1ACA910E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9" name="Freeform 91">
              <a:extLst>
                <a:ext uri="{FF2B5EF4-FFF2-40B4-BE49-F238E27FC236}">
                  <a16:creationId xmlns:a16="http://schemas.microsoft.com/office/drawing/2014/main" id="{6B7B651C-3B6A-4045-BF39-39A0AE346F95}"/>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0" name="Freeform 92">
              <a:extLst>
                <a:ext uri="{FF2B5EF4-FFF2-40B4-BE49-F238E27FC236}">
                  <a16:creationId xmlns:a16="http://schemas.microsoft.com/office/drawing/2014/main" id="{A83ACBB7-9CB1-FB4A-9D9A-797C6B504658}"/>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1" name="Freeform 93">
              <a:extLst>
                <a:ext uri="{FF2B5EF4-FFF2-40B4-BE49-F238E27FC236}">
                  <a16:creationId xmlns:a16="http://schemas.microsoft.com/office/drawing/2014/main" id="{7CAC26AF-1644-AE49-9273-E8BD7253A13F}"/>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2" name="Freeform 94">
              <a:extLst>
                <a:ext uri="{FF2B5EF4-FFF2-40B4-BE49-F238E27FC236}">
                  <a16:creationId xmlns:a16="http://schemas.microsoft.com/office/drawing/2014/main" id="{55EABA69-DB32-EE46-A1D5-A59E92E04DD3}"/>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3" name="Freeform 95">
              <a:extLst>
                <a:ext uri="{FF2B5EF4-FFF2-40B4-BE49-F238E27FC236}">
                  <a16:creationId xmlns:a16="http://schemas.microsoft.com/office/drawing/2014/main" id="{5E151100-92D3-B647-AD6E-BE899C208FB8}"/>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4" name="Freeform 96">
              <a:extLst>
                <a:ext uri="{FF2B5EF4-FFF2-40B4-BE49-F238E27FC236}">
                  <a16:creationId xmlns:a16="http://schemas.microsoft.com/office/drawing/2014/main" id="{306C9032-17B2-684A-B907-0A832751DCF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5" name="Freeform 97">
              <a:extLst>
                <a:ext uri="{FF2B5EF4-FFF2-40B4-BE49-F238E27FC236}">
                  <a16:creationId xmlns:a16="http://schemas.microsoft.com/office/drawing/2014/main" id="{0BFB6B19-927A-BF45-AFC9-3106FF29A24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6" name="Freeform 98">
              <a:extLst>
                <a:ext uri="{FF2B5EF4-FFF2-40B4-BE49-F238E27FC236}">
                  <a16:creationId xmlns:a16="http://schemas.microsoft.com/office/drawing/2014/main" id="{FB1C3524-3630-0743-A2BB-8948C119C548}"/>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7" name="Freeform 99">
              <a:extLst>
                <a:ext uri="{FF2B5EF4-FFF2-40B4-BE49-F238E27FC236}">
                  <a16:creationId xmlns:a16="http://schemas.microsoft.com/office/drawing/2014/main" id="{7CB4FF40-7823-7E49-968E-225CC27D8FEB}"/>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8" name="Freeform 100">
              <a:extLst>
                <a:ext uri="{FF2B5EF4-FFF2-40B4-BE49-F238E27FC236}">
                  <a16:creationId xmlns:a16="http://schemas.microsoft.com/office/drawing/2014/main" id="{5D7BD049-C3F1-044B-8208-8E75755D3953}"/>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23" name="Group 122">
            <a:extLst>
              <a:ext uri="{FF2B5EF4-FFF2-40B4-BE49-F238E27FC236}">
                <a16:creationId xmlns:a16="http://schemas.microsoft.com/office/drawing/2014/main" id="{F858182D-2A3E-1540-ABB0-47ED4EA354B2}"/>
              </a:ext>
            </a:extLst>
          </p:cNvPr>
          <p:cNvGrpSpPr/>
          <p:nvPr/>
        </p:nvGrpSpPr>
        <p:grpSpPr>
          <a:xfrm>
            <a:off x="8490595" y="3854417"/>
            <a:ext cx="696073" cy="771732"/>
            <a:chOff x="10361827" y="4476434"/>
            <a:chExt cx="953526" cy="1057169"/>
          </a:xfrm>
        </p:grpSpPr>
        <p:grpSp>
          <p:nvGrpSpPr>
            <p:cNvPr id="124" name="Group 123">
              <a:extLst>
                <a:ext uri="{FF2B5EF4-FFF2-40B4-BE49-F238E27FC236}">
                  <a16:creationId xmlns:a16="http://schemas.microsoft.com/office/drawing/2014/main" id="{20CB5128-EF5E-1E4E-937D-8F7250D7677B}"/>
                </a:ext>
              </a:extLst>
            </p:cNvPr>
            <p:cNvGrpSpPr/>
            <p:nvPr/>
          </p:nvGrpSpPr>
          <p:grpSpPr>
            <a:xfrm>
              <a:off x="10361827" y="4476434"/>
              <a:ext cx="953526" cy="1057169"/>
              <a:chOff x="10361827" y="4476434"/>
              <a:chExt cx="953526" cy="1057169"/>
            </a:xfrm>
          </p:grpSpPr>
          <p:sp>
            <p:nvSpPr>
              <p:cNvPr id="138" name="Freeform 374">
                <a:extLst>
                  <a:ext uri="{FF2B5EF4-FFF2-40B4-BE49-F238E27FC236}">
                    <a16:creationId xmlns:a16="http://schemas.microsoft.com/office/drawing/2014/main" id="{1B4125E7-2E45-8642-B206-1D1B9EC231E1}"/>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373">
                <a:extLst>
                  <a:ext uri="{FF2B5EF4-FFF2-40B4-BE49-F238E27FC236}">
                    <a16:creationId xmlns:a16="http://schemas.microsoft.com/office/drawing/2014/main" id="{55D5ED5D-01E7-964A-AF2F-188465DFD625}"/>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Oval 371">
                <a:extLst>
                  <a:ext uri="{FF2B5EF4-FFF2-40B4-BE49-F238E27FC236}">
                    <a16:creationId xmlns:a16="http://schemas.microsoft.com/office/drawing/2014/main" id="{B06278E2-DAB0-0C40-8E81-86FA9C05A710}"/>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372">
                <a:extLst>
                  <a:ext uri="{FF2B5EF4-FFF2-40B4-BE49-F238E27FC236}">
                    <a16:creationId xmlns:a16="http://schemas.microsoft.com/office/drawing/2014/main" id="{EEBE85C3-E0CE-E14B-89F2-DCFB4E2C800A}"/>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25" name="Freeform 88">
              <a:extLst>
                <a:ext uri="{FF2B5EF4-FFF2-40B4-BE49-F238E27FC236}">
                  <a16:creationId xmlns:a16="http://schemas.microsoft.com/office/drawing/2014/main" id="{8C69022F-A3C9-CF4E-8952-A51B35DEE44B}"/>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6" name="Freeform 89">
              <a:extLst>
                <a:ext uri="{FF2B5EF4-FFF2-40B4-BE49-F238E27FC236}">
                  <a16:creationId xmlns:a16="http://schemas.microsoft.com/office/drawing/2014/main" id="{076EAE43-C302-FA43-8A3C-578A2CC3259B}"/>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7" name="Freeform 90">
              <a:extLst>
                <a:ext uri="{FF2B5EF4-FFF2-40B4-BE49-F238E27FC236}">
                  <a16:creationId xmlns:a16="http://schemas.microsoft.com/office/drawing/2014/main" id="{27DA77DD-7D8E-6F4E-A00F-C5B0ADB5D1F1}"/>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8" name="Freeform 91">
              <a:extLst>
                <a:ext uri="{FF2B5EF4-FFF2-40B4-BE49-F238E27FC236}">
                  <a16:creationId xmlns:a16="http://schemas.microsoft.com/office/drawing/2014/main" id="{BA9DD8DA-2FC1-9041-863B-F0C028D66AFD}"/>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9" name="Freeform 92">
              <a:extLst>
                <a:ext uri="{FF2B5EF4-FFF2-40B4-BE49-F238E27FC236}">
                  <a16:creationId xmlns:a16="http://schemas.microsoft.com/office/drawing/2014/main" id="{95424A50-83E9-4942-A902-7831399C4920}"/>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0" name="Freeform 93">
              <a:extLst>
                <a:ext uri="{FF2B5EF4-FFF2-40B4-BE49-F238E27FC236}">
                  <a16:creationId xmlns:a16="http://schemas.microsoft.com/office/drawing/2014/main" id="{CC1D54E7-05A3-E34E-870F-A83535B4C599}"/>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1" name="Freeform 94">
              <a:extLst>
                <a:ext uri="{FF2B5EF4-FFF2-40B4-BE49-F238E27FC236}">
                  <a16:creationId xmlns:a16="http://schemas.microsoft.com/office/drawing/2014/main" id="{8DA41BAC-0AE1-DE4E-B20C-F573088FC6C4}"/>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2" name="Freeform 95">
              <a:extLst>
                <a:ext uri="{FF2B5EF4-FFF2-40B4-BE49-F238E27FC236}">
                  <a16:creationId xmlns:a16="http://schemas.microsoft.com/office/drawing/2014/main" id="{34416814-6B27-A54A-82A1-C51910ABAD59}"/>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3" name="Freeform 96">
              <a:extLst>
                <a:ext uri="{FF2B5EF4-FFF2-40B4-BE49-F238E27FC236}">
                  <a16:creationId xmlns:a16="http://schemas.microsoft.com/office/drawing/2014/main" id="{71EE5819-F352-3843-9C37-EDD7032D6E85}"/>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4" name="Freeform 97">
              <a:extLst>
                <a:ext uri="{FF2B5EF4-FFF2-40B4-BE49-F238E27FC236}">
                  <a16:creationId xmlns:a16="http://schemas.microsoft.com/office/drawing/2014/main" id="{0992BF4E-E460-214F-BAB7-928E7CD1151E}"/>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5" name="Freeform 98">
              <a:extLst>
                <a:ext uri="{FF2B5EF4-FFF2-40B4-BE49-F238E27FC236}">
                  <a16:creationId xmlns:a16="http://schemas.microsoft.com/office/drawing/2014/main" id="{508248F5-9F07-C94B-A856-2162A65EB0FC}"/>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6" name="Freeform 99">
              <a:extLst>
                <a:ext uri="{FF2B5EF4-FFF2-40B4-BE49-F238E27FC236}">
                  <a16:creationId xmlns:a16="http://schemas.microsoft.com/office/drawing/2014/main" id="{033A44D2-7D04-CB4D-B0C6-91FEFB6A97F8}"/>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7" name="Freeform 100">
              <a:extLst>
                <a:ext uri="{FF2B5EF4-FFF2-40B4-BE49-F238E27FC236}">
                  <a16:creationId xmlns:a16="http://schemas.microsoft.com/office/drawing/2014/main" id="{D172E8ED-0751-7146-859F-F568FB11E2EF}"/>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42" name="Group 141">
            <a:extLst>
              <a:ext uri="{FF2B5EF4-FFF2-40B4-BE49-F238E27FC236}">
                <a16:creationId xmlns:a16="http://schemas.microsoft.com/office/drawing/2014/main" id="{60E850AA-D005-F04E-AA91-5D6B00C85DB5}"/>
              </a:ext>
            </a:extLst>
          </p:cNvPr>
          <p:cNvGrpSpPr/>
          <p:nvPr/>
        </p:nvGrpSpPr>
        <p:grpSpPr>
          <a:xfrm>
            <a:off x="7628203" y="3472147"/>
            <a:ext cx="301594" cy="307504"/>
            <a:chOff x="1609970" y="2307466"/>
            <a:chExt cx="454890" cy="463804"/>
          </a:xfrm>
        </p:grpSpPr>
        <p:sp>
          <p:nvSpPr>
            <p:cNvPr id="143" name="Freeform 10">
              <a:extLst>
                <a:ext uri="{FF2B5EF4-FFF2-40B4-BE49-F238E27FC236}">
                  <a16:creationId xmlns:a16="http://schemas.microsoft.com/office/drawing/2014/main" id="{38A15D8D-EF19-8447-88F1-D50D1EB33753}"/>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44" name="Freeform 12">
              <a:extLst>
                <a:ext uri="{FF2B5EF4-FFF2-40B4-BE49-F238E27FC236}">
                  <a16:creationId xmlns:a16="http://schemas.microsoft.com/office/drawing/2014/main" id="{771B3A39-32A0-F247-8A63-44962161C748}"/>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5" name="Group 144">
            <a:extLst>
              <a:ext uri="{FF2B5EF4-FFF2-40B4-BE49-F238E27FC236}">
                <a16:creationId xmlns:a16="http://schemas.microsoft.com/office/drawing/2014/main" id="{DC6DDA1C-DD05-ED48-83B4-DEFCCEAE77E6}"/>
              </a:ext>
            </a:extLst>
          </p:cNvPr>
          <p:cNvGrpSpPr/>
          <p:nvPr/>
        </p:nvGrpSpPr>
        <p:grpSpPr>
          <a:xfrm>
            <a:off x="8665858" y="2982775"/>
            <a:ext cx="301594" cy="307504"/>
            <a:chOff x="1609970" y="2307466"/>
            <a:chExt cx="454890" cy="463804"/>
          </a:xfrm>
        </p:grpSpPr>
        <p:sp>
          <p:nvSpPr>
            <p:cNvPr id="146" name="Freeform 10">
              <a:extLst>
                <a:ext uri="{FF2B5EF4-FFF2-40B4-BE49-F238E27FC236}">
                  <a16:creationId xmlns:a16="http://schemas.microsoft.com/office/drawing/2014/main" id="{5DA77C91-00BE-7F4C-990F-549CBE0C2EFA}"/>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47" name="Freeform 12">
              <a:extLst>
                <a:ext uri="{FF2B5EF4-FFF2-40B4-BE49-F238E27FC236}">
                  <a16:creationId xmlns:a16="http://schemas.microsoft.com/office/drawing/2014/main" id="{80F567F0-0F7B-3E4E-AF46-99D9909EC499}"/>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8" name="Group 147">
            <a:extLst>
              <a:ext uri="{FF2B5EF4-FFF2-40B4-BE49-F238E27FC236}">
                <a16:creationId xmlns:a16="http://schemas.microsoft.com/office/drawing/2014/main" id="{6ED3B946-E855-8349-AF19-DAB61290218C}"/>
              </a:ext>
            </a:extLst>
          </p:cNvPr>
          <p:cNvGrpSpPr/>
          <p:nvPr/>
        </p:nvGrpSpPr>
        <p:grpSpPr>
          <a:xfrm>
            <a:off x="9718082" y="3472147"/>
            <a:ext cx="301594" cy="307504"/>
            <a:chOff x="1609970" y="2307466"/>
            <a:chExt cx="454890" cy="463804"/>
          </a:xfrm>
        </p:grpSpPr>
        <p:sp>
          <p:nvSpPr>
            <p:cNvPr id="149" name="Freeform 10">
              <a:extLst>
                <a:ext uri="{FF2B5EF4-FFF2-40B4-BE49-F238E27FC236}">
                  <a16:creationId xmlns:a16="http://schemas.microsoft.com/office/drawing/2014/main" id="{C861FF0D-2BA3-7142-9E94-3D5FC296A6EE}"/>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0" name="Freeform 12">
              <a:extLst>
                <a:ext uri="{FF2B5EF4-FFF2-40B4-BE49-F238E27FC236}">
                  <a16:creationId xmlns:a16="http://schemas.microsoft.com/office/drawing/2014/main" id="{4D784D88-B486-244D-A33F-C4386788AC97}"/>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51" name="Group 150">
            <a:extLst>
              <a:ext uri="{FF2B5EF4-FFF2-40B4-BE49-F238E27FC236}">
                <a16:creationId xmlns:a16="http://schemas.microsoft.com/office/drawing/2014/main" id="{7166AC99-E26A-8744-B388-0FDAAA27E9C0}"/>
              </a:ext>
            </a:extLst>
          </p:cNvPr>
          <p:cNvGrpSpPr/>
          <p:nvPr/>
        </p:nvGrpSpPr>
        <p:grpSpPr>
          <a:xfrm>
            <a:off x="9566352" y="3192704"/>
            <a:ext cx="244870" cy="249668"/>
            <a:chOff x="1609970" y="2307466"/>
            <a:chExt cx="454890" cy="463804"/>
          </a:xfrm>
        </p:grpSpPr>
        <p:sp>
          <p:nvSpPr>
            <p:cNvPr id="152" name="Freeform 10">
              <a:extLst>
                <a:ext uri="{FF2B5EF4-FFF2-40B4-BE49-F238E27FC236}">
                  <a16:creationId xmlns:a16="http://schemas.microsoft.com/office/drawing/2014/main" id="{29FF161E-7999-3645-AFD5-AF48823B600F}"/>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3" name="Freeform 12">
              <a:extLst>
                <a:ext uri="{FF2B5EF4-FFF2-40B4-BE49-F238E27FC236}">
                  <a16:creationId xmlns:a16="http://schemas.microsoft.com/office/drawing/2014/main" id="{F922EC22-E40C-CA46-8CCF-82E33E57D3D1}"/>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54" name="Group 153">
            <a:extLst>
              <a:ext uri="{FF2B5EF4-FFF2-40B4-BE49-F238E27FC236}">
                <a16:creationId xmlns:a16="http://schemas.microsoft.com/office/drawing/2014/main" id="{CA311AA2-FB30-C54D-9916-638B812AB01B}"/>
              </a:ext>
            </a:extLst>
          </p:cNvPr>
          <p:cNvGrpSpPr/>
          <p:nvPr/>
        </p:nvGrpSpPr>
        <p:grpSpPr>
          <a:xfrm>
            <a:off x="7894949" y="3192704"/>
            <a:ext cx="244870" cy="249668"/>
            <a:chOff x="1609970" y="2307466"/>
            <a:chExt cx="454890" cy="463804"/>
          </a:xfrm>
        </p:grpSpPr>
        <p:sp>
          <p:nvSpPr>
            <p:cNvPr id="155" name="Freeform 10">
              <a:extLst>
                <a:ext uri="{FF2B5EF4-FFF2-40B4-BE49-F238E27FC236}">
                  <a16:creationId xmlns:a16="http://schemas.microsoft.com/office/drawing/2014/main" id="{B5B7D9BF-F22E-C943-AACE-F5A312F517B7}"/>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6" name="Freeform 12">
              <a:extLst>
                <a:ext uri="{FF2B5EF4-FFF2-40B4-BE49-F238E27FC236}">
                  <a16:creationId xmlns:a16="http://schemas.microsoft.com/office/drawing/2014/main" id="{4038818E-4183-3E4D-9459-AA41E29F264E}"/>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68" name="Group 167">
            <a:extLst>
              <a:ext uri="{FF2B5EF4-FFF2-40B4-BE49-F238E27FC236}">
                <a16:creationId xmlns:a16="http://schemas.microsoft.com/office/drawing/2014/main" id="{63DB75D1-8C68-5E48-9CBE-D21B7EBC5A23}"/>
              </a:ext>
            </a:extLst>
          </p:cNvPr>
          <p:cNvGrpSpPr/>
          <p:nvPr/>
        </p:nvGrpSpPr>
        <p:grpSpPr>
          <a:xfrm>
            <a:off x="8029575" y="3482839"/>
            <a:ext cx="276226" cy="294682"/>
            <a:chOff x="8029575" y="3482839"/>
            <a:chExt cx="276226" cy="294682"/>
          </a:xfrm>
        </p:grpSpPr>
        <p:cxnSp>
          <p:nvCxnSpPr>
            <p:cNvPr id="158" name="Straight Arrow Connector 157">
              <a:extLst>
                <a:ext uri="{FF2B5EF4-FFF2-40B4-BE49-F238E27FC236}">
                  <a16:creationId xmlns:a16="http://schemas.microsoft.com/office/drawing/2014/main" id="{0DA1947C-C50C-114E-AF24-492D3D4A9393}"/>
                </a:ext>
              </a:extLst>
            </p:cNvPr>
            <p:cNvCxnSpPr>
              <a:cxnSpLocks/>
            </p:cNvCxnSpPr>
            <p:nvPr/>
          </p:nvCxnSpPr>
          <p:spPr>
            <a:xfrm>
              <a:off x="8029575" y="3578225"/>
              <a:ext cx="222510" cy="19929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CF5EA3F8-1756-DD4E-ABD9-50281A3038F2}"/>
                </a:ext>
              </a:extLst>
            </p:cNvPr>
            <p:cNvCxnSpPr>
              <a:cxnSpLocks/>
            </p:cNvCxnSpPr>
            <p:nvPr/>
          </p:nvCxnSpPr>
          <p:spPr>
            <a:xfrm flipH="1" flipV="1">
              <a:off x="8064197" y="3482839"/>
              <a:ext cx="241604" cy="21603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8A40C8B-18FF-934D-B460-EB093433C444}"/>
              </a:ext>
            </a:extLst>
          </p:cNvPr>
          <p:cNvGrpSpPr/>
          <p:nvPr/>
        </p:nvGrpSpPr>
        <p:grpSpPr>
          <a:xfrm rot="2874015">
            <a:off x="8711475" y="3354126"/>
            <a:ext cx="276226" cy="294682"/>
            <a:chOff x="8658225" y="3362189"/>
            <a:chExt cx="276226" cy="294682"/>
          </a:xfrm>
        </p:grpSpPr>
        <p:cxnSp>
          <p:nvCxnSpPr>
            <p:cNvPr id="165" name="Straight Arrow Connector 164">
              <a:extLst>
                <a:ext uri="{FF2B5EF4-FFF2-40B4-BE49-F238E27FC236}">
                  <a16:creationId xmlns:a16="http://schemas.microsoft.com/office/drawing/2014/main" id="{4402B2CC-9B2D-504E-A1D2-448AC8CEBD6D}"/>
                </a:ext>
              </a:extLst>
            </p:cNvPr>
            <p:cNvCxnSpPr>
              <a:cxnSpLocks/>
            </p:cNvCxnSpPr>
            <p:nvPr/>
          </p:nvCxnSpPr>
          <p:spPr>
            <a:xfrm>
              <a:off x="8658225" y="3457575"/>
              <a:ext cx="222510" cy="19929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1F1D0A9-EA53-F741-A072-B52667EC2FE5}"/>
                </a:ext>
              </a:extLst>
            </p:cNvPr>
            <p:cNvCxnSpPr>
              <a:cxnSpLocks/>
            </p:cNvCxnSpPr>
            <p:nvPr/>
          </p:nvCxnSpPr>
          <p:spPr>
            <a:xfrm flipH="1" flipV="1">
              <a:off x="8692847" y="3362189"/>
              <a:ext cx="241604" cy="21603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EF0AA123-A378-F644-9B23-403D3C5BAD48}"/>
              </a:ext>
            </a:extLst>
          </p:cNvPr>
          <p:cNvGrpSpPr/>
          <p:nvPr/>
        </p:nvGrpSpPr>
        <p:grpSpPr>
          <a:xfrm rot="5400000">
            <a:off x="9380894" y="3536020"/>
            <a:ext cx="276226" cy="294682"/>
            <a:chOff x="8029575" y="3482839"/>
            <a:chExt cx="276226" cy="294682"/>
          </a:xfrm>
        </p:grpSpPr>
        <p:cxnSp>
          <p:nvCxnSpPr>
            <p:cNvPr id="170" name="Straight Arrow Connector 169">
              <a:extLst>
                <a:ext uri="{FF2B5EF4-FFF2-40B4-BE49-F238E27FC236}">
                  <a16:creationId xmlns:a16="http://schemas.microsoft.com/office/drawing/2014/main" id="{E51AFC98-3585-964E-819A-BC1FC661CBD7}"/>
                </a:ext>
              </a:extLst>
            </p:cNvPr>
            <p:cNvCxnSpPr>
              <a:cxnSpLocks/>
            </p:cNvCxnSpPr>
            <p:nvPr/>
          </p:nvCxnSpPr>
          <p:spPr>
            <a:xfrm>
              <a:off x="8029575" y="3578225"/>
              <a:ext cx="222510" cy="19929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146A470-F26C-164F-8452-B7133EE3AA2A}"/>
                </a:ext>
              </a:extLst>
            </p:cNvPr>
            <p:cNvCxnSpPr>
              <a:cxnSpLocks/>
            </p:cNvCxnSpPr>
            <p:nvPr/>
          </p:nvCxnSpPr>
          <p:spPr>
            <a:xfrm flipH="1" flipV="1">
              <a:off x="8064197" y="3482839"/>
              <a:ext cx="241604" cy="21603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2B6195C9-61D6-9441-99E3-4CB53EFA3F5C}"/>
              </a:ext>
            </a:extLst>
          </p:cNvPr>
          <p:cNvSpPr/>
          <p:nvPr/>
        </p:nvSpPr>
        <p:spPr>
          <a:xfrm>
            <a:off x="7404025" y="5275613"/>
            <a:ext cx="2867003" cy="430887"/>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Blip>
                <a:blip r:embed="rId2"/>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Centralized, scale-out storage</a:t>
            </a:r>
          </a:p>
          <a:p>
            <a:pPr marL="228600" marR="0" lvl="0" indent="-228600" algn="l" defTabSz="914400" rtl="0" eaLnBrk="1" fontAlgn="auto" latinLnBrk="0" hangingPunct="1">
              <a:lnSpc>
                <a:spcPct val="100000"/>
              </a:lnSpc>
              <a:spcBef>
                <a:spcPts val="0"/>
              </a:spcBef>
              <a:spcAft>
                <a:spcPts val="0"/>
              </a:spcAft>
              <a:buClrTx/>
              <a:buSzTx/>
              <a:buFontTx/>
              <a:buBlip>
                <a:blip r:embed="rId2"/>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Multiple, independent compute clusters</a:t>
            </a:r>
          </a:p>
        </p:txBody>
      </p:sp>
    </p:spTree>
    <p:extLst>
      <p:ext uri="{BB962C8B-B14F-4D97-AF65-F5344CB8AC3E}">
        <p14:creationId xmlns:p14="http://schemas.microsoft.com/office/powerpoint/2010/main" val="2750780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535CF0-7378-CA47-A8AB-C234E6291C6D}"/>
              </a:ext>
            </a:extLst>
          </p:cNvPr>
          <p:cNvSpPr>
            <a:spLocks noGrp="1"/>
          </p:cNvSpPr>
          <p:nvPr>
            <p:ph type="body" sz="quarter" idx="10"/>
          </p:nvPr>
        </p:nvSpPr>
        <p:spPr>
          <a:xfrm>
            <a:off x="381000" y="512763"/>
            <a:ext cx="11430000" cy="723900"/>
          </a:xfrm>
        </p:spPr>
        <p:txBody>
          <a:bodyPr/>
          <a:lstStyle/>
          <a:p>
            <a:r>
              <a:rPr lang="en-US" dirty="0"/>
              <a:t>SECURE BY DESIGN</a:t>
            </a:r>
          </a:p>
        </p:txBody>
      </p:sp>
      <p:sp>
        <p:nvSpPr>
          <p:cNvPr id="6" name="TextBox 5">
            <a:extLst>
              <a:ext uri="{FF2B5EF4-FFF2-40B4-BE49-F238E27FC236}">
                <a16:creationId xmlns:a16="http://schemas.microsoft.com/office/drawing/2014/main" id="{5F07BD64-BDD3-D74C-A5FD-499A2CEE4575}"/>
              </a:ext>
            </a:extLst>
          </p:cNvPr>
          <p:cNvSpPr txBox="1"/>
          <p:nvPr/>
        </p:nvSpPr>
        <p:spPr>
          <a:xfrm>
            <a:off x="631583" y="1867185"/>
            <a:ext cx="2412468" cy="400110"/>
          </a:xfrm>
          <a:prstGeom prst="rect">
            <a:avLst/>
          </a:prstGeom>
          <a:noFill/>
        </p:spPr>
        <p:txBody>
          <a:bodyPr wrap="square" rtlCol="0">
            <a:spAutoFit/>
          </a:bodyPr>
          <a:lstStyle>
            <a:defPPr>
              <a:defRPr lang="en-US"/>
            </a:defPPr>
            <a:lvl1pPr algn="ctr">
              <a:defRPr sz="2600">
                <a:solidFill>
                  <a:schemeClr val="tx1">
                    <a:lumMod val="75000"/>
                    <a:lumOff val="25000"/>
                  </a:schemeClr>
                </a:solidFill>
                <a:latin typeface="Avenir Medium" charset="0"/>
                <a:ea typeface="Avenir Medium" charset="0"/>
                <a:cs typeface="Avenir Medium"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Authentication</a:t>
            </a:r>
          </a:p>
        </p:txBody>
      </p:sp>
      <p:grpSp>
        <p:nvGrpSpPr>
          <p:cNvPr id="153" name="Group 152">
            <a:extLst>
              <a:ext uri="{FF2B5EF4-FFF2-40B4-BE49-F238E27FC236}">
                <a16:creationId xmlns:a16="http://schemas.microsoft.com/office/drawing/2014/main" id="{6AA88CBD-CC12-DC4D-9627-B389ECD88032}"/>
              </a:ext>
            </a:extLst>
          </p:cNvPr>
          <p:cNvGrpSpPr/>
          <p:nvPr/>
        </p:nvGrpSpPr>
        <p:grpSpPr>
          <a:xfrm>
            <a:off x="3174271" y="1674857"/>
            <a:ext cx="5578058" cy="3913143"/>
            <a:chOff x="3174271" y="1674857"/>
            <a:chExt cx="5578058" cy="4173793"/>
          </a:xfrm>
        </p:grpSpPr>
        <p:cxnSp>
          <p:nvCxnSpPr>
            <p:cNvPr id="8" name="Straight Connector 7">
              <a:extLst>
                <a:ext uri="{FF2B5EF4-FFF2-40B4-BE49-F238E27FC236}">
                  <a16:creationId xmlns:a16="http://schemas.microsoft.com/office/drawing/2014/main" id="{BB8D9EF3-AA1E-E647-B160-E63AA574E07A}"/>
                </a:ext>
              </a:extLst>
            </p:cNvPr>
            <p:cNvCxnSpPr/>
            <p:nvPr/>
          </p:nvCxnSpPr>
          <p:spPr>
            <a:xfrm>
              <a:off x="3174271" y="1674857"/>
              <a:ext cx="12629" cy="417379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6DD0A-E8E9-834C-9271-2EC6D3AB3714}"/>
                </a:ext>
              </a:extLst>
            </p:cNvPr>
            <p:cNvCxnSpPr/>
            <p:nvPr/>
          </p:nvCxnSpPr>
          <p:spPr>
            <a:xfrm>
              <a:off x="6007450" y="1674857"/>
              <a:ext cx="12629" cy="417379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793125-1A86-5645-9A08-7F01A9A33119}"/>
                </a:ext>
              </a:extLst>
            </p:cNvPr>
            <p:cNvCxnSpPr/>
            <p:nvPr/>
          </p:nvCxnSpPr>
          <p:spPr>
            <a:xfrm>
              <a:off x="8739700" y="1674857"/>
              <a:ext cx="12629" cy="417379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A8D01BFF-C1A6-0240-AD99-9B4AE1C93A65}"/>
              </a:ext>
            </a:extLst>
          </p:cNvPr>
          <p:cNvSpPr txBox="1"/>
          <p:nvPr/>
        </p:nvSpPr>
        <p:spPr>
          <a:xfrm>
            <a:off x="3395291" y="1867185"/>
            <a:ext cx="2412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Access control</a:t>
            </a:r>
          </a:p>
        </p:txBody>
      </p:sp>
      <p:sp>
        <p:nvSpPr>
          <p:cNvPr id="13" name="TextBox 12">
            <a:extLst>
              <a:ext uri="{FF2B5EF4-FFF2-40B4-BE49-F238E27FC236}">
                <a16:creationId xmlns:a16="http://schemas.microsoft.com/office/drawing/2014/main" id="{338BE272-1A42-814A-A475-F9D1CAC1C150}"/>
              </a:ext>
            </a:extLst>
          </p:cNvPr>
          <p:cNvSpPr txBox="1"/>
          <p:nvPr/>
        </p:nvSpPr>
        <p:spPr>
          <a:xfrm>
            <a:off x="6219770" y="1867185"/>
            <a:ext cx="2412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Data encryption</a:t>
            </a:r>
          </a:p>
        </p:txBody>
      </p:sp>
      <p:sp>
        <p:nvSpPr>
          <p:cNvPr id="15" name="TextBox 14">
            <a:extLst>
              <a:ext uri="{FF2B5EF4-FFF2-40B4-BE49-F238E27FC236}">
                <a16:creationId xmlns:a16="http://schemas.microsoft.com/office/drawing/2014/main" id="{862ACF59-4C6C-C849-8C9B-9552BB2FFF05}"/>
              </a:ext>
            </a:extLst>
          </p:cNvPr>
          <p:cNvSpPr txBox="1"/>
          <p:nvPr/>
        </p:nvSpPr>
        <p:spPr>
          <a:xfrm>
            <a:off x="8922705" y="1867185"/>
            <a:ext cx="26555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External validation</a:t>
            </a:r>
          </a:p>
        </p:txBody>
      </p:sp>
      <p:grpSp>
        <p:nvGrpSpPr>
          <p:cNvPr id="17" name="Group 16">
            <a:extLst>
              <a:ext uri="{FF2B5EF4-FFF2-40B4-BE49-F238E27FC236}">
                <a16:creationId xmlns:a16="http://schemas.microsoft.com/office/drawing/2014/main" id="{316B2575-8A06-8441-BCF1-DF9C45FF69E9}"/>
              </a:ext>
            </a:extLst>
          </p:cNvPr>
          <p:cNvGrpSpPr/>
          <p:nvPr/>
        </p:nvGrpSpPr>
        <p:grpSpPr>
          <a:xfrm>
            <a:off x="9182724" y="2830177"/>
            <a:ext cx="2135516" cy="913746"/>
            <a:chOff x="9226372" y="2830667"/>
            <a:chExt cx="2201154" cy="941832"/>
          </a:xfrm>
        </p:grpSpPr>
        <p:pic>
          <p:nvPicPr>
            <p:cNvPr id="18" name="Picture 17">
              <a:extLst>
                <a:ext uri="{FF2B5EF4-FFF2-40B4-BE49-F238E27FC236}">
                  <a16:creationId xmlns:a16="http://schemas.microsoft.com/office/drawing/2014/main" id="{4ACDE79F-1691-1846-9C89-BC51C8FC4DA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26372" y="2832352"/>
              <a:ext cx="938463" cy="938463"/>
            </a:xfrm>
            <a:prstGeom prst="rect">
              <a:avLst/>
            </a:prstGeom>
          </p:spPr>
        </p:pic>
        <p:pic>
          <p:nvPicPr>
            <p:cNvPr id="19" name="Picture 18">
              <a:extLst>
                <a:ext uri="{FF2B5EF4-FFF2-40B4-BE49-F238E27FC236}">
                  <a16:creationId xmlns:a16="http://schemas.microsoft.com/office/drawing/2014/main" id="{D205953D-18F2-9748-A7B0-4C4401766066}"/>
                </a:ext>
              </a:extLst>
            </p:cNvPr>
            <p:cNvPicPr>
              <a:picLocks noChangeAspect="1"/>
            </p:cNvPicPr>
            <p:nvPr/>
          </p:nvPicPr>
          <p:blipFill>
            <a:blip r:embed="rId4"/>
            <a:stretch>
              <a:fillRect/>
            </a:stretch>
          </p:blipFill>
          <p:spPr>
            <a:xfrm>
              <a:off x="10251407" y="2830667"/>
              <a:ext cx="1176119" cy="941832"/>
            </a:xfrm>
            <a:prstGeom prst="rect">
              <a:avLst/>
            </a:prstGeom>
          </p:spPr>
        </p:pic>
      </p:grpSp>
      <p:sp>
        <p:nvSpPr>
          <p:cNvPr id="147" name="TextBox 146">
            <a:extLst>
              <a:ext uri="{FF2B5EF4-FFF2-40B4-BE49-F238E27FC236}">
                <a16:creationId xmlns:a16="http://schemas.microsoft.com/office/drawing/2014/main" id="{E90CD74C-FE1E-214C-9427-B32BF2B91738}"/>
              </a:ext>
            </a:extLst>
          </p:cNvPr>
          <p:cNvSpPr txBox="1"/>
          <p:nvPr/>
        </p:nvSpPr>
        <p:spPr>
          <a:xfrm>
            <a:off x="668464" y="4120589"/>
            <a:ext cx="2338707"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Embedded multi-factor authentication</a:t>
            </a: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endPar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Federated authentication available</a:t>
            </a:r>
          </a:p>
        </p:txBody>
      </p:sp>
      <p:sp>
        <p:nvSpPr>
          <p:cNvPr id="148" name="TextBox 147">
            <a:extLst>
              <a:ext uri="{FF2B5EF4-FFF2-40B4-BE49-F238E27FC236}">
                <a16:creationId xmlns:a16="http://schemas.microsoft.com/office/drawing/2014/main" id="{9BBBC996-8BC4-5F4C-BEE1-4E2A909F78FB}"/>
              </a:ext>
            </a:extLst>
          </p:cNvPr>
          <p:cNvSpPr txBox="1"/>
          <p:nvPr/>
        </p:nvSpPr>
        <p:spPr>
          <a:xfrm>
            <a:off x="3432172" y="4120589"/>
            <a:ext cx="2338707"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Role-based access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control model</a:t>
            </a: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endPar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Granular privileges on all objects &amp; actions</a:t>
            </a:r>
          </a:p>
        </p:txBody>
      </p:sp>
      <p:sp>
        <p:nvSpPr>
          <p:cNvPr id="149" name="TextBox 148">
            <a:extLst>
              <a:ext uri="{FF2B5EF4-FFF2-40B4-BE49-F238E27FC236}">
                <a16:creationId xmlns:a16="http://schemas.microsoft.com/office/drawing/2014/main" id="{06647F18-8493-EC42-8FAA-03268FCBEE38}"/>
              </a:ext>
            </a:extLst>
          </p:cNvPr>
          <p:cNvSpPr txBox="1"/>
          <p:nvPr/>
        </p:nvSpPr>
        <p:spPr>
          <a:xfrm>
            <a:off x="6256651" y="4120589"/>
            <a:ext cx="2338707"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All data encrypted, always, end-to-end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Encryption keys managed automatically</a:t>
            </a:r>
          </a:p>
        </p:txBody>
      </p:sp>
      <p:sp>
        <p:nvSpPr>
          <p:cNvPr id="150" name="TextBox 149">
            <a:extLst>
              <a:ext uri="{FF2B5EF4-FFF2-40B4-BE49-F238E27FC236}">
                <a16:creationId xmlns:a16="http://schemas.microsoft.com/office/drawing/2014/main" id="{03DBD7DD-2CD2-3B45-B0B6-053515E08C04}"/>
              </a:ext>
            </a:extLst>
          </p:cNvPr>
          <p:cNvSpPr txBox="1"/>
          <p:nvPr/>
        </p:nvSpPr>
        <p:spPr>
          <a:xfrm>
            <a:off x="9081129" y="4120589"/>
            <a:ext cx="2338707"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Certified against enterprise-class requirements </a:t>
            </a:r>
          </a:p>
        </p:txBody>
      </p:sp>
      <p:grpSp>
        <p:nvGrpSpPr>
          <p:cNvPr id="93" name="Group 92">
            <a:extLst>
              <a:ext uri="{FF2B5EF4-FFF2-40B4-BE49-F238E27FC236}">
                <a16:creationId xmlns:a16="http://schemas.microsoft.com/office/drawing/2014/main" id="{BD485289-7F5F-0E4F-86FB-0ABC971A6BDA}"/>
              </a:ext>
            </a:extLst>
          </p:cNvPr>
          <p:cNvGrpSpPr/>
          <p:nvPr/>
        </p:nvGrpSpPr>
        <p:grpSpPr>
          <a:xfrm>
            <a:off x="6921612" y="2592449"/>
            <a:ext cx="1008785" cy="1348111"/>
            <a:chOff x="7062090" y="2553732"/>
            <a:chExt cx="1008785" cy="1348111"/>
          </a:xfrm>
        </p:grpSpPr>
        <p:grpSp>
          <p:nvGrpSpPr>
            <p:cNvPr id="94" name="Group 93">
              <a:extLst>
                <a:ext uri="{FF2B5EF4-FFF2-40B4-BE49-F238E27FC236}">
                  <a16:creationId xmlns:a16="http://schemas.microsoft.com/office/drawing/2014/main" id="{A3247818-1189-9E45-9CAE-9E3B195303E2}"/>
                </a:ext>
              </a:extLst>
            </p:cNvPr>
            <p:cNvGrpSpPr/>
            <p:nvPr/>
          </p:nvGrpSpPr>
          <p:grpSpPr>
            <a:xfrm>
              <a:off x="7062090" y="2553732"/>
              <a:ext cx="834942" cy="1061817"/>
              <a:chOff x="7045615" y="2265831"/>
              <a:chExt cx="942015" cy="1197984"/>
            </a:xfrm>
          </p:grpSpPr>
          <p:sp>
            <p:nvSpPr>
              <p:cNvPr id="110" name="Freeform 109">
                <a:extLst>
                  <a:ext uri="{FF2B5EF4-FFF2-40B4-BE49-F238E27FC236}">
                    <a16:creationId xmlns:a16="http://schemas.microsoft.com/office/drawing/2014/main" id="{55003D53-289C-264A-9043-8A7BFA271348}"/>
                  </a:ext>
                </a:extLst>
              </p:cNvPr>
              <p:cNvSpPr/>
              <p:nvPr/>
            </p:nvSpPr>
            <p:spPr>
              <a:xfrm>
                <a:off x="7196460" y="2265831"/>
                <a:ext cx="640325" cy="486105"/>
              </a:xfrm>
              <a:custGeom>
                <a:avLst/>
                <a:gdLst>
                  <a:gd name="connsiteX0" fmla="*/ 456943 w 913886"/>
                  <a:gd name="connsiteY0" fmla="*/ 0 h 693779"/>
                  <a:gd name="connsiteX1" fmla="*/ 913886 w 913886"/>
                  <a:gd name="connsiteY1" fmla="*/ 456943 h 693779"/>
                  <a:gd name="connsiteX2" fmla="*/ 913886 w 913886"/>
                  <a:gd name="connsiteY2" fmla="*/ 693779 h 693779"/>
                  <a:gd name="connsiteX3" fmla="*/ 838133 w 913886"/>
                  <a:gd name="connsiteY3" fmla="*/ 693779 h 693779"/>
                  <a:gd name="connsiteX4" fmla="*/ 838133 w 913886"/>
                  <a:gd name="connsiteY4" fmla="*/ 467045 h 693779"/>
                  <a:gd name="connsiteX5" fmla="*/ 460298 w 913886"/>
                  <a:gd name="connsiteY5" fmla="*/ 89210 h 693779"/>
                  <a:gd name="connsiteX6" fmla="*/ 82463 w 913886"/>
                  <a:gd name="connsiteY6" fmla="*/ 467045 h 693779"/>
                  <a:gd name="connsiteX7" fmla="*/ 82463 w 913886"/>
                  <a:gd name="connsiteY7" fmla="*/ 693779 h 693779"/>
                  <a:gd name="connsiteX8" fmla="*/ 0 w 913886"/>
                  <a:gd name="connsiteY8" fmla="*/ 693779 h 693779"/>
                  <a:gd name="connsiteX9" fmla="*/ 0 w 913886"/>
                  <a:gd name="connsiteY9" fmla="*/ 456943 h 693779"/>
                  <a:gd name="connsiteX10" fmla="*/ 456943 w 913886"/>
                  <a:gd name="connsiteY10" fmla="*/ 0 h 69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3886" h="693779">
                    <a:moveTo>
                      <a:pt x="456943" y="0"/>
                    </a:moveTo>
                    <a:cubicBezTo>
                      <a:pt x="709306" y="0"/>
                      <a:pt x="913886" y="204580"/>
                      <a:pt x="913886" y="456943"/>
                    </a:cubicBezTo>
                    <a:lnTo>
                      <a:pt x="913886" y="693779"/>
                    </a:lnTo>
                    <a:lnTo>
                      <a:pt x="838133" y="693779"/>
                    </a:lnTo>
                    <a:lnTo>
                      <a:pt x="838133" y="467045"/>
                    </a:lnTo>
                    <a:cubicBezTo>
                      <a:pt x="838133" y="258372"/>
                      <a:pt x="668971" y="89210"/>
                      <a:pt x="460298" y="89210"/>
                    </a:cubicBezTo>
                    <a:cubicBezTo>
                      <a:pt x="251625" y="89210"/>
                      <a:pt x="82463" y="258372"/>
                      <a:pt x="82463" y="467045"/>
                    </a:cubicBezTo>
                    <a:lnTo>
                      <a:pt x="82463" y="693779"/>
                    </a:lnTo>
                    <a:lnTo>
                      <a:pt x="0" y="693779"/>
                    </a:lnTo>
                    <a:lnTo>
                      <a:pt x="0" y="456943"/>
                    </a:lnTo>
                    <a:cubicBezTo>
                      <a:pt x="0" y="204580"/>
                      <a:pt x="204580" y="0"/>
                      <a:pt x="456943" y="0"/>
                    </a:cubicBezTo>
                    <a:close/>
                  </a:path>
                </a:pathLst>
              </a:cu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1" name="Rounded Rectangle 110">
                <a:extLst>
                  <a:ext uri="{FF2B5EF4-FFF2-40B4-BE49-F238E27FC236}">
                    <a16:creationId xmlns:a16="http://schemas.microsoft.com/office/drawing/2014/main" id="{2DB9BAED-DBF4-2248-B15D-37679070A076}"/>
                  </a:ext>
                </a:extLst>
              </p:cNvPr>
              <p:cNvSpPr/>
              <p:nvPr/>
            </p:nvSpPr>
            <p:spPr>
              <a:xfrm>
                <a:off x="7045615" y="2751984"/>
                <a:ext cx="942015" cy="237213"/>
              </a:xfrm>
              <a:prstGeom prst="roundRect">
                <a:avLst>
                  <a:gd name="adj" fmla="val 9220"/>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2" name="Oval 111">
                <a:extLst>
                  <a:ext uri="{FF2B5EF4-FFF2-40B4-BE49-F238E27FC236}">
                    <a16:creationId xmlns:a16="http://schemas.microsoft.com/office/drawing/2014/main" id="{4C254B13-E0EF-2049-82AC-428053330D09}"/>
                  </a:ext>
                </a:extLst>
              </p:cNvPr>
              <p:cNvSpPr/>
              <p:nvPr/>
            </p:nvSpPr>
            <p:spPr>
              <a:xfrm>
                <a:off x="7811066" y="2829669"/>
                <a:ext cx="81843" cy="81843"/>
              </a:xfrm>
              <a:prstGeom prst="ellipse">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grpSp>
            <p:nvGrpSpPr>
              <p:cNvPr id="113" name="Group 112">
                <a:extLst>
                  <a:ext uri="{FF2B5EF4-FFF2-40B4-BE49-F238E27FC236}">
                    <a16:creationId xmlns:a16="http://schemas.microsoft.com/office/drawing/2014/main" id="{0F30A19E-177F-6941-B04D-FA37A4C74001}"/>
                  </a:ext>
                </a:extLst>
              </p:cNvPr>
              <p:cNvGrpSpPr/>
              <p:nvPr/>
            </p:nvGrpSpPr>
            <p:grpSpPr>
              <a:xfrm>
                <a:off x="7045615" y="2989293"/>
                <a:ext cx="942015" cy="237213"/>
                <a:chOff x="7155407" y="4383458"/>
                <a:chExt cx="1130969" cy="284794"/>
              </a:xfrm>
            </p:grpSpPr>
            <p:sp>
              <p:nvSpPr>
                <p:cNvPr id="119" name="Rounded Rectangle 118">
                  <a:extLst>
                    <a:ext uri="{FF2B5EF4-FFF2-40B4-BE49-F238E27FC236}">
                      <a16:creationId xmlns:a16="http://schemas.microsoft.com/office/drawing/2014/main" id="{76BE0FBF-DF74-8340-9B72-C2991F76422C}"/>
                    </a:ext>
                  </a:extLst>
                </p:cNvPr>
                <p:cNvSpPr/>
                <p:nvPr/>
              </p:nvSpPr>
              <p:spPr>
                <a:xfrm>
                  <a:off x="7155407" y="4383458"/>
                  <a:ext cx="1130969" cy="284794"/>
                </a:xfrm>
                <a:prstGeom prst="roundRect">
                  <a:avLst>
                    <a:gd name="adj" fmla="val 9220"/>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20" name="Oval 119">
                  <a:extLst>
                    <a:ext uri="{FF2B5EF4-FFF2-40B4-BE49-F238E27FC236}">
                      <a16:creationId xmlns:a16="http://schemas.microsoft.com/office/drawing/2014/main" id="{F7C87CE9-EB58-7045-B931-3E1042D53119}"/>
                    </a:ext>
                  </a:extLst>
                </p:cNvPr>
                <p:cNvSpPr/>
                <p:nvPr/>
              </p:nvSpPr>
              <p:spPr>
                <a:xfrm>
                  <a:off x="8074396" y="4476726"/>
                  <a:ext cx="98259" cy="98259"/>
                </a:xfrm>
                <a:prstGeom prst="ellipse">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21" name="Line 79">
                  <a:extLst>
                    <a:ext uri="{FF2B5EF4-FFF2-40B4-BE49-F238E27FC236}">
                      <a16:creationId xmlns:a16="http://schemas.microsoft.com/office/drawing/2014/main" id="{68164EA2-93BC-B840-97AF-D6DDA5F43FF2}"/>
                    </a:ext>
                  </a:extLst>
                </p:cNvPr>
                <p:cNvSpPr>
                  <a:spLocks noChangeShapeType="1"/>
                </p:cNvSpPr>
                <p:nvPr/>
              </p:nvSpPr>
              <p:spPr bwMode="auto">
                <a:xfrm flipH="1" flipV="1">
                  <a:off x="7283449" y="4525855"/>
                  <a:ext cx="525540" cy="0"/>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grpSp>
            <p:nvGrpSpPr>
              <p:cNvPr id="114" name="Group 113">
                <a:extLst>
                  <a:ext uri="{FF2B5EF4-FFF2-40B4-BE49-F238E27FC236}">
                    <a16:creationId xmlns:a16="http://schemas.microsoft.com/office/drawing/2014/main" id="{991F8FF5-1F7A-1147-BB5C-9ADAD2819E31}"/>
                  </a:ext>
                </a:extLst>
              </p:cNvPr>
              <p:cNvGrpSpPr/>
              <p:nvPr/>
            </p:nvGrpSpPr>
            <p:grpSpPr>
              <a:xfrm>
                <a:off x="7045615" y="3226602"/>
                <a:ext cx="942015" cy="237213"/>
                <a:chOff x="7155407" y="4383458"/>
                <a:chExt cx="1130969" cy="284794"/>
              </a:xfrm>
            </p:grpSpPr>
            <p:sp>
              <p:nvSpPr>
                <p:cNvPr id="116" name="Rounded Rectangle 115">
                  <a:extLst>
                    <a:ext uri="{FF2B5EF4-FFF2-40B4-BE49-F238E27FC236}">
                      <a16:creationId xmlns:a16="http://schemas.microsoft.com/office/drawing/2014/main" id="{5696936A-E397-8742-952D-A037C01FA225}"/>
                    </a:ext>
                  </a:extLst>
                </p:cNvPr>
                <p:cNvSpPr/>
                <p:nvPr/>
              </p:nvSpPr>
              <p:spPr>
                <a:xfrm>
                  <a:off x="7155407" y="4383458"/>
                  <a:ext cx="1130969" cy="284794"/>
                </a:xfrm>
                <a:prstGeom prst="roundRect">
                  <a:avLst>
                    <a:gd name="adj" fmla="val 9220"/>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7" name="Oval 116">
                  <a:extLst>
                    <a:ext uri="{FF2B5EF4-FFF2-40B4-BE49-F238E27FC236}">
                      <a16:creationId xmlns:a16="http://schemas.microsoft.com/office/drawing/2014/main" id="{9E860028-E354-0A4C-8A5D-79310AF19443}"/>
                    </a:ext>
                  </a:extLst>
                </p:cNvPr>
                <p:cNvSpPr/>
                <p:nvPr/>
              </p:nvSpPr>
              <p:spPr>
                <a:xfrm>
                  <a:off x="8074396" y="4476726"/>
                  <a:ext cx="98259" cy="9825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8" name="Line 79">
                  <a:extLst>
                    <a:ext uri="{FF2B5EF4-FFF2-40B4-BE49-F238E27FC236}">
                      <a16:creationId xmlns:a16="http://schemas.microsoft.com/office/drawing/2014/main" id="{BA0274ED-EB41-6241-AB06-70D415C88A8A}"/>
                    </a:ext>
                  </a:extLst>
                </p:cNvPr>
                <p:cNvSpPr>
                  <a:spLocks noChangeShapeType="1"/>
                </p:cNvSpPr>
                <p:nvPr/>
              </p:nvSpPr>
              <p:spPr bwMode="auto">
                <a:xfrm flipH="1" flipV="1">
                  <a:off x="7283449" y="4525855"/>
                  <a:ext cx="525540" cy="0"/>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sp>
            <p:nvSpPr>
              <p:cNvPr id="115" name="Line 79">
                <a:extLst>
                  <a:ext uri="{FF2B5EF4-FFF2-40B4-BE49-F238E27FC236}">
                    <a16:creationId xmlns:a16="http://schemas.microsoft.com/office/drawing/2014/main" id="{1CD4E642-111B-1A47-80FA-D169D915FD94}"/>
                  </a:ext>
                </a:extLst>
              </p:cNvPr>
              <p:cNvSpPr>
                <a:spLocks noChangeShapeType="1"/>
              </p:cNvSpPr>
              <p:nvPr/>
            </p:nvSpPr>
            <p:spPr bwMode="auto">
              <a:xfrm flipH="1" flipV="1">
                <a:off x="7152265" y="2870590"/>
                <a:ext cx="437737" cy="0"/>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sp>
          <p:nvSpPr>
            <p:cNvPr id="95" name="Oval 94">
              <a:extLst>
                <a:ext uri="{FF2B5EF4-FFF2-40B4-BE49-F238E27FC236}">
                  <a16:creationId xmlns:a16="http://schemas.microsoft.com/office/drawing/2014/main" id="{11406F17-AD8D-1A42-A65B-9746D140A628}"/>
                </a:ext>
              </a:extLst>
            </p:cNvPr>
            <p:cNvSpPr/>
            <p:nvPr/>
          </p:nvSpPr>
          <p:spPr>
            <a:xfrm>
              <a:off x="7536202" y="3367169"/>
              <a:ext cx="534673" cy="534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grpSp>
          <p:nvGrpSpPr>
            <p:cNvPr id="96" name="Group 95">
              <a:extLst>
                <a:ext uri="{FF2B5EF4-FFF2-40B4-BE49-F238E27FC236}">
                  <a16:creationId xmlns:a16="http://schemas.microsoft.com/office/drawing/2014/main" id="{149D0AC9-A4AF-7E48-90B9-66ADF893632B}"/>
                </a:ext>
              </a:extLst>
            </p:cNvPr>
            <p:cNvGrpSpPr/>
            <p:nvPr/>
          </p:nvGrpSpPr>
          <p:grpSpPr>
            <a:xfrm>
              <a:off x="7598760" y="3422297"/>
              <a:ext cx="361595" cy="356870"/>
              <a:chOff x="7354909" y="3167109"/>
              <a:chExt cx="323425" cy="319199"/>
            </a:xfrm>
            <a:solidFill>
              <a:schemeClr val="accent1"/>
            </a:solidFill>
          </p:grpSpPr>
          <p:sp>
            <p:nvSpPr>
              <p:cNvPr id="97" name="Freeform 96">
                <a:extLst>
                  <a:ext uri="{FF2B5EF4-FFF2-40B4-BE49-F238E27FC236}">
                    <a16:creationId xmlns:a16="http://schemas.microsoft.com/office/drawing/2014/main" id="{DDDA9CDC-247F-994D-BA3F-2BEE66AB772C}"/>
                  </a:ext>
                </a:extLst>
              </p:cNvPr>
              <p:cNvSpPr>
                <a:spLocks/>
              </p:cNvSpPr>
              <p:nvPr userDrawn="1"/>
            </p:nvSpPr>
            <p:spPr bwMode="auto">
              <a:xfrm>
                <a:off x="7531408" y="3204192"/>
                <a:ext cx="112189" cy="84025"/>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98" name="Freeform 97">
                <a:extLst>
                  <a:ext uri="{FF2B5EF4-FFF2-40B4-BE49-F238E27FC236}">
                    <a16:creationId xmlns:a16="http://schemas.microsoft.com/office/drawing/2014/main" id="{F17F38EA-BD11-4F46-9C23-7AEA7551A4ED}"/>
                  </a:ext>
                </a:extLst>
              </p:cNvPr>
              <p:cNvSpPr>
                <a:spLocks/>
              </p:cNvSpPr>
              <p:nvPr userDrawn="1"/>
            </p:nvSpPr>
            <p:spPr bwMode="auto">
              <a:xfrm>
                <a:off x="7533755" y="3167109"/>
                <a:ext cx="39900" cy="117823"/>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99" name="Freeform 98">
                <a:extLst>
                  <a:ext uri="{FF2B5EF4-FFF2-40B4-BE49-F238E27FC236}">
                    <a16:creationId xmlns:a16="http://schemas.microsoft.com/office/drawing/2014/main" id="{66318506-F48D-8D4F-A40F-710689171B8B}"/>
                  </a:ext>
                </a:extLst>
              </p:cNvPr>
              <p:cNvSpPr>
                <a:spLocks/>
              </p:cNvSpPr>
              <p:nvPr userDrawn="1"/>
            </p:nvSpPr>
            <p:spPr bwMode="auto">
              <a:xfrm>
                <a:off x="7565206" y="3304177"/>
                <a:ext cx="112189" cy="8543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0" name="Freeform 99">
                <a:extLst>
                  <a:ext uri="{FF2B5EF4-FFF2-40B4-BE49-F238E27FC236}">
                    <a16:creationId xmlns:a16="http://schemas.microsoft.com/office/drawing/2014/main" id="{447C21F0-344E-4D47-8F87-95C54C460472}"/>
                  </a:ext>
                </a:extLst>
              </p:cNvPr>
              <p:cNvSpPr>
                <a:spLocks/>
              </p:cNvSpPr>
              <p:nvPr userDrawn="1"/>
            </p:nvSpPr>
            <p:spPr bwMode="auto">
              <a:xfrm>
                <a:off x="7566145" y="3265216"/>
                <a:ext cx="112189" cy="84964"/>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1" name="Freeform 100">
                <a:extLst>
                  <a:ext uri="{FF2B5EF4-FFF2-40B4-BE49-F238E27FC236}">
                    <a16:creationId xmlns:a16="http://schemas.microsoft.com/office/drawing/2014/main" id="{7CC23E2C-D3BA-A747-A1F7-985C17FA656D}"/>
                  </a:ext>
                </a:extLst>
              </p:cNvPr>
              <p:cNvSpPr>
                <a:spLocks/>
              </p:cNvSpPr>
              <p:nvPr userDrawn="1"/>
            </p:nvSpPr>
            <p:spPr bwMode="auto">
              <a:xfrm>
                <a:off x="7533286" y="3369425"/>
                <a:ext cx="40369" cy="1168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2" name="Freeform 101">
                <a:extLst>
                  <a:ext uri="{FF2B5EF4-FFF2-40B4-BE49-F238E27FC236}">
                    <a16:creationId xmlns:a16="http://schemas.microsoft.com/office/drawing/2014/main" id="{AA93487A-7003-2E40-A314-FEE9FA1736FA}"/>
                  </a:ext>
                </a:extLst>
              </p:cNvPr>
              <p:cNvSpPr>
                <a:spLocks/>
              </p:cNvSpPr>
              <p:nvPr userDrawn="1"/>
            </p:nvSpPr>
            <p:spPr bwMode="auto">
              <a:xfrm>
                <a:off x="7532347" y="3366138"/>
                <a:ext cx="111720" cy="84964"/>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3" name="Freeform 102">
                <a:extLst>
                  <a:ext uri="{FF2B5EF4-FFF2-40B4-BE49-F238E27FC236}">
                    <a16:creationId xmlns:a16="http://schemas.microsoft.com/office/drawing/2014/main" id="{5C728A41-D298-4B4A-A836-1C6FAF701991}"/>
                  </a:ext>
                </a:extLst>
              </p:cNvPr>
              <p:cNvSpPr>
                <a:spLocks/>
              </p:cNvSpPr>
              <p:nvPr userDrawn="1"/>
            </p:nvSpPr>
            <p:spPr bwMode="auto">
              <a:xfrm>
                <a:off x="7389646" y="3365201"/>
                <a:ext cx="111720" cy="84494"/>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4" name="Freeform 103">
                <a:extLst>
                  <a:ext uri="{FF2B5EF4-FFF2-40B4-BE49-F238E27FC236}">
                    <a16:creationId xmlns:a16="http://schemas.microsoft.com/office/drawing/2014/main" id="{C669E895-F402-9040-AF28-454F9B4FDA60}"/>
                  </a:ext>
                </a:extLst>
              </p:cNvPr>
              <p:cNvSpPr>
                <a:spLocks/>
              </p:cNvSpPr>
              <p:nvPr userDrawn="1"/>
            </p:nvSpPr>
            <p:spPr bwMode="auto">
              <a:xfrm>
                <a:off x="7459118" y="3369425"/>
                <a:ext cx="39900" cy="1168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5" name="Freeform 104">
                <a:extLst>
                  <a:ext uri="{FF2B5EF4-FFF2-40B4-BE49-F238E27FC236}">
                    <a16:creationId xmlns:a16="http://schemas.microsoft.com/office/drawing/2014/main" id="{54417682-C352-BF48-A471-69D54F9DA82E}"/>
                  </a:ext>
                </a:extLst>
              </p:cNvPr>
              <p:cNvSpPr>
                <a:spLocks/>
              </p:cNvSpPr>
              <p:nvPr userDrawn="1"/>
            </p:nvSpPr>
            <p:spPr bwMode="auto">
              <a:xfrm>
                <a:off x="7355848" y="3265216"/>
                <a:ext cx="111720" cy="84025"/>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6" name="Freeform 105">
                <a:extLst>
                  <a:ext uri="{FF2B5EF4-FFF2-40B4-BE49-F238E27FC236}">
                    <a16:creationId xmlns:a16="http://schemas.microsoft.com/office/drawing/2014/main" id="{FFADA32D-04A1-0040-838A-88508F36895D}"/>
                  </a:ext>
                </a:extLst>
              </p:cNvPr>
              <p:cNvSpPr>
                <a:spLocks/>
              </p:cNvSpPr>
              <p:nvPr userDrawn="1"/>
            </p:nvSpPr>
            <p:spPr bwMode="auto">
              <a:xfrm>
                <a:off x="7354909" y="3304177"/>
                <a:ext cx="111720" cy="84494"/>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7" name="Freeform 106">
                <a:extLst>
                  <a:ext uri="{FF2B5EF4-FFF2-40B4-BE49-F238E27FC236}">
                    <a16:creationId xmlns:a16="http://schemas.microsoft.com/office/drawing/2014/main" id="{18557335-0481-DA4C-A49D-071859E3D294}"/>
                  </a:ext>
                </a:extLst>
              </p:cNvPr>
              <p:cNvSpPr>
                <a:spLocks/>
              </p:cNvSpPr>
              <p:nvPr userDrawn="1"/>
            </p:nvSpPr>
            <p:spPr bwMode="auto">
              <a:xfrm>
                <a:off x="7459118" y="3167109"/>
                <a:ext cx="40839" cy="117823"/>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8" name="Freeform 107">
                <a:extLst>
                  <a:ext uri="{FF2B5EF4-FFF2-40B4-BE49-F238E27FC236}">
                    <a16:creationId xmlns:a16="http://schemas.microsoft.com/office/drawing/2014/main" id="{ECB63737-2D46-654B-A243-85EBD811C2CF}"/>
                  </a:ext>
                </a:extLst>
              </p:cNvPr>
              <p:cNvSpPr>
                <a:spLocks/>
              </p:cNvSpPr>
              <p:nvPr userDrawn="1"/>
            </p:nvSpPr>
            <p:spPr bwMode="auto">
              <a:xfrm>
                <a:off x="7388707" y="3202315"/>
                <a:ext cx="112189" cy="85902"/>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9" name="Freeform 108">
                <a:extLst>
                  <a:ext uri="{FF2B5EF4-FFF2-40B4-BE49-F238E27FC236}">
                    <a16:creationId xmlns:a16="http://schemas.microsoft.com/office/drawing/2014/main" id="{4388D4D9-A676-D541-A62D-5341152C3291}"/>
                  </a:ext>
                </a:extLst>
              </p:cNvPr>
              <p:cNvSpPr>
                <a:spLocks noEditPoints="1"/>
              </p:cNvSpPr>
              <p:nvPr userDrawn="1"/>
            </p:nvSpPr>
            <p:spPr bwMode="auto">
              <a:xfrm>
                <a:off x="7479304" y="3289155"/>
                <a:ext cx="74637" cy="76045"/>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grpSp>
      <p:grpSp>
        <p:nvGrpSpPr>
          <p:cNvPr id="122" name="Group 121">
            <a:extLst>
              <a:ext uri="{FF2B5EF4-FFF2-40B4-BE49-F238E27FC236}">
                <a16:creationId xmlns:a16="http://schemas.microsoft.com/office/drawing/2014/main" id="{A8293439-60DB-CD49-9A9A-55221E4DD989}"/>
              </a:ext>
            </a:extLst>
          </p:cNvPr>
          <p:cNvGrpSpPr/>
          <p:nvPr/>
        </p:nvGrpSpPr>
        <p:grpSpPr>
          <a:xfrm>
            <a:off x="3567058" y="2507474"/>
            <a:ext cx="2068934" cy="1297818"/>
            <a:chOff x="3556735" y="2468757"/>
            <a:chExt cx="2068934" cy="1297818"/>
          </a:xfrm>
        </p:grpSpPr>
        <p:grpSp>
          <p:nvGrpSpPr>
            <p:cNvPr id="123" name="Group 122">
              <a:extLst>
                <a:ext uri="{FF2B5EF4-FFF2-40B4-BE49-F238E27FC236}">
                  <a16:creationId xmlns:a16="http://schemas.microsoft.com/office/drawing/2014/main" id="{C84291B4-729B-7842-A4AE-76886D860C25}"/>
                </a:ext>
              </a:extLst>
            </p:cNvPr>
            <p:cNvGrpSpPr/>
            <p:nvPr/>
          </p:nvGrpSpPr>
          <p:grpSpPr>
            <a:xfrm>
              <a:off x="4320372" y="2468757"/>
              <a:ext cx="557246" cy="560665"/>
              <a:chOff x="4413520" y="2941693"/>
              <a:chExt cx="557246" cy="560665"/>
            </a:xfrm>
          </p:grpSpPr>
          <p:sp>
            <p:nvSpPr>
              <p:cNvPr id="127" name="Freeform 126">
                <a:extLst>
                  <a:ext uri="{FF2B5EF4-FFF2-40B4-BE49-F238E27FC236}">
                    <a16:creationId xmlns:a16="http://schemas.microsoft.com/office/drawing/2014/main" id="{48DCC06E-2032-5444-849E-181193870368}"/>
                  </a:ext>
                </a:extLst>
              </p:cNvPr>
              <p:cNvSpPr>
                <a:spLocks/>
              </p:cNvSpPr>
              <p:nvPr/>
            </p:nvSpPr>
            <p:spPr bwMode="auto">
              <a:xfrm>
                <a:off x="4413520" y="2941693"/>
                <a:ext cx="557246" cy="560665"/>
              </a:xfrm>
              <a:custGeom>
                <a:avLst/>
                <a:gdLst>
                  <a:gd name="T0" fmla="*/ 80 w 92"/>
                  <a:gd name="T1" fmla="*/ 0 h 92"/>
                  <a:gd name="T2" fmla="*/ 41 w 92"/>
                  <a:gd name="T3" fmla="*/ 39 h 92"/>
                  <a:gd name="T4" fmla="*/ 28 w 92"/>
                  <a:gd name="T5" fmla="*/ 36 h 92"/>
                  <a:gd name="T6" fmla="*/ 0 w 92"/>
                  <a:gd name="T7" fmla="*/ 64 h 92"/>
                  <a:gd name="T8" fmla="*/ 28 w 92"/>
                  <a:gd name="T9" fmla="*/ 92 h 92"/>
                  <a:gd name="T10" fmla="*/ 56 w 92"/>
                  <a:gd name="T11" fmla="*/ 64 h 92"/>
                  <a:gd name="T12" fmla="*/ 53 w 92"/>
                  <a:gd name="T13" fmla="*/ 51 h 92"/>
                  <a:gd name="T14" fmla="*/ 66 w 92"/>
                  <a:gd name="T15" fmla="*/ 38 h 92"/>
                  <a:gd name="T16" fmla="*/ 72 w 92"/>
                  <a:gd name="T17" fmla="*/ 38 h 92"/>
                  <a:gd name="T18" fmla="*/ 72 w 92"/>
                  <a:gd name="T19" fmla="*/ 32 h 92"/>
                  <a:gd name="T20" fmla="*/ 74 w 92"/>
                  <a:gd name="T21" fmla="*/ 30 h 92"/>
                  <a:gd name="T22" fmla="*/ 80 w 92"/>
                  <a:gd name="T23" fmla="*/ 30 h 92"/>
                  <a:gd name="T24" fmla="*/ 80 w 92"/>
                  <a:gd name="T25" fmla="*/ 24 h 92"/>
                  <a:gd name="T26" fmla="*/ 82 w 92"/>
                  <a:gd name="T27" fmla="*/ 22 h 92"/>
                  <a:gd name="T28" fmla="*/ 88 w 92"/>
                  <a:gd name="T29" fmla="*/ 22 h 92"/>
                  <a:gd name="T30" fmla="*/ 88 w 92"/>
                  <a:gd name="T31" fmla="*/ 16 h 92"/>
                  <a:gd name="T32" fmla="*/ 92 w 92"/>
                  <a:gd name="T33" fmla="*/ 12 h 92"/>
                  <a:gd name="T34" fmla="*/ 92 w 92"/>
                  <a:gd name="T35" fmla="*/ 0 h 92"/>
                  <a:gd name="T36" fmla="*/ 80 w 92"/>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92">
                    <a:moveTo>
                      <a:pt x="80" y="0"/>
                    </a:moveTo>
                    <a:cubicBezTo>
                      <a:pt x="41" y="39"/>
                      <a:pt x="41" y="39"/>
                      <a:pt x="41" y="39"/>
                    </a:cubicBezTo>
                    <a:cubicBezTo>
                      <a:pt x="37" y="37"/>
                      <a:pt x="33" y="36"/>
                      <a:pt x="28" y="36"/>
                    </a:cubicBezTo>
                    <a:cubicBezTo>
                      <a:pt x="13" y="36"/>
                      <a:pt x="0" y="49"/>
                      <a:pt x="0" y="64"/>
                    </a:cubicBezTo>
                    <a:cubicBezTo>
                      <a:pt x="0" y="79"/>
                      <a:pt x="13" y="92"/>
                      <a:pt x="28" y="92"/>
                    </a:cubicBezTo>
                    <a:cubicBezTo>
                      <a:pt x="43" y="92"/>
                      <a:pt x="56" y="79"/>
                      <a:pt x="56" y="64"/>
                    </a:cubicBezTo>
                    <a:cubicBezTo>
                      <a:pt x="56" y="59"/>
                      <a:pt x="55" y="55"/>
                      <a:pt x="53" y="51"/>
                    </a:cubicBezTo>
                    <a:cubicBezTo>
                      <a:pt x="66" y="38"/>
                      <a:pt x="66" y="38"/>
                      <a:pt x="66" y="38"/>
                    </a:cubicBezTo>
                    <a:cubicBezTo>
                      <a:pt x="72" y="38"/>
                      <a:pt x="72" y="38"/>
                      <a:pt x="72" y="38"/>
                    </a:cubicBezTo>
                    <a:cubicBezTo>
                      <a:pt x="72" y="32"/>
                      <a:pt x="72" y="32"/>
                      <a:pt x="72" y="32"/>
                    </a:cubicBezTo>
                    <a:cubicBezTo>
                      <a:pt x="74" y="30"/>
                      <a:pt x="74" y="30"/>
                      <a:pt x="74" y="30"/>
                    </a:cubicBezTo>
                    <a:cubicBezTo>
                      <a:pt x="80" y="30"/>
                      <a:pt x="80" y="30"/>
                      <a:pt x="80" y="30"/>
                    </a:cubicBezTo>
                    <a:cubicBezTo>
                      <a:pt x="80" y="24"/>
                      <a:pt x="80" y="24"/>
                      <a:pt x="80" y="24"/>
                    </a:cubicBezTo>
                    <a:cubicBezTo>
                      <a:pt x="82" y="22"/>
                      <a:pt x="82" y="22"/>
                      <a:pt x="82" y="22"/>
                    </a:cubicBezTo>
                    <a:cubicBezTo>
                      <a:pt x="88" y="22"/>
                      <a:pt x="88" y="22"/>
                      <a:pt x="88" y="22"/>
                    </a:cubicBezTo>
                    <a:cubicBezTo>
                      <a:pt x="88" y="16"/>
                      <a:pt x="88" y="16"/>
                      <a:pt x="88" y="16"/>
                    </a:cubicBezTo>
                    <a:cubicBezTo>
                      <a:pt x="92" y="12"/>
                      <a:pt x="92" y="12"/>
                      <a:pt x="92" y="12"/>
                    </a:cubicBezTo>
                    <a:cubicBezTo>
                      <a:pt x="92" y="0"/>
                      <a:pt x="92" y="0"/>
                      <a:pt x="92" y="0"/>
                    </a:cubicBezTo>
                    <a:lnTo>
                      <a:pt x="80" y="0"/>
                    </a:lnTo>
                    <a:close/>
                  </a:path>
                </a:pathLst>
              </a:cu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28" name="Oval 127">
                <a:extLst>
                  <a:ext uri="{FF2B5EF4-FFF2-40B4-BE49-F238E27FC236}">
                    <a16:creationId xmlns:a16="http://schemas.microsoft.com/office/drawing/2014/main" id="{33BFE895-E7C4-0B4C-8DEB-A91FC9F84968}"/>
                  </a:ext>
                </a:extLst>
              </p:cNvPr>
              <p:cNvSpPr>
                <a:spLocks noChangeArrowheads="1"/>
              </p:cNvSpPr>
              <p:nvPr/>
            </p:nvSpPr>
            <p:spPr bwMode="auto">
              <a:xfrm>
                <a:off x="4498988" y="3341680"/>
                <a:ext cx="71792" cy="75212"/>
              </a:xfrm>
              <a:prstGeom prst="ellipse">
                <a:avLst/>
              </a:pr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pic>
          <p:nvPicPr>
            <p:cNvPr id="124" name="Graphic 123">
              <a:extLst>
                <a:ext uri="{FF2B5EF4-FFF2-40B4-BE49-F238E27FC236}">
                  <a16:creationId xmlns:a16="http://schemas.microsoft.com/office/drawing/2014/main" id="{D660D9D3-7A68-5F48-AA64-3EEF10ACC0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2910" y="3156740"/>
              <a:ext cx="660655" cy="609835"/>
            </a:xfrm>
            <a:prstGeom prst="rect">
              <a:avLst/>
            </a:prstGeom>
          </p:spPr>
        </p:pic>
        <p:pic>
          <p:nvPicPr>
            <p:cNvPr id="125" name="Graphic 124">
              <a:extLst>
                <a:ext uri="{FF2B5EF4-FFF2-40B4-BE49-F238E27FC236}">
                  <a16:creationId xmlns:a16="http://schemas.microsoft.com/office/drawing/2014/main" id="{C449D285-B664-1749-B491-8B37356FE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2775" y="3156740"/>
              <a:ext cx="592894" cy="609835"/>
            </a:xfrm>
            <a:prstGeom prst="rect">
              <a:avLst/>
            </a:prstGeom>
          </p:spPr>
        </p:pic>
        <p:pic>
          <p:nvPicPr>
            <p:cNvPr id="126" name="Graphic 125">
              <a:extLst>
                <a:ext uri="{FF2B5EF4-FFF2-40B4-BE49-F238E27FC236}">
                  <a16:creationId xmlns:a16="http://schemas.microsoft.com/office/drawing/2014/main" id="{444FF6D6-A74A-A946-A0C2-55C18CBFC0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6735" y="3156740"/>
              <a:ext cx="626775" cy="609835"/>
            </a:xfrm>
            <a:prstGeom prst="rect">
              <a:avLst/>
            </a:prstGeom>
          </p:spPr>
        </p:pic>
      </p:grpSp>
      <p:grpSp>
        <p:nvGrpSpPr>
          <p:cNvPr id="129" name="Group 128">
            <a:extLst>
              <a:ext uri="{FF2B5EF4-FFF2-40B4-BE49-F238E27FC236}">
                <a16:creationId xmlns:a16="http://schemas.microsoft.com/office/drawing/2014/main" id="{BB4A8720-8EC8-4F4D-820C-82667A79DE9C}"/>
              </a:ext>
            </a:extLst>
          </p:cNvPr>
          <p:cNvGrpSpPr/>
          <p:nvPr/>
        </p:nvGrpSpPr>
        <p:grpSpPr>
          <a:xfrm>
            <a:off x="1320345" y="2674807"/>
            <a:ext cx="870780" cy="979864"/>
            <a:chOff x="1339020" y="2857500"/>
            <a:chExt cx="870780" cy="979864"/>
          </a:xfrm>
        </p:grpSpPr>
        <p:grpSp>
          <p:nvGrpSpPr>
            <p:cNvPr id="130" name="Group 129">
              <a:extLst>
                <a:ext uri="{FF2B5EF4-FFF2-40B4-BE49-F238E27FC236}">
                  <a16:creationId xmlns:a16="http://schemas.microsoft.com/office/drawing/2014/main" id="{00A46FAA-11F9-794C-A9E7-0FC1EF5FD553}"/>
                </a:ext>
              </a:extLst>
            </p:cNvPr>
            <p:cNvGrpSpPr/>
            <p:nvPr/>
          </p:nvGrpSpPr>
          <p:grpSpPr>
            <a:xfrm>
              <a:off x="1339020" y="2857500"/>
              <a:ext cx="736380" cy="816422"/>
              <a:chOff x="1339020" y="2759959"/>
              <a:chExt cx="824358" cy="913963"/>
            </a:xfrm>
          </p:grpSpPr>
          <p:sp>
            <p:nvSpPr>
              <p:cNvPr id="135" name="Oval 532">
                <a:extLst>
                  <a:ext uri="{FF2B5EF4-FFF2-40B4-BE49-F238E27FC236}">
                    <a16:creationId xmlns:a16="http://schemas.microsoft.com/office/drawing/2014/main" id="{7D884996-6319-534A-8A8C-3C8FE31CA6A8}"/>
                  </a:ext>
                </a:extLst>
              </p:cNvPr>
              <p:cNvSpPr>
                <a:spLocks noChangeArrowheads="1"/>
              </p:cNvSpPr>
              <p:nvPr/>
            </p:nvSpPr>
            <p:spPr bwMode="auto">
              <a:xfrm>
                <a:off x="1339020" y="2759959"/>
                <a:ext cx="824358" cy="349455"/>
              </a:xfrm>
              <a:prstGeom prst="ellipse">
                <a:avLst/>
              </a:pr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6" name="Freeform 533">
                <a:extLst>
                  <a:ext uri="{FF2B5EF4-FFF2-40B4-BE49-F238E27FC236}">
                    <a16:creationId xmlns:a16="http://schemas.microsoft.com/office/drawing/2014/main" id="{D06F7732-0670-F84D-B434-98C7B3B0505B}"/>
                  </a:ext>
                </a:extLst>
              </p:cNvPr>
              <p:cNvSpPr>
                <a:spLocks/>
              </p:cNvSpPr>
              <p:nvPr/>
            </p:nvSpPr>
            <p:spPr bwMode="auto">
              <a:xfrm>
                <a:off x="1339020" y="3109416"/>
                <a:ext cx="412179" cy="17323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7" name="Freeform 534">
                <a:extLst>
                  <a:ext uri="{FF2B5EF4-FFF2-40B4-BE49-F238E27FC236}">
                    <a16:creationId xmlns:a16="http://schemas.microsoft.com/office/drawing/2014/main" id="{3C8FBA12-DBBB-4D40-B8FF-84F14C8B6A7E}"/>
                  </a:ext>
                </a:extLst>
              </p:cNvPr>
              <p:cNvSpPr>
                <a:spLocks/>
              </p:cNvSpPr>
              <p:nvPr/>
            </p:nvSpPr>
            <p:spPr bwMode="auto">
              <a:xfrm>
                <a:off x="1339020" y="3303558"/>
                <a:ext cx="346469" cy="173235"/>
              </a:xfrm>
              <a:custGeom>
                <a:avLst/>
                <a:gdLst>
                  <a:gd name="T0" fmla="*/ 32 w 32"/>
                  <a:gd name="T1" fmla="*/ 16 h 16"/>
                  <a:gd name="T2" fmla="*/ 0 w 32"/>
                  <a:gd name="T3" fmla="*/ 0 h 16"/>
                </a:gdLst>
                <a:ahLst/>
                <a:cxnLst>
                  <a:cxn ang="0">
                    <a:pos x="T0" y="T1"/>
                  </a:cxn>
                  <a:cxn ang="0">
                    <a:pos x="T2" y="T3"/>
                  </a:cxn>
                </a:cxnLst>
                <a:rect l="0" t="0" r="r" b="b"/>
                <a:pathLst>
                  <a:path w="32" h="16">
                    <a:moveTo>
                      <a:pt x="32" y="16"/>
                    </a:moveTo>
                    <a:cubicBezTo>
                      <a:pt x="14" y="15"/>
                      <a:pt x="0" y="8"/>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8" name="Freeform 535">
                <a:extLst>
                  <a:ext uri="{FF2B5EF4-FFF2-40B4-BE49-F238E27FC236}">
                    <a16:creationId xmlns:a16="http://schemas.microsoft.com/office/drawing/2014/main" id="{97E04780-809F-A64A-8718-929CDF86AADC}"/>
                  </a:ext>
                </a:extLst>
              </p:cNvPr>
              <p:cNvSpPr>
                <a:spLocks/>
              </p:cNvSpPr>
              <p:nvPr/>
            </p:nvSpPr>
            <p:spPr bwMode="auto">
              <a:xfrm>
                <a:off x="1339020" y="2933194"/>
                <a:ext cx="370364" cy="740728"/>
              </a:xfrm>
              <a:custGeom>
                <a:avLst/>
                <a:gdLst>
                  <a:gd name="T0" fmla="*/ 34 w 34"/>
                  <a:gd name="T1" fmla="*/ 68 h 68"/>
                  <a:gd name="T2" fmla="*/ 0 w 34"/>
                  <a:gd name="T3" fmla="*/ 52 h 68"/>
                  <a:gd name="T4" fmla="*/ 0 w 34"/>
                  <a:gd name="T5" fmla="*/ 0 h 68"/>
                </a:gdLst>
                <a:ahLst/>
                <a:cxnLst>
                  <a:cxn ang="0">
                    <a:pos x="T0" y="T1"/>
                  </a:cxn>
                  <a:cxn ang="0">
                    <a:pos x="T2" y="T3"/>
                  </a:cxn>
                  <a:cxn ang="0">
                    <a:pos x="T4" y="T5"/>
                  </a:cxn>
                </a:cxnLst>
                <a:rect l="0" t="0" r="r" b="b"/>
                <a:pathLst>
                  <a:path w="34" h="68">
                    <a:moveTo>
                      <a:pt x="34" y="68"/>
                    </a:moveTo>
                    <a:cubicBezTo>
                      <a:pt x="15" y="67"/>
                      <a:pt x="0" y="60"/>
                      <a:pt x="0" y="52"/>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9" name="Line 536">
                <a:extLst>
                  <a:ext uri="{FF2B5EF4-FFF2-40B4-BE49-F238E27FC236}">
                    <a16:creationId xmlns:a16="http://schemas.microsoft.com/office/drawing/2014/main" id="{8FE0F93E-C8D0-374F-A335-B7C93B2346F6}"/>
                  </a:ext>
                </a:extLst>
              </p:cNvPr>
              <p:cNvSpPr>
                <a:spLocks noChangeShapeType="1"/>
              </p:cNvSpPr>
              <p:nvPr/>
            </p:nvSpPr>
            <p:spPr bwMode="auto">
              <a:xfrm>
                <a:off x="2163378" y="2933194"/>
                <a:ext cx="0" cy="197129"/>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31" name="Group 109">
              <a:extLst>
                <a:ext uri="{FF2B5EF4-FFF2-40B4-BE49-F238E27FC236}">
                  <a16:creationId xmlns:a16="http://schemas.microsoft.com/office/drawing/2014/main" id="{D8408BCF-F665-3E4F-B7CF-A506A6B00913}"/>
                </a:ext>
              </a:extLst>
            </p:cNvPr>
            <p:cNvGrpSpPr>
              <a:grpSpLocks noChangeAspect="1"/>
            </p:cNvGrpSpPr>
            <p:nvPr/>
          </p:nvGrpSpPr>
          <p:grpSpPr bwMode="auto">
            <a:xfrm>
              <a:off x="1727506" y="3222004"/>
              <a:ext cx="482294" cy="615360"/>
              <a:chOff x="5900" y="1810"/>
              <a:chExt cx="830" cy="1059"/>
            </a:xfrm>
          </p:grpSpPr>
          <p:sp>
            <p:nvSpPr>
              <p:cNvPr id="132" name="Freeform 110">
                <a:extLst>
                  <a:ext uri="{FF2B5EF4-FFF2-40B4-BE49-F238E27FC236}">
                    <a16:creationId xmlns:a16="http://schemas.microsoft.com/office/drawing/2014/main" id="{D817F830-7B1F-C040-93C9-377C4A8132EC}"/>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3" name="Freeform 111">
                <a:extLst>
                  <a:ext uri="{FF2B5EF4-FFF2-40B4-BE49-F238E27FC236}">
                    <a16:creationId xmlns:a16="http://schemas.microsoft.com/office/drawing/2014/main" id="{15D40D78-386D-E043-BD59-5A77F7A3F29F}"/>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4" name="Freeform 112">
                <a:extLst>
                  <a:ext uri="{FF2B5EF4-FFF2-40B4-BE49-F238E27FC236}">
                    <a16:creationId xmlns:a16="http://schemas.microsoft.com/office/drawing/2014/main" id="{2EE167A6-63D0-E046-806D-632AC04CD1DF}"/>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sp>
        <p:nvSpPr>
          <p:cNvPr id="2" name="Slide Number Placeholder 1">
            <a:extLst>
              <a:ext uri="{FF2B5EF4-FFF2-40B4-BE49-F238E27FC236}">
                <a16:creationId xmlns:a16="http://schemas.microsoft.com/office/drawing/2014/main" id="{46E7F93B-75C5-48D6-A692-98B43CA2DBFB}"/>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3073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E0CE0D-83C4-F243-A009-40726E9851D7}"/>
              </a:ext>
            </a:extLst>
          </p:cNvPr>
          <p:cNvSpPr/>
          <p:nvPr/>
        </p:nvSpPr>
        <p:spPr>
          <a:xfrm>
            <a:off x="753035" y="5515206"/>
            <a:ext cx="10941872" cy="596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ext Placeholder 1">
            <a:extLst>
              <a:ext uri="{FF2B5EF4-FFF2-40B4-BE49-F238E27FC236}">
                <a16:creationId xmlns:a16="http://schemas.microsoft.com/office/drawing/2014/main" id="{8B1B3D29-DFB3-644E-A8FB-0259239507FD}"/>
              </a:ext>
            </a:extLst>
          </p:cNvPr>
          <p:cNvSpPr>
            <a:spLocks noGrp="1"/>
          </p:cNvSpPr>
          <p:nvPr>
            <p:ph type="body" sz="quarter" idx="10"/>
          </p:nvPr>
        </p:nvSpPr>
        <p:spPr>
          <a:xfrm>
            <a:off x="381000" y="512763"/>
            <a:ext cx="11430000" cy="723900"/>
          </a:xfrm>
        </p:spPr>
        <p:txBody>
          <a:bodyPr/>
          <a:lstStyle/>
          <a:p>
            <a:r>
              <a:rPr lang="en-US" dirty="0"/>
              <a:t>Modernizing data warehouse </a:t>
            </a:r>
          </a:p>
        </p:txBody>
      </p:sp>
      <p:sp>
        <p:nvSpPr>
          <p:cNvPr id="4" name="Slide Number Placeholder 3">
            <a:extLst>
              <a:ext uri="{FF2B5EF4-FFF2-40B4-BE49-F238E27FC236}">
                <a16:creationId xmlns:a16="http://schemas.microsoft.com/office/drawing/2014/main" id="{1885D350-1A19-F944-805D-A0B23125C80A}"/>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0DCD272D-734A-C844-A22E-5AF964CE4682}"/>
              </a:ext>
            </a:extLst>
          </p:cNvPr>
          <p:cNvSpPr txBox="1"/>
          <p:nvPr/>
        </p:nvSpPr>
        <p:spPr>
          <a:xfrm>
            <a:off x="1057049" y="1975223"/>
            <a:ext cx="24542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Scenario</a:t>
            </a:r>
          </a:p>
        </p:txBody>
      </p:sp>
      <p:sp>
        <p:nvSpPr>
          <p:cNvPr id="9" name="TextBox 8">
            <a:extLst>
              <a:ext uri="{FF2B5EF4-FFF2-40B4-BE49-F238E27FC236}">
                <a16:creationId xmlns:a16="http://schemas.microsoft.com/office/drawing/2014/main" id="{B16318D8-AD77-2147-8D9E-03D73AC0D61B}"/>
              </a:ext>
            </a:extLst>
          </p:cNvPr>
          <p:cNvSpPr txBox="1"/>
          <p:nvPr/>
        </p:nvSpPr>
        <p:spPr>
          <a:xfrm>
            <a:off x="4027658" y="1975223"/>
            <a:ext cx="45366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Pain Points</a:t>
            </a:r>
          </a:p>
        </p:txBody>
      </p:sp>
      <p:sp>
        <p:nvSpPr>
          <p:cNvPr id="12" name="TextBox 11">
            <a:extLst>
              <a:ext uri="{FF2B5EF4-FFF2-40B4-BE49-F238E27FC236}">
                <a16:creationId xmlns:a16="http://schemas.microsoft.com/office/drawing/2014/main" id="{7C6DBF1B-BC5D-664B-9C45-463C5EA98370}"/>
              </a:ext>
            </a:extLst>
          </p:cNvPr>
          <p:cNvSpPr txBox="1"/>
          <p:nvPr/>
        </p:nvSpPr>
        <p:spPr>
          <a:xfrm>
            <a:off x="1057049" y="5173697"/>
            <a:ext cx="24542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Snowflake Value</a:t>
            </a:r>
          </a:p>
        </p:txBody>
      </p:sp>
      <p:sp>
        <p:nvSpPr>
          <p:cNvPr id="13" name="Rectangle 12">
            <a:extLst>
              <a:ext uri="{FF2B5EF4-FFF2-40B4-BE49-F238E27FC236}">
                <a16:creationId xmlns:a16="http://schemas.microsoft.com/office/drawing/2014/main" id="{E9BFB001-FFA1-6A42-85B6-87DB829988AF}"/>
              </a:ext>
            </a:extLst>
          </p:cNvPr>
          <p:cNvSpPr/>
          <p:nvPr/>
        </p:nvSpPr>
        <p:spPr>
          <a:xfrm>
            <a:off x="1057049" y="5649442"/>
            <a:ext cx="2454247" cy="39703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29B5E8"/>
              </a:buClr>
              <a:buSzPct val="80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Map their current data model easily and quickly with the same SQL</a:t>
            </a:r>
          </a:p>
        </p:txBody>
      </p:sp>
      <p:sp>
        <p:nvSpPr>
          <p:cNvPr id="15" name="Rectangle 14">
            <a:extLst>
              <a:ext uri="{FF2B5EF4-FFF2-40B4-BE49-F238E27FC236}">
                <a16:creationId xmlns:a16="http://schemas.microsoft.com/office/drawing/2014/main" id="{E13EB72B-CA74-2D47-9693-7380C2C58E53}"/>
              </a:ext>
            </a:extLst>
          </p:cNvPr>
          <p:cNvSpPr/>
          <p:nvPr/>
        </p:nvSpPr>
        <p:spPr>
          <a:xfrm>
            <a:off x="5068882" y="5649442"/>
            <a:ext cx="2454247" cy="39703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29B5E8"/>
              </a:buClr>
              <a:buSzPct val="80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SaaS service with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zero downtime</a:t>
            </a:r>
          </a:p>
        </p:txBody>
      </p:sp>
      <p:sp>
        <p:nvSpPr>
          <p:cNvPr id="16" name="Rectangle 15">
            <a:extLst>
              <a:ext uri="{FF2B5EF4-FFF2-40B4-BE49-F238E27FC236}">
                <a16:creationId xmlns:a16="http://schemas.microsoft.com/office/drawing/2014/main" id="{9A1ABB07-7956-AD44-B59E-528466F3EB1D}"/>
              </a:ext>
            </a:extLst>
          </p:cNvPr>
          <p:cNvSpPr/>
          <p:nvPr/>
        </p:nvSpPr>
        <p:spPr>
          <a:xfrm>
            <a:off x="7922719" y="5649442"/>
            <a:ext cx="3372597" cy="39703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29B5E8"/>
              </a:buClr>
              <a:buSzPct val="80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Separate Warehouses for each team – zero contention and full independence on the same data</a:t>
            </a:r>
          </a:p>
        </p:txBody>
      </p:sp>
      <p:cxnSp>
        <p:nvCxnSpPr>
          <p:cNvPr id="21" name="Straight Arrow Connector 20">
            <a:extLst>
              <a:ext uri="{FF2B5EF4-FFF2-40B4-BE49-F238E27FC236}">
                <a16:creationId xmlns:a16="http://schemas.microsoft.com/office/drawing/2014/main" id="{81AFC891-3C07-0C4C-927A-0FB565123B69}"/>
              </a:ext>
            </a:extLst>
          </p:cNvPr>
          <p:cNvCxnSpPr>
            <a:cxnSpLocks/>
          </p:cNvCxnSpPr>
          <p:nvPr/>
        </p:nvCxnSpPr>
        <p:spPr>
          <a:xfrm>
            <a:off x="3865881" y="5839880"/>
            <a:ext cx="830580" cy="0"/>
          </a:xfrm>
          <a:prstGeom prst="straightConnector1">
            <a:avLst/>
          </a:prstGeom>
          <a:ln w="19050" cap="sq">
            <a:solidFill>
              <a:schemeClr val="accent1">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569D6-9F89-3D4A-AA5F-C14A405F98AF}"/>
              </a:ext>
            </a:extLst>
          </p:cNvPr>
          <p:cNvCxnSpPr>
            <a:cxnSpLocks/>
          </p:cNvCxnSpPr>
          <p:nvPr/>
        </p:nvCxnSpPr>
        <p:spPr>
          <a:xfrm>
            <a:off x="6832601" y="5839880"/>
            <a:ext cx="830580" cy="0"/>
          </a:xfrm>
          <a:prstGeom prst="straightConnector1">
            <a:avLst/>
          </a:prstGeom>
          <a:ln w="19050" cap="sq">
            <a:solidFill>
              <a:schemeClr val="accent1">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E4C2994-830B-3247-82BD-46BF24941397}"/>
              </a:ext>
            </a:extLst>
          </p:cNvPr>
          <p:cNvPicPr>
            <a:picLocks noChangeAspect="1"/>
          </p:cNvPicPr>
          <p:nvPr/>
        </p:nvPicPr>
        <p:blipFill>
          <a:blip r:embed="rId2" cstate="hq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7829302" y="1742939"/>
            <a:ext cx="1248057" cy="312014"/>
          </a:xfrm>
          <a:prstGeom prst="rect">
            <a:avLst/>
          </a:prstGeom>
        </p:spPr>
      </p:pic>
      <p:sp>
        <p:nvSpPr>
          <p:cNvPr id="25" name="Rectangle 24">
            <a:extLst>
              <a:ext uri="{FF2B5EF4-FFF2-40B4-BE49-F238E27FC236}">
                <a16:creationId xmlns:a16="http://schemas.microsoft.com/office/drawing/2014/main" id="{699E4FCD-86D9-584C-B7AB-C65FD6AB5797}"/>
              </a:ext>
            </a:extLst>
          </p:cNvPr>
          <p:cNvSpPr/>
          <p:nvPr/>
        </p:nvSpPr>
        <p:spPr>
          <a:xfrm>
            <a:off x="8745243" y="4468646"/>
            <a:ext cx="106471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In database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transformations</a:t>
            </a:r>
          </a:p>
        </p:txBody>
      </p:sp>
      <p:sp>
        <p:nvSpPr>
          <p:cNvPr id="26" name="Rectangle 25">
            <a:extLst>
              <a:ext uri="{FF2B5EF4-FFF2-40B4-BE49-F238E27FC236}">
                <a16:creationId xmlns:a16="http://schemas.microsoft.com/office/drawing/2014/main" id="{5D213737-5342-C949-86B5-3C7FD7B78DEE}"/>
              </a:ext>
            </a:extLst>
          </p:cNvPr>
          <p:cNvSpPr/>
          <p:nvPr/>
        </p:nvSpPr>
        <p:spPr>
          <a:xfrm>
            <a:off x="9809556" y="4468646"/>
            <a:ext cx="148576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Users, tools, website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directly query data</a:t>
            </a:r>
          </a:p>
        </p:txBody>
      </p:sp>
      <p:grpSp>
        <p:nvGrpSpPr>
          <p:cNvPr id="27" name="Group 26">
            <a:extLst>
              <a:ext uri="{FF2B5EF4-FFF2-40B4-BE49-F238E27FC236}">
                <a16:creationId xmlns:a16="http://schemas.microsoft.com/office/drawing/2014/main" id="{49328681-F66E-784C-B1EC-CF5366EA13AD}"/>
              </a:ext>
            </a:extLst>
          </p:cNvPr>
          <p:cNvGrpSpPr/>
          <p:nvPr/>
        </p:nvGrpSpPr>
        <p:grpSpPr>
          <a:xfrm>
            <a:off x="8672309" y="2498004"/>
            <a:ext cx="366586" cy="387769"/>
            <a:chOff x="8597900" y="1254126"/>
            <a:chExt cx="438150" cy="485774"/>
          </a:xfrm>
          <a:noFill/>
        </p:grpSpPr>
        <p:sp>
          <p:nvSpPr>
            <p:cNvPr id="104" name="Freeform 374">
              <a:extLst>
                <a:ext uri="{FF2B5EF4-FFF2-40B4-BE49-F238E27FC236}">
                  <a16:creationId xmlns:a16="http://schemas.microsoft.com/office/drawing/2014/main" id="{E8494012-B8A1-7C4B-84BB-65E8E67B8A8A}"/>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5" name="Freeform 372">
              <a:extLst>
                <a:ext uri="{FF2B5EF4-FFF2-40B4-BE49-F238E27FC236}">
                  <a16:creationId xmlns:a16="http://schemas.microsoft.com/office/drawing/2014/main" id="{19BEA3E6-EC7F-FC47-B107-9E46CD74C46B}"/>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6" name="Freeform 373">
              <a:extLst>
                <a:ext uri="{FF2B5EF4-FFF2-40B4-BE49-F238E27FC236}">
                  <a16:creationId xmlns:a16="http://schemas.microsoft.com/office/drawing/2014/main" id="{430D7D44-A6DD-244F-902C-832726C33D39}"/>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7" name="Oval 371">
              <a:extLst>
                <a:ext uri="{FF2B5EF4-FFF2-40B4-BE49-F238E27FC236}">
                  <a16:creationId xmlns:a16="http://schemas.microsoft.com/office/drawing/2014/main" id="{65600824-7689-F342-9BFD-498631F01B17}"/>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grpSp>
        <p:nvGrpSpPr>
          <p:cNvPr id="28" name="Group 27">
            <a:extLst>
              <a:ext uri="{FF2B5EF4-FFF2-40B4-BE49-F238E27FC236}">
                <a16:creationId xmlns:a16="http://schemas.microsoft.com/office/drawing/2014/main" id="{B2B644C3-FFCA-9E43-91C3-1F5B07ADA798}"/>
              </a:ext>
            </a:extLst>
          </p:cNvPr>
          <p:cNvGrpSpPr/>
          <p:nvPr/>
        </p:nvGrpSpPr>
        <p:grpSpPr>
          <a:xfrm>
            <a:off x="9480932" y="2491819"/>
            <a:ext cx="366586" cy="387769"/>
            <a:chOff x="8597900" y="1254126"/>
            <a:chExt cx="438150" cy="485774"/>
          </a:xfrm>
          <a:noFill/>
        </p:grpSpPr>
        <p:sp>
          <p:nvSpPr>
            <p:cNvPr id="100" name="Freeform 374">
              <a:extLst>
                <a:ext uri="{FF2B5EF4-FFF2-40B4-BE49-F238E27FC236}">
                  <a16:creationId xmlns:a16="http://schemas.microsoft.com/office/drawing/2014/main" id="{CCECFE8E-9136-9244-B08A-017B739C70C4}"/>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1" name="Freeform 372">
              <a:extLst>
                <a:ext uri="{FF2B5EF4-FFF2-40B4-BE49-F238E27FC236}">
                  <a16:creationId xmlns:a16="http://schemas.microsoft.com/office/drawing/2014/main" id="{462AC2FC-1DCD-DA4F-BA21-A141F582210B}"/>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2" name="Freeform 373">
              <a:extLst>
                <a:ext uri="{FF2B5EF4-FFF2-40B4-BE49-F238E27FC236}">
                  <a16:creationId xmlns:a16="http://schemas.microsoft.com/office/drawing/2014/main" id="{258A13F4-6D59-2048-A485-489EA30AF6EE}"/>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3" name="Oval 371">
              <a:extLst>
                <a:ext uri="{FF2B5EF4-FFF2-40B4-BE49-F238E27FC236}">
                  <a16:creationId xmlns:a16="http://schemas.microsoft.com/office/drawing/2014/main" id="{EF1FBB01-BC3A-1646-A045-CBA0AD0574BB}"/>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grpSp>
        <p:nvGrpSpPr>
          <p:cNvPr id="29" name="Group 28">
            <a:extLst>
              <a:ext uri="{FF2B5EF4-FFF2-40B4-BE49-F238E27FC236}">
                <a16:creationId xmlns:a16="http://schemas.microsoft.com/office/drawing/2014/main" id="{8EEBD917-635A-FC40-AC51-BA8E285F90D8}"/>
              </a:ext>
            </a:extLst>
          </p:cNvPr>
          <p:cNvGrpSpPr/>
          <p:nvPr/>
        </p:nvGrpSpPr>
        <p:grpSpPr>
          <a:xfrm>
            <a:off x="10201747" y="2251680"/>
            <a:ext cx="366586" cy="387769"/>
            <a:chOff x="8597900" y="1254126"/>
            <a:chExt cx="438150" cy="485774"/>
          </a:xfrm>
          <a:noFill/>
        </p:grpSpPr>
        <p:sp>
          <p:nvSpPr>
            <p:cNvPr id="96" name="Freeform 374">
              <a:extLst>
                <a:ext uri="{FF2B5EF4-FFF2-40B4-BE49-F238E27FC236}">
                  <a16:creationId xmlns:a16="http://schemas.microsoft.com/office/drawing/2014/main" id="{2D6AD90D-13D9-3C42-B4B2-DDDA1BBB2ABF}"/>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7" name="Freeform 372">
              <a:extLst>
                <a:ext uri="{FF2B5EF4-FFF2-40B4-BE49-F238E27FC236}">
                  <a16:creationId xmlns:a16="http://schemas.microsoft.com/office/drawing/2014/main" id="{7DC487D3-3E06-5843-B9DB-10587B25E3E9}"/>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8" name="Freeform 373">
              <a:extLst>
                <a:ext uri="{FF2B5EF4-FFF2-40B4-BE49-F238E27FC236}">
                  <a16:creationId xmlns:a16="http://schemas.microsoft.com/office/drawing/2014/main" id="{EFC45D1E-70D8-AA41-BBF3-71792DB930F8}"/>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9" name="Oval 371">
              <a:extLst>
                <a:ext uri="{FF2B5EF4-FFF2-40B4-BE49-F238E27FC236}">
                  <a16:creationId xmlns:a16="http://schemas.microsoft.com/office/drawing/2014/main" id="{59449650-5020-2543-9155-8769913EF7D0}"/>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grpSp>
        <p:nvGrpSpPr>
          <p:cNvPr id="30" name="Group 29">
            <a:extLst>
              <a:ext uri="{FF2B5EF4-FFF2-40B4-BE49-F238E27FC236}">
                <a16:creationId xmlns:a16="http://schemas.microsoft.com/office/drawing/2014/main" id="{AC010C8B-D1B9-3D44-AF6E-6FCD64D62349}"/>
              </a:ext>
            </a:extLst>
          </p:cNvPr>
          <p:cNvGrpSpPr/>
          <p:nvPr/>
        </p:nvGrpSpPr>
        <p:grpSpPr>
          <a:xfrm>
            <a:off x="10657834" y="2498004"/>
            <a:ext cx="366586" cy="387769"/>
            <a:chOff x="8597900" y="1254126"/>
            <a:chExt cx="438150" cy="485774"/>
          </a:xfrm>
          <a:noFill/>
        </p:grpSpPr>
        <p:sp>
          <p:nvSpPr>
            <p:cNvPr id="92" name="Freeform 374">
              <a:extLst>
                <a:ext uri="{FF2B5EF4-FFF2-40B4-BE49-F238E27FC236}">
                  <a16:creationId xmlns:a16="http://schemas.microsoft.com/office/drawing/2014/main" id="{5502FCA7-B4CF-8D46-BED8-6266BD6799DB}"/>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3" name="Freeform 372">
              <a:extLst>
                <a:ext uri="{FF2B5EF4-FFF2-40B4-BE49-F238E27FC236}">
                  <a16:creationId xmlns:a16="http://schemas.microsoft.com/office/drawing/2014/main" id="{F93A4A2B-E748-4441-A6B3-98F7E40CCB3C}"/>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4" name="Freeform 373">
              <a:extLst>
                <a:ext uri="{FF2B5EF4-FFF2-40B4-BE49-F238E27FC236}">
                  <a16:creationId xmlns:a16="http://schemas.microsoft.com/office/drawing/2014/main" id="{77F87461-81DE-BA41-9B0F-CCB831CF5414}"/>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5" name="Oval 371">
              <a:extLst>
                <a:ext uri="{FF2B5EF4-FFF2-40B4-BE49-F238E27FC236}">
                  <a16:creationId xmlns:a16="http://schemas.microsoft.com/office/drawing/2014/main" id="{A7CDFEAE-E9DE-A644-8DA9-EBE548EE720D}"/>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grpSp>
        <p:nvGrpSpPr>
          <p:cNvPr id="31" name="Group 30">
            <a:extLst>
              <a:ext uri="{FF2B5EF4-FFF2-40B4-BE49-F238E27FC236}">
                <a16:creationId xmlns:a16="http://schemas.microsoft.com/office/drawing/2014/main" id="{32A5780F-FEB7-5448-9D26-1D4FA47714C5}"/>
              </a:ext>
            </a:extLst>
          </p:cNvPr>
          <p:cNvGrpSpPr/>
          <p:nvPr/>
        </p:nvGrpSpPr>
        <p:grpSpPr>
          <a:xfrm>
            <a:off x="10201747" y="2764118"/>
            <a:ext cx="366586" cy="387771"/>
            <a:chOff x="8597900" y="1254125"/>
            <a:chExt cx="438150" cy="485775"/>
          </a:xfrm>
          <a:noFill/>
        </p:grpSpPr>
        <p:sp>
          <p:nvSpPr>
            <p:cNvPr id="88" name="Freeform 374">
              <a:extLst>
                <a:ext uri="{FF2B5EF4-FFF2-40B4-BE49-F238E27FC236}">
                  <a16:creationId xmlns:a16="http://schemas.microsoft.com/office/drawing/2014/main" id="{B2525D6F-7BF1-4344-A2F5-20E8222AB011}"/>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89" name="Freeform 372">
              <a:extLst>
                <a:ext uri="{FF2B5EF4-FFF2-40B4-BE49-F238E27FC236}">
                  <a16:creationId xmlns:a16="http://schemas.microsoft.com/office/drawing/2014/main" id="{9D0F803F-4AED-D14A-8322-42DA39DBFC60}"/>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0" name="Freeform 373">
              <a:extLst>
                <a:ext uri="{FF2B5EF4-FFF2-40B4-BE49-F238E27FC236}">
                  <a16:creationId xmlns:a16="http://schemas.microsoft.com/office/drawing/2014/main" id="{576940BD-6588-1948-B8BD-C57FA489D1D2}"/>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1" name="Oval 371">
              <a:extLst>
                <a:ext uri="{FF2B5EF4-FFF2-40B4-BE49-F238E27FC236}">
                  <a16:creationId xmlns:a16="http://schemas.microsoft.com/office/drawing/2014/main" id="{44AE30E9-7F3A-C042-B877-CFEC7FD2EFA7}"/>
                </a:ext>
              </a:extLst>
            </p:cNvPr>
            <p:cNvSpPr>
              <a:spLocks noChangeArrowheads="1"/>
            </p:cNvSpPr>
            <p:nvPr/>
          </p:nvSpPr>
          <p:spPr bwMode="auto">
            <a:xfrm>
              <a:off x="8597900" y="1254125"/>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sp>
        <p:nvSpPr>
          <p:cNvPr id="32" name="Rectangle 31">
            <a:extLst>
              <a:ext uri="{FF2B5EF4-FFF2-40B4-BE49-F238E27FC236}">
                <a16:creationId xmlns:a16="http://schemas.microsoft.com/office/drawing/2014/main" id="{DD6E1F06-3219-C04C-8D54-F6A13706859C}"/>
              </a:ext>
            </a:extLst>
          </p:cNvPr>
          <p:cNvSpPr/>
          <p:nvPr/>
        </p:nvSpPr>
        <p:spPr>
          <a:xfrm>
            <a:off x="7742788" y="2921260"/>
            <a:ext cx="604653"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Source</a:t>
            </a:r>
            <a:endParaRPr kumimoji="0" lang="en-US" sz="10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C90FACC2-C0DC-FC43-A788-6D718065FAEB}"/>
              </a:ext>
            </a:extLst>
          </p:cNvPr>
          <p:cNvSpPr/>
          <p:nvPr/>
        </p:nvSpPr>
        <p:spPr>
          <a:xfrm>
            <a:off x="8516407" y="2921260"/>
            <a:ext cx="63030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Hadoop</a:t>
            </a:r>
          </a:p>
        </p:txBody>
      </p:sp>
      <p:sp>
        <p:nvSpPr>
          <p:cNvPr id="34" name="Rectangle 33">
            <a:extLst>
              <a:ext uri="{FF2B5EF4-FFF2-40B4-BE49-F238E27FC236}">
                <a16:creationId xmlns:a16="http://schemas.microsoft.com/office/drawing/2014/main" id="{53C480F8-A2CF-3349-B291-278A308D6A32}"/>
              </a:ext>
            </a:extLst>
          </p:cNvPr>
          <p:cNvSpPr/>
          <p:nvPr/>
        </p:nvSpPr>
        <p:spPr>
          <a:xfrm>
            <a:off x="9381714" y="2921260"/>
            <a:ext cx="58221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Vertica</a:t>
            </a:r>
          </a:p>
        </p:txBody>
      </p:sp>
      <p:sp>
        <p:nvSpPr>
          <p:cNvPr id="35" name="Rectangle 34">
            <a:extLst>
              <a:ext uri="{FF2B5EF4-FFF2-40B4-BE49-F238E27FC236}">
                <a16:creationId xmlns:a16="http://schemas.microsoft.com/office/drawing/2014/main" id="{54AC7D12-9AEB-5B48-8FEB-BB0107A2C69A}"/>
              </a:ext>
            </a:extLst>
          </p:cNvPr>
          <p:cNvSpPr/>
          <p:nvPr/>
        </p:nvSpPr>
        <p:spPr>
          <a:xfrm>
            <a:off x="9780441" y="3210930"/>
            <a:ext cx="1356580"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Multiple d</a:t>
            </a:r>
            <a:r>
              <a:rPr kumimoji="0" lang="en-US" sz="1000" b="0" i="0" u="none" strike="noStrike" kern="0" cap="none" spc="0" normalizeH="0" baseline="0" noProof="0" dirty="0" err="1">
                <a:ln>
                  <a:noFill/>
                </a:ln>
                <a:solidFill>
                  <a:srgbClr val="262626">
                    <a:lumMod val="75000"/>
                    <a:lumOff val="25000"/>
                  </a:srgbClr>
                </a:solidFill>
                <a:effectLst/>
                <a:uLnTx/>
                <a:uFillTx/>
                <a:latin typeface="Arial" panose="020B0604020202020204"/>
                <a:ea typeface="+mn-ea"/>
                <a:cs typeface="+mn-cs"/>
              </a:rPr>
              <a:t>atamarts</a:t>
            </a:r>
            <a:endPar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27EF9A88-27FC-634D-892C-5A7DB58D5DFC}"/>
              </a:ext>
            </a:extLst>
          </p:cNvPr>
          <p:cNvSpPr/>
          <p:nvPr/>
        </p:nvSpPr>
        <p:spPr>
          <a:xfrm>
            <a:off x="7731123" y="4468646"/>
            <a:ext cx="604653"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Source</a:t>
            </a:r>
          </a:p>
        </p:txBody>
      </p:sp>
      <p:grpSp>
        <p:nvGrpSpPr>
          <p:cNvPr id="37" name="Group 36">
            <a:extLst>
              <a:ext uri="{FF2B5EF4-FFF2-40B4-BE49-F238E27FC236}">
                <a16:creationId xmlns:a16="http://schemas.microsoft.com/office/drawing/2014/main" id="{253E4B54-E96B-284B-B623-57BFEBDAD9F2}"/>
              </a:ext>
            </a:extLst>
          </p:cNvPr>
          <p:cNvGrpSpPr/>
          <p:nvPr/>
        </p:nvGrpSpPr>
        <p:grpSpPr>
          <a:xfrm>
            <a:off x="10335949" y="4026785"/>
            <a:ext cx="417043" cy="363353"/>
            <a:chOff x="10926504" y="2752271"/>
            <a:chExt cx="530225" cy="461963"/>
          </a:xfrm>
        </p:grpSpPr>
        <p:grpSp>
          <p:nvGrpSpPr>
            <p:cNvPr id="77" name="Group 76">
              <a:extLst>
                <a:ext uri="{FF2B5EF4-FFF2-40B4-BE49-F238E27FC236}">
                  <a16:creationId xmlns:a16="http://schemas.microsoft.com/office/drawing/2014/main" id="{EEB1B12F-D26C-424F-933C-A0F23D400FEB}"/>
                </a:ext>
              </a:extLst>
            </p:cNvPr>
            <p:cNvGrpSpPr/>
            <p:nvPr/>
          </p:nvGrpSpPr>
          <p:grpSpPr>
            <a:xfrm>
              <a:off x="10926504" y="2752271"/>
              <a:ext cx="530225" cy="461963"/>
              <a:chOff x="1957387" y="1474789"/>
              <a:chExt cx="530225" cy="461963"/>
            </a:xfrm>
          </p:grpSpPr>
          <p:sp>
            <p:nvSpPr>
              <p:cNvPr id="83" name="Freeform 19">
                <a:extLst>
                  <a:ext uri="{FF2B5EF4-FFF2-40B4-BE49-F238E27FC236}">
                    <a16:creationId xmlns:a16="http://schemas.microsoft.com/office/drawing/2014/main" id="{43EB4351-5521-4440-A640-3C6F8DBF7D3F}"/>
                  </a:ext>
                </a:extLst>
              </p:cNvPr>
              <p:cNvSpPr>
                <a:spLocks/>
              </p:cNvSpPr>
              <p:nvPr/>
            </p:nvSpPr>
            <p:spPr bwMode="auto">
              <a:xfrm>
                <a:off x="1957387" y="1474789"/>
                <a:ext cx="530225" cy="415925"/>
              </a:xfrm>
              <a:custGeom>
                <a:avLst/>
                <a:gdLst>
                  <a:gd name="T0" fmla="*/ 92 w 92"/>
                  <a:gd name="T1" fmla="*/ 66 h 72"/>
                  <a:gd name="T2" fmla="*/ 86 w 92"/>
                  <a:gd name="T3" fmla="*/ 72 h 72"/>
                  <a:gd name="T4" fmla="*/ 6 w 92"/>
                  <a:gd name="T5" fmla="*/ 72 h 72"/>
                  <a:gd name="T6" fmla="*/ 0 w 92"/>
                  <a:gd name="T7" fmla="*/ 66 h 72"/>
                  <a:gd name="T8" fmla="*/ 0 w 92"/>
                  <a:gd name="T9" fmla="*/ 6 h 72"/>
                  <a:gd name="T10" fmla="*/ 6 w 92"/>
                  <a:gd name="T11" fmla="*/ 0 h 72"/>
                  <a:gd name="T12" fmla="*/ 86 w 92"/>
                  <a:gd name="T13" fmla="*/ 0 h 72"/>
                  <a:gd name="T14" fmla="*/ 92 w 92"/>
                  <a:gd name="T15" fmla="*/ 6 h 72"/>
                  <a:gd name="T16" fmla="*/ 92 w 92"/>
                  <a:gd name="T17"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4" name="Line 20">
                <a:extLst>
                  <a:ext uri="{FF2B5EF4-FFF2-40B4-BE49-F238E27FC236}">
                    <a16:creationId xmlns:a16="http://schemas.microsoft.com/office/drawing/2014/main" id="{241B17F0-6897-0F48-999E-F62BD62237B7}"/>
                  </a:ext>
                </a:extLst>
              </p:cNvPr>
              <p:cNvSpPr>
                <a:spLocks noChangeShapeType="1"/>
              </p:cNvSpPr>
              <p:nvPr/>
            </p:nvSpPr>
            <p:spPr bwMode="auto">
              <a:xfrm>
                <a:off x="2060575" y="1936751"/>
                <a:ext cx="322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5" name="Line 21">
                <a:extLst>
                  <a:ext uri="{FF2B5EF4-FFF2-40B4-BE49-F238E27FC236}">
                    <a16:creationId xmlns:a16="http://schemas.microsoft.com/office/drawing/2014/main" id="{18C77C75-E976-1848-86A8-86BC93B2584F}"/>
                  </a:ext>
                </a:extLst>
              </p:cNvPr>
              <p:cNvSpPr>
                <a:spLocks noChangeShapeType="1"/>
              </p:cNvSpPr>
              <p:nvPr/>
            </p:nvSpPr>
            <p:spPr bwMode="auto">
              <a:xfrm>
                <a:off x="2222500" y="1890714"/>
                <a:ext cx="0" cy="46038"/>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6" name="Oval 22">
                <a:extLst>
                  <a:ext uri="{FF2B5EF4-FFF2-40B4-BE49-F238E27FC236}">
                    <a16:creationId xmlns:a16="http://schemas.microsoft.com/office/drawing/2014/main" id="{7FA4D8B9-EF3B-8248-B6F3-BFF8FC9C73A9}"/>
                  </a:ext>
                </a:extLst>
              </p:cNvPr>
              <p:cNvSpPr>
                <a:spLocks noChangeArrowheads="1"/>
              </p:cNvSpPr>
              <p:nvPr/>
            </p:nvSpPr>
            <p:spPr bwMode="auto">
              <a:xfrm>
                <a:off x="2209800" y="1831976"/>
                <a:ext cx="23813" cy="23813"/>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7" name="Line 23">
                <a:extLst>
                  <a:ext uri="{FF2B5EF4-FFF2-40B4-BE49-F238E27FC236}">
                    <a16:creationId xmlns:a16="http://schemas.microsoft.com/office/drawing/2014/main" id="{39EF4AAF-E4A1-8844-A53A-4EAA27AAE12F}"/>
                  </a:ext>
                </a:extLst>
              </p:cNvPr>
              <p:cNvSpPr>
                <a:spLocks noChangeShapeType="1"/>
              </p:cNvSpPr>
              <p:nvPr/>
            </p:nvSpPr>
            <p:spPr bwMode="auto">
              <a:xfrm>
                <a:off x="1957387" y="1798639"/>
                <a:ext cx="530225"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grpSp>
        <p:grpSp>
          <p:nvGrpSpPr>
            <p:cNvPr id="78" name="Group 77">
              <a:extLst>
                <a:ext uri="{FF2B5EF4-FFF2-40B4-BE49-F238E27FC236}">
                  <a16:creationId xmlns:a16="http://schemas.microsoft.com/office/drawing/2014/main" id="{F0400848-C798-364C-99E2-AC0ADCCAAE15}"/>
                </a:ext>
              </a:extLst>
            </p:cNvPr>
            <p:cNvGrpSpPr/>
            <p:nvPr/>
          </p:nvGrpSpPr>
          <p:grpSpPr>
            <a:xfrm>
              <a:off x="11020536" y="2814637"/>
              <a:ext cx="348141" cy="205784"/>
              <a:chOff x="6453188" y="2598738"/>
              <a:chExt cx="392113" cy="231776"/>
            </a:xfrm>
          </p:grpSpPr>
          <p:sp>
            <p:nvSpPr>
              <p:cNvPr id="79" name="Rectangle 224">
                <a:extLst>
                  <a:ext uri="{FF2B5EF4-FFF2-40B4-BE49-F238E27FC236}">
                    <a16:creationId xmlns:a16="http://schemas.microsoft.com/office/drawing/2014/main" id="{CFD8577B-5CE3-714A-9E7B-5C1F826360EF}"/>
                  </a:ext>
                </a:extLst>
              </p:cNvPr>
              <p:cNvSpPr>
                <a:spLocks noChangeArrowheads="1"/>
              </p:cNvSpPr>
              <p:nvPr/>
            </p:nvSpPr>
            <p:spPr bwMode="auto">
              <a:xfrm>
                <a:off x="6523038" y="2690813"/>
                <a:ext cx="68263" cy="139700"/>
              </a:xfrm>
              <a:prstGeom prst="rect">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0" name="Rectangle 225">
                <a:extLst>
                  <a:ext uri="{FF2B5EF4-FFF2-40B4-BE49-F238E27FC236}">
                    <a16:creationId xmlns:a16="http://schemas.microsoft.com/office/drawing/2014/main" id="{E76A5626-80B4-9A4A-AC03-A0F5275DA7AF}"/>
                  </a:ext>
                </a:extLst>
              </p:cNvPr>
              <p:cNvSpPr>
                <a:spLocks noChangeArrowheads="1"/>
              </p:cNvSpPr>
              <p:nvPr/>
            </p:nvSpPr>
            <p:spPr bwMode="auto">
              <a:xfrm>
                <a:off x="6637338" y="2736851"/>
                <a:ext cx="69850" cy="93663"/>
              </a:xfrm>
              <a:prstGeom prst="rect">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1" name="Rectangle 226">
                <a:extLst>
                  <a:ext uri="{FF2B5EF4-FFF2-40B4-BE49-F238E27FC236}">
                    <a16:creationId xmlns:a16="http://schemas.microsoft.com/office/drawing/2014/main" id="{7DB42317-AD2A-EF4B-9E6E-E5C7DFA226D0}"/>
                  </a:ext>
                </a:extLst>
              </p:cNvPr>
              <p:cNvSpPr>
                <a:spLocks noChangeArrowheads="1"/>
              </p:cNvSpPr>
              <p:nvPr/>
            </p:nvSpPr>
            <p:spPr bwMode="auto">
              <a:xfrm>
                <a:off x="6753226" y="2598738"/>
                <a:ext cx="69850" cy="231775"/>
              </a:xfrm>
              <a:prstGeom prst="rect">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2" name="Freeform 227">
                <a:extLst>
                  <a:ext uri="{FF2B5EF4-FFF2-40B4-BE49-F238E27FC236}">
                    <a16:creationId xmlns:a16="http://schemas.microsoft.com/office/drawing/2014/main" id="{094291DE-E3D6-8A43-828C-E99673A88234}"/>
                  </a:ext>
                </a:extLst>
              </p:cNvPr>
              <p:cNvSpPr>
                <a:spLocks/>
              </p:cNvSpPr>
              <p:nvPr/>
            </p:nvSpPr>
            <p:spPr bwMode="auto">
              <a:xfrm>
                <a:off x="6453188" y="2598738"/>
                <a:ext cx="392113" cy="231775"/>
              </a:xfrm>
              <a:custGeom>
                <a:avLst/>
                <a:gdLst>
                  <a:gd name="T0" fmla="*/ 0 w 247"/>
                  <a:gd name="T1" fmla="*/ 0 h 146"/>
                  <a:gd name="T2" fmla="*/ 0 w 247"/>
                  <a:gd name="T3" fmla="*/ 146 h 146"/>
                  <a:gd name="T4" fmla="*/ 247 w 247"/>
                  <a:gd name="T5" fmla="*/ 146 h 146"/>
                </a:gdLst>
                <a:ahLst/>
                <a:cxnLst>
                  <a:cxn ang="0">
                    <a:pos x="T0" y="T1"/>
                  </a:cxn>
                  <a:cxn ang="0">
                    <a:pos x="T2" y="T3"/>
                  </a:cxn>
                  <a:cxn ang="0">
                    <a:pos x="T4" y="T5"/>
                  </a:cxn>
                </a:cxnLst>
                <a:rect l="0" t="0" r="r" b="b"/>
                <a:pathLst>
                  <a:path w="247" h="146">
                    <a:moveTo>
                      <a:pt x="0" y="0"/>
                    </a:moveTo>
                    <a:lnTo>
                      <a:pt x="0" y="146"/>
                    </a:lnTo>
                    <a:lnTo>
                      <a:pt x="247" y="146"/>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grpSp>
      </p:grpSp>
      <p:grpSp>
        <p:nvGrpSpPr>
          <p:cNvPr id="38" name="Group 37">
            <a:extLst>
              <a:ext uri="{FF2B5EF4-FFF2-40B4-BE49-F238E27FC236}">
                <a16:creationId xmlns:a16="http://schemas.microsoft.com/office/drawing/2014/main" id="{02EEFC9D-E826-3345-9BE1-13EFCA5607B9}"/>
              </a:ext>
            </a:extLst>
          </p:cNvPr>
          <p:cNvGrpSpPr/>
          <p:nvPr/>
        </p:nvGrpSpPr>
        <p:grpSpPr>
          <a:xfrm>
            <a:off x="8993650" y="3776619"/>
            <a:ext cx="582717" cy="646056"/>
            <a:chOff x="8597900" y="1254126"/>
            <a:chExt cx="438150" cy="485774"/>
          </a:xfrm>
          <a:solidFill>
            <a:schemeClr val="bg1"/>
          </a:solidFill>
        </p:grpSpPr>
        <p:sp>
          <p:nvSpPr>
            <p:cNvPr id="73" name="Freeform 374">
              <a:extLst>
                <a:ext uri="{FF2B5EF4-FFF2-40B4-BE49-F238E27FC236}">
                  <a16:creationId xmlns:a16="http://schemas.microsoft.com/office/drawing/2014/main" id="{16AA245E-16B3-B44A-B890-62DBDF0D03D1}"/>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4" name="Freeform 372">
              <a:extLst>
                <a:ext uri="{FF2B5EF4-FFF2-40B4-BE49-F238E27FC236}">
                  <a16:creationId xmlns:a16="http://schemas.microsoft.com/office/drawing/2014/main" id="{1166EA42-9C94-D449-BD64-BC57D81FE8EA}"/>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5" name="Freeform 373">
              <a:extLst>
                <a:ext uri="{FF2B5EF4-FFF2-40B4-BE49-F238E27FC236}">
                  <a16:creationId xmlns:a16="http://schemas.microsoft.com/office/drawing/2014/main" id="{5FFA3F39-35D1-3445-B74B-94000C39BB34}"/>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6" name="Oval 371">
              <a:extLst>
                <a:ext uri="{FF2B5EF4-FFF2-40B4-BE49-F238E27FC236}">
                  <a16:creationId xmlns:a16="http://schemas.microsoft.com/office/drawing/2014/main" id="{D980493E-7502-1B45-B945-6184C1F8821F}"/>
                </a:ext>
              </a:extLst>
            </p:cNvPr>
            <p:cNvSpPr>
              <a:spLocks noChangeArrowheads="1"/>
            </p:cNvSpPr>
            <p:nvPr/>
          </p:nvSpPr>
          <p:spPr bwMode="auto">
            <a:xfrm>
              <a:off x="8597900" y="1254126"/>
              <a:ext cx="438150" cy="185737"/>
            </a:xfrm>
            <a:prstGeom prst="ellipse">
              <a:avLst/>
            </a:pr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grpSp>
      <p:grpSp>
        <p:nvGrpSpPr>
          <p:cNvPr id="39" name="Group 38">
            <a:extLst>
              <a:ext uri="{FF2B5EF4-FFF2-40B4-BE49-F238E27FC236}">
                <a16:creationId xmlns:a16="http://schemas.microsoft.com/office/drawing/2014/main" id="{14E0D7A4-C4CB-BF43-89AC-5B10A014371E}"/>
              </a:ext>
            </a:extLst>
          </p:cNvPr>
          <p:cNvGrpSpPr/>
          <p:nvPr/>
        </p:nvGrpSpPr>
        <p:grpSpPr>
          <a:xfrm>
            <a:off x="9116089" y="3814626"/>
            <a:ext cx="325902" cy="161015"/>
            <a:chOff x="5729775" y="4117411"/>
            <a:chExt cx="866713" cy="855391"/>
          </a:xfrm>
          <a:solidFill>
            <a:schemeClr val="bg1"/>
          </a:solidFill>
        </p:grpSpPr>
        <p:sp>
          <p:nvSpPr>
            <p:cNvPr id="60" name="Freeform 88">
              <a:extLst>
                <a:ext uri="{FF2B5EF4-FFF2-40B4-BE49-F238E27FC236}">
                  <a16:creationId xmlns:a16="http://schemas.microsoft.com/office/drawing/2014/main" id="{112CC1A9-59B8-8246-98D2-9561D587D199}"/>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1" name="Freeform 89">
              <a:extLst>
                <a:ext uri="{FF2B5EF4-FFF2-40B4-BE49-F238E27FC236}">
                  <a16:creationId xmlns:a16="http://schemas.microsoft.com/office/drawing/2014/main" id="{486FC1FC-44AA-8C46-BB00-2DAF883FD037}"/>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2" name="Freeform 90">
              <a:extLst>
                <a:ext uri="{FF2B5EF4-FFF2-40B4-BE49-F238E27FC236}">
                  <a16:creationId xmlns:a16="http://schemas.microsoft.com/office/drawing/2014/main" id="{2A545B16-FC93-C143-BCB2-40C2E99C3393}"/>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3" name="Freeform 91">
              <a:extLst>
                <a:ext uri="{FF2B5EF4-FFF2-40B4-BE49-F238E27FC236}">
                  <a16:creationId xmlns:a16="http://schemas.microsoft.com/office/drawing/2014/main" id="{2F3CF140-781C-0C45-A33C-9360597E3BB0}"/>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4" name="Freeform 92">
              <a:extLst>
                <a:ext uri="{FF2B5EF4-FFF2-40B4-BE49-F238E27FC236}">
                  <a16:creationId xmlns:a16="http://schemas.microsoft.com/office/drawing/2014/main" id="{F6974475-7A72-CC46-92BB-AB1DB1F68C4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5" name="Freeform 93">
              <a:extLst>
                <a:ext uri="{FF2B5EF4-FFF2-40B4-BE49-F238E27FC236}">
                  <a16:creationId xmlns:a16="http://schemas.microsoft.com/office/drawing/2014/main" id="{B7B6C2B1-4992-0540-8665-41F873028890}"/>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6" name="Freeform 94">
              <a:extLst>
                <a:ext uri="{FF2B5EF4-FFF2-40B4-BE49-F238E27FC236}">
                  <a16:creationId xmlns:a16="http://schemas.microsoft.com/office/drawing/2014/main" id="{C5467E62-7B8A-C54F-90C7-346182E41741}"/>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7" name="Freeform 95">
              <a:extLst>
                <a:ext uri="{FF2B5EF4-FFF2-40B4-BE49-F238E27FC236}">
                  <a16:creationId xmlns:a16="http://schemas.microsoft.com/office/drawing/2014/main" id="{E6BB6B6A-1E50-DF4B-8EF6-1D55EC7E6839}"/>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8" name="Freeform 96">
              <a:extLst>
                <a:ext uri="{FF2B5EF4-FFF2-40B4-BE49-F238E27FC236}">
                  <a16:creationId xmlns:a16="http://schemas.microsoft.com/office/drawing/2014/main" id="{A2F99062-14BB-8C4A-A1C2-82DC8B0586BB}"/>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9" name="Freeform 97">
              <a:extLst>
                <a:ext uri="{FF2B5EF4-FFF2-40B4-BE49-F238E27FC236}">
                  <a16:creationId xmlns:a16="http://schemas.microsoft.com/office/drawing/2014/main" id="{B0F65989-A830-6F4C-9C25-0E417FA85195}"/>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0" name="Freeform 98">
              <a:extLst>
                <a:ext uri="{FF2B5EF4-FFF2-40B4-BE49-F238E27FC236}">
                  <a16:creationId xmlns:a16="http://schemas.microsoft.com/office/drawing/2014/main" id="{2BFAB468-369A-1D46-A2D1-1D020A5AE0FA}"/>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1" name="Freeform 99">
              <a:extLst>
                <a:ext uri="{FF2B5EF4-FFF2-40B4-BE49-F238E27FC236}">
                  <a16:creationId xmlns:a16="http://schemas.microsoft.com/office/drawing/2014/main" id="{1354BD82-7D9B-3A4E-AE65-9E1F86CE116C}"/>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2" name="Freeform 100">
              <a:extLst>
                <a:ext uri="{FF2B5EF4-FFF2-40B4-BE49-F238E27FC236}">
                  <a16:creationId xmlns:a16="http://schemas.microsoft.com/office/drawing/2014/main" id="{702615C2-B164-7440-9450-C9F59EFCF3D1}"/>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grpSp>
      <p:grpSp>
        <p:nvGrpSpPr>
          <p:cNvPr id="40" name="Group 39">
            <a:extLst>
              <a:ext uri="{FF2B5EF4-FFF2-40B4-BE49-F238E27FC236}">
                <a16:creationId xmlns:a16="http://schemas.microsoft.com/office/drawing/2014/main" id="{3F71197C-5F40-7B48-AB16-7CC067AA6EA0}"/>
              </a:ext>
            </a:extLst>
          </p:cNvPr>
          <p:cNvGrpSpPr/>
          <p:nvPr/>
        </p:nvGrpSpPr>
        <p:grpSpPr>
          <a:xfrm>
            <a:off x="7830065" y="2495747"/>
            <a:ext cx="408714" cy="409028"/>
            <a:chOff x="8087710" y="1860092"/>
            <a:chExt cx="442276" cy="442616"/>
          </a:xfrm>
        </p:grpSpPr>
        <p:sp>
          <p:nvSpPr>
            <p:cNvPr id="58" name="Freeform 5">
              <a:extLst>
                <a:ext uri="{FF2B5EF4-FFF2-40B4-BE49-F238E27FC236}">
                  <a16:creationId xmlns:a16="http://schemas.microsoft.com/office/drawing/2014/main" id="{FFD0909F-225B-1949-B873-9D096E373CC3}"/>
                </a:ext>
              </a:extLst>
            </p:cNvPr>
            <p:cNvSpPr>
              <a:spLocks noEditPoints="1"/>
            </p:cNvSpPr>
            <p:nvPr/>
          </p:nvSpPr>
          <p:spPr bwMode="auto">
            <a:xfrm>
              <a:off x="8087710" y="1860092"/>
              <a:ext cx="442276" cy="442616"/>
            </a:xfrm>
            <a:custGeom>
              <a:avLst/>
              <a:gdLst>
                <a:gd name="T0" fmla="*/ 1376 w 1472"/>
                <a:gd name="T1" fmla="*/ 0 h 1472"/>
                <a:gd name="T2" fmla="*/ 96 w 1472"/>
                <a:gd name="T3" fmla="*/ 0 h 1472"/>
                <a:gd name="T4" fmla="*/ 0 w 1472"/>
                <a:gd name="T5" fmla="*/ 96 h 1472"/>
                <a:gd name="T6" fmla="*/ 0 w 1472"/>
                <a:gd name="T7" fmla="*/ 1376 h 1472"/>
                <a:gd name="T8" fmla="*/ 96 w 1472"/>
                <a:gd name="T9" fmla="*/ 1472 h 1472"/>
                <a:gd name="T10" fmla="*/ 1376 w 1472"/>
                <a:gd name="T11" fmla="*/ 1472 h 1472"/>
                <a:gd name="T12" fmla="*/ 1472 w 1472"/>
                <a:gd name="T13" fmla="*/ 1376 h 1472"/>
                <a:gd name="T14" fmla="*/ 1472 w 1472"/>
                <a:gd name="T15" fmla="*/ 96 h 1472"/>
                <a:gd name="T16" fmla="*/ 1376 w 1472"/>
                <a:gd name="T17" fmla="*/ 0 h 1472"/>
                <a:gd name="T18" fmla="*/ 1408 w 1472"/>
                <a:gd name="T19" fmla="*/ 96 h 1472"/>
                <a:gd name="T20" fmla="*/ 1408 w 1472"/>
                <a:gd name="T21" fmla="*/ 256 h 1472"/>
                <a:gd name="T22" fmla="*/ 576 w 1472"/>
                <a:gd name="T23" fmla="*/ 256 h 1472"/>
                <a:gd name="T24" fmla="*/ 576 w 1472"/>
                <a:gd name="T25" fmla="*/ 64 h 1472"/>
                <a:gd name="T26" fmla="*/ 1376 w 1472"/>
                <a:gd name="T27" fmla="*/ 64 h 1472"/>
                <a:gd name="T28" fmla="*/ 1408 w 1472"/>
                <a:gd name="T29" fmla="*/ 96 h 1472"/>
                <a:gd name="T30" fmla="*/ 320 w 1472"/>
                <a:gd name="T31" fmla="*/ 256 h 1472"/>
                <a:gd name="T32" fmla="*/ 320 w 1472"/>
                <a:gd name="T33" fmla="*/ 64 h 1472"/>
                <a:gd name="T34" fmla="*/ 512 w 1472"/>
                <a:gd name="T35" fmla="*/ 64 h 1472"/>
                <a:gd name="T36" fmla="*/ 512 w 1472"/>
                <a:gd name="T37" fmla="*/ 256 h 1472"/>
                <a:gd name="T38" fmla="*/ 320 w 1472"/>
                <a:gd name="T39" fmla="*/ 256 h 1472"/>
                <a:gd name="T40" fmla="*/ 96 w 1472"/>
                <a:gd name="T41" fmla="*/ 64 h 1472"/>
                <a:gd name="T42" fmla="*/ 256 w 1472"/>
                <a:gd name="T43" fmla="*/ 64 h 1472"/>
                <a:gd name="T44" fmla="*/ 256 w 1472"/>
                <a:gd name="T45" fmla="*/ 256 h 1472"/>
                <a:gd name="T46" fmla="*/ 64 w 1472"/>
                <a:gd name="T47" fmla="*/ 256 h 1472"/>
                <a:gd name="T48" fmla="*/ 64 w 1472"/>
                <a:gd name="T49" fmla="*/ 96 h 1472"/>
                <a:gd name="T50" fmla="*/ 96 w 1472"/>
                <a:gd name="T51" fmla="*/ 64 h 1472"/>
                <a:gd name="T52" fmla="*/ 1376 w 1472"/>
                <a:gd name="T53" fmla="*/ 1408 h 1472"/>
                <a:gd name="T54" fmla="*/ 96 w 1472"/>
                <a:gd name="T55" fmla="*/ 1408 h 1472"/>
                <a:gd name="T56" fmla="*/ 64 w 1472"/>
                <a:gd name="T57" fmla="*/ 1376 h 1472"/>
                <a:gd name="T58" fmla="*/ 64 w 1472"/>
                <a:gd name="T59" fmla="*/ 320 h 1472"/>
                <a:gd name="T60" fmla="*/ 1408 w 1472"/>
                <a:gd name="T61" fmla="*/ 320 h 1472"/>
                <a:gd name="T62" fmla="*/ 1408 w 1472"/>
                <a:gd name="T63" fmla="*/ 1376 h 1472"/>
                <a:gd name="T64" fmla="*/ 1376 w 1472"/>
                <a:gd name="T65" fmla="*/ 14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2" h="1472">
                  <a:moveTo>
                    <a:pt x="1376" y="0"/>
                  </a:moveTo>
                  <a:cubicBezTo>
                    <a:pt x="96" y="0"/>
                    <a:pt x="96" y="0"/>
                    <a:pt x="96" y="0"/>
                  </a:cubicBezTo>
                  <a:cubicBezTo>
                    <a:pt x="43" y="0"/>
                    <a:pt x="0" y="43"/>
                    <a:pt x="0" y="96"/>
                  </a:cubicBezTo>
                  <a:cubicBezTo>
                    <a:pt x="0" y="1376"/>
                    <a:pt x="0" y="1376"/>
                    <a:pt x="0" y="1376"/>
                  </a:cubicBezTo>
                  <a:cubicBezTo>
                    <a:pt x="0" y="1429"/>
                    <a:pt x="43" y="1472"/>
                    <a:pt x="96" y="1472"/>
                  </a:cubicBezTo>
                  <a:cubicBezTo>
                    <a:pt x="1376" y="1472"/>
                    <a:pt x="1376" y="1472"/>
                    <a:pt x="1376" y="1472"/>
                  </a:cubicBezTo>
                  <a:cubicBezTo>
                    <a:pt x="1429" y="1472"/>
                    <a:pt x="1472" y="1429"/>
                    <a:pt x="1472" y="1376"/>
                  </a:cubicBezTo>
                  <a:cubicBezTo>
                    <a:pt x="1472" y="96"/>
                    <a:pt x="1472" y="96"/>
                    <a:pt x="1472" y="96"/>
                  </a:cubicBezTo>
                  <a:cubicBezTo>
                    <a:pt x="1472" y="43"/>
                    <a:pt x="1429" y="0"/>
                    <a:pt x="1376" y="0"/>
                  </a:cubicBezTo>
                  <a:close/>
                  <a:moveTo>
                    <a:pt x="1408" y="96"/>
                  </a:moveTo>
                  <a:cubicBezTo>
                    <a:pt x="1408" y="256"/>
                    <a:pt x="1408" y="256"/>
                    <a:pt x="1408" y="256"/>
                  </a:cubicBezTo>
                  <a:cubicBezTo>
                    <a:pt x="576" y="256"/>
                    <a:pt x="576" y="256"/>
                    <a:pt x="576" y="256"/>
                  </a:cubicBezTo>
                  <a:cubicBezTo>
                    <a:pt x="576" y="64"/>
                    <a:pt x="576" y="64"/>
                    <a:pt x="576" y="64"/>
                  </a:cubicBezTo>
                  <a:cubicBezTo>
                    <a:pt x="1376" y="64"/>
                    <a:pt x="1376" y="64"/>
                    <a:pt x="1376" y="64"/>
                  </a:cubicBezTo>
                  <a:cubicBezTo>
                    <a:pt x="1394" y="64"/>
                    <a:pt x="1408" y="78"/>
                    <a:pt x="1408" y="96"/>
                  </a:cubicBezTo>
                  <a:close/>
                  <a:moveTo>
                    <a:pt x="320" y="256"/>
                  </a:moveTo>
                  <a:cubicBezTo>
                    <a:pt x="320" y="64"/>
                    <a:pt x="320" y="64"/>
                    <a:pt x="320" y="64"/>
                  </a:cubicBezTo>
                  <a:cubicBezTo>
                    <a:pt x="512" y="64"/>
                    <a:pt x="512" y="64"/>
                    <a:pt x="512" y="64"/>
                  </a:cubicBezTo>
                  <a:cubicBezTo>
                    <a:pt x="512" y="256"/>
                    <a:pt x="512" y="256"/>
                    <a:pt x="512" y="256"/>
                  </a:cubicBezTo>
                  <a:lnTo>
                    <a:pt x="320" y="256"/>
                  </a:lnTo>
                  <a:close/>
                  <a:moveTo>
                    <a:pt x="96" y="64"/>
                  </a:moveTo>
                  <a:cubicBezTo>
                    <a:pt x="256" y="64"/>
                    <a:pt x="256" y="64"/>
                    <a:pt x="256" y="64"/>
                  </a:cubicBezTo>
                  <a:cubicBezTo>
                    <a:pt x="256" y="256"/>
                    <a:pt x="256" y="256"/>
                    <a:pt x="256" y="256"/>
                  </a:cubicBezTo>
                  <a:cubicBezTo>
                    <a:pt x="64" y="256"/>
                    <a:pt x="64" y="256"/>
                    <a:pt x="64" y="256"/>
                  </a:cubicBezTo>
                  <a:cubicBezTo>
                    <a:pt x="64" y="96"/>
                    <a:pt x="64" y="96"/>
                    <a:pt x="64" y="96"/>
                  </a:cubicBezTo>
                  <a:cubicBezTo>
                    <a:pt x="64" y="78"/>
                    <a:pt x="78" y="64"/>
                    <a:pt x="96" y="64"/>
                  </a:cubicBezTo>
                  <a:close/>
                  <a:moveTo>
                    <a:pt x="1376" y="1408"/>
                  </a:moveTo>
                  <a:cubicBezTo>
                    <a:pt x="96" y="1408"/>
                    <a:pt x="96" y="1408"/>
                    <a:pt x="96" y="1408"/>
                  </a:cubicBezTo>
                  <a:cubicBezTo>
                    <a:pt x="78" y="1408"/>
                    <a:pt x="64" y="1394"/>
                    <a:pt x="64" y="1376"/>
                  </a:cubicBezTo>
                  <a:cubicBezTo>
                    <a:pt x="64" y="320"/>
                    <a:pt x="64" y="320"/>
                    <a:pt x="64" y="320"/>
                  </a:cubicBezTo>
                  <a:cubicBezTo>
                    <a:pt x="1408" y="320"/>
                    <a:pt x="1408" y="320"/>
                    <a:pt x="1408" y="320"/>
                  </a:cubicBezTo>
                  <a:cubicBezTo>
                    <a:pt x="1408" y="1376"/>
                    <a:pt x="1408" y="1376"/>
                    <a:pt x="1408" y="1376"/>
                  </a:cubicBezTo>
                  <a:cubicBezTo>
                    <a:pt x="1408" y="1394"/>
                    <a:pt x="1394" y="1408"/>
                    <a:pt x="1376" y="1408"/>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9" name="TextBox 58">
              <a:extLst>
                <a:ext uri="{FF2B5EF4-FFF2-40B4-BE49-F238E27FC236}">
                  <a16:creationId xmlns:a16="http://schemas.microsoft.com/office/drawing/2014/main" id="{CE35F1F4-50A5-514B-8A2E-28777CA52C3F}"/>
                </a:ext>
              </a:extLst>
            </p:cNvPr>
            <p:cNvSpPr txBox="1"/>
            <p:nvPr/>
          </p:nvSpPr>
          <p:spPr>
            <a:xfrm>
              <a:off x="8099153" y="1956383"/>
              <a:ext cx="420129" cy="3330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t>REF/</a:t>
              </a:r>
              <a:b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br>
              <a: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t>TXN</a:t>
              </a:r>
            </a:p>
          </p:txBody>
        </p:sp>
      </p:grpSp>
      <p:grpSp>
        <p:nvGrpSpPr>
          <p:cNvPr id="41" name="Group 40">
            <a:extLst>
              <a:ext uri="{FF2B5EF4-FFF2-40B4-BE49-F238E27FC236}">
                <a16:creationId xmlns:a16="http://schemas.microsoft.com/office/drawing/2014/main" id="{239CE042-73D4-6241-A33F-A55A525EEFA6}"/>
              </a:ext>
            </a:extLst>
          </p:cNvPr>
          <p:cNvGrpSpPr/>
          <p:nvPr/>
        </p:nvGrpSpPr>
        <p:grpSpPr>
          <a:xfrm>
            <a:off x="7830065" y="3897057"/>
            <a:ext cx="408714" cy="409028"/>
            <a:chOff x="8087710" y="1860092"/>
            <a:chExt cx="442276" cy="442616"/>
          </a:xfrm>
        </p:grpSpPr>
        <p:sp>
          <p:nvSpPr>
            <p:cNvPr id="56" name="Freeform 5">
              <a:extLst>
                <a:ext uri="{FF2B5EF4-FFF2-40B4-BE49-F238E27FC236}">
                  <a16:creationId xmlns:a16="http://schemas.microsoft.com/office/drawing/2014/main" id="{8F773057-F476-D843-8437-EBF2BA181E98}"/>
                </a:ext>
              </a:extLst>
            </p:cNvPr>
            <p:cNvSpPr>
              <a:spLocks noEditPoints="1"/>
            </p:cNvSpPr>
            <p:nvPr/>
          </p:nvSpPr>
          <p:spPr bwMode="auto">
            <a:xfrm>
              <a:off x="8087710" y="1860092"/>
              <a:ext cx="442276" cy="442616"/>
            </a:xfrm>
            <a:custGeom>
              <a:avLst/>
              <a:gdLst>
                <a:gd name="T0" fmla="*/ 1376 w 1472"/>
                <a:gd name="T1" fmla="*/ 0 h 1472"/>
                <a:gd name="T2" fmla="*/ 96 w 1472"/>
                <a:gd name="T3" fmla="*/ 0 h 1472"/>
                <a:gd name="T4" fmla="*/ 0 w 1472"/>
                <a:gd name="T5" fmla="*/ 96 h 1472"/>
                <a:gd name="T6" fmla="*/ 0 w 1472"/>
                <a:gd name="T7" fmla="*/ 1376 h 1472"/>
                <a:gd name="T8" fmla="*/ 96 w 1472"/>
                <a:gd name="T9" fmla="*/ 1472 h 1472"/>
                <a:gd name="T10" fmla="*/ 1376 w 1472"/>
                <a:gd name="T11" fmla="*/ 1472 h 1472"/>
                <a:gd name="T12" fmla="*/ 1472 w 1472"/>
                <a:gd name="T13" fmla="*/ 1376 h 1472"/>
                <a:gd name="T14" fmla="*/ 1472 w 1472"/>
                <a:gd name="T15" fmla="*/ 96 h 1472"/>
                <a:gd name="T16" fmla="*/ 1376 w 1472"/>
                <a:gd name="T17" fmla="*/ 0 h 1472"/>
                <a:gd name="T18" fmla="*/ 1408 w 1472"/>
                <a:gd name="T19" fmla="*/ 96 h 1472"/>
                <a:gd name="T20" fmla="*/ 1408 w 1472"/>
                <a:gd name="T21" fmla="*/ 256 h 1472"/>
                <a:gd name="T22" fmla="*/ 576 w 1472"/>
                <a:gd name="T23" fmla="*/ 256 h 1472"/>
                <a:gd name="T24" fmla="*/ 576 w 1472"/>
                <a:gd name="T25" fmla="*/ 64 h 1472"/>
                <a:gd name="T26" fmla="*/ 1376 w 1472"/>
                <a:gd name="T27" fmla="*/ 64 h 1472"/>
                <a:gd name="T28" fmla="*/ 1408 w 1472"/>
                <a:gd name="T29" fmla="*/ 96 h 1472"/>
                <a:gd name="T30" fmla="*/ 320 w 1472"/>
                <a:gd name="T31" fmla="*/ 256 h 1472"/>
                <a:gd name="T32" fmla="*/ 320 w 1472"/>
                <a:gd name="T33" fmla="*/ 64 h 1472"/>
                <a:gd name="T34" fmla="*/ 512 w 1472"/>
                <a:gd name="T35" fmla="*/ 64 h 1472"/>
                <a:gd name="T36" fmla="*/ 512 w 1472"/>
                <a:gd name="T37" fmla="*/ 256 h 1472"/>
                <a:gd name="T38" fmla="*/ 320 w 1472"/>
                <a:gd name="T39" fmla="*/ 256 h 1472"/>
                <a:gd name="T40" fmla="*/ 96 w 1472"/>
                <a:gd name="T41" fmla="*/ 64 h 1472"/>
                <a:gd name="T42" fmla="*/ 256 w 1472"/>
                <a:gd name="T43" fmla="*/ 64 h 1472"/>
                <a:gd name="T44" fmla="*/ 256 w 1472"/>
                <a:gd name="T45" fmla="*/ 256 h 1472"/>
                <a:gd name="T46" fmla="*/ 64 w 1472"/>
                <a:gd name="T47" fmla="*/ 256 h 1472"/>
                <a:gd name="T48" fmla="*/ 64 w 1472"/>
                <a:gd name="T49" fmla="*/ 96 h 1472"/>
                <a:gd name="T50" fmla="*/ 96 w 1472"/>
                <a:gd name="T51" fmla="*/ 64 h 1472"/>
                <a:gd name="T52" fmla="*/ 1376 w 1472"/>
                <a:gd name="T53" fmla="*/ 1408 h 1472"/>
                <a:gd name="T54" fmla="*/ 96 w 1472"/>
                <a:gd name="T55" fmla="*/ 1408 h 1472"/>
                <a:gd name="T56" fmla="*/ 64 w 1472"/>
                <a:gd name="T57" fmla="*/ 1376 h 1472"/>
                <a:gd name="T58" fmla="*/ 64 w 1472"/>
                <a:gd name="T59" fmla="*/ 320 h 1472"/>
                <a:gd name="T60" fmla="*/ 1408 w 1472"/>
                <a:gd name="T61" fmla="*/ 320 h 1472"/>
                <a:gd name="T62" fmla="*/ 1408 w 1472"/>
                <a:gd name="T63" fmla="*/ 1376 h 1472"/>
                <a:gd name="T64" fmla="*/ 1376 w 1472"/>
                <a:gd name="T65" fmla="*/ 14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2" h="1472">
                  <a:moveTo>
                    <a:pt x="1376" y="0"/>
                  </a:moveTo>
                  <a:cubicBezTo>
                    <a:pt x="96" y="0"/>
                    <a:pt x="96" y="0"/>
                    <a:pt x="96" y="0"/>
                  </a:cubicBezTo>
                  <a:cubicBezTo>
                    <a:pt x="43" y="0"/>
                    <a:pt x="0" y="43"/>
                    <a:pt x="0" y="96"/>
                  </a:cubicBezTo>
                  <a:cubicBezTo>
                    <a:pt x="0" y="1376"/>
                    <a:pt x="0" y="1376"/>
                    <a:pt x="0" y="1376"/>
                  </a:cubicBezTo>
                  <a:cubicBezTo>
                    <a:pt x="0" y="1429"/>
                    <a:pt x="43" y="1472"/>
                    <a:pt x="96" y="1472"/>
                  </a:cubicBezTo>
                  <a:cubicBezTo>
                    <a:pt x="1376" y="1472"/>
                    <a:pt x="1376" y="1472"/>
                    <a:pt x="1376" y="1472"/>
                  </a:cubicBezTo>
                  <a:cubicBezTo>
                    <a:pt x="1429" y="1472"/>
                    <a:pt x="1472" y="1429"/>
                    <a:pt x="1472" y="1376"/>
                  </a:cubicBezTo>
                  <a:cubicBezTo>
                    <a:pt x="1472" y="96"/>
                    <a:pt x="1472" y="96"/>
                    <a:pt x="1472" y="96"/>
                  </a:cubicBezTo>
                  <a:cubicBezTo>
                    <a:pt x="1472" y="43"/>
                    <a:pt x="1429" y="0"/>
                    <a:pt x="1376" y="0"/>
                  </a:cubicBezTo>
                  <a:close/>
                  <a:moveTo>
                    <a:pt x="1408" y="96"/>
                  </a:moveTo>
                  <a:cubicBezTo>
                    <a:pt x="1408" y="256"/>
                    <a:pt x="1408" y="256"/>
                    <a:pt x="1408" y="256"/>
                  </a:cubicBezTo>
                  <a:cubicBezTo>
                    <a:pt x="576" y="256"/>
                    <a:pt x="576" y="256"/>
                    <a:pt x="576" y="256"/>
                  </a:cubicBezTo>
                  <a:cubicBezTo>
                    <a:pt x="576" y="64"/>
                    <a:pt x="576" y="64"/>
                    <a:pt x="576" y="64"/>
                  </a:cubicBezTo>
                  <a:cubicBezTo>
                    <a:pt x="1376" y="64"/>
                    <a:pt x="1376" y="64"/>
                    <a:pt x="1376" y="64"/>
                  </a:cubicBezTo>
                  <a:cubicBezTo>
                    <a:pt x="1394" y="64"/>
                    <a:pt x="1408" y="78"/>
                    <a:pt x="1408" y="96"/>
                  </a:cubicBezTo>
                  <a:close/>
                  <a:moveTo>
                    <a:pt x="320" y="256"/>
                  </a:moveTo>
                  <a:cubicBezTo>
                    <a:pt x="320" y="64"/>
                    <a:pt x="320" y="64"/>
                    <a:pt x="320" y="64"/>
                  </a:cubicBezTo>
                  <a:cubicBezTo>
                    <a:pt x="512" y="64"/>
                    <a:pt x="512" y="64"/>
                    <a:pt x="512" y="64"/>
                  </a:cubicBezTo>
                  <a:cubicBezTo>
                    <a:pt x="512" y="256"/>
                    <a:pt x="512" y="256"/>
                    <a:pt x="512" y="256"/>
                  </a:cubicBezTo>
                  <a:lnTo>
                    <a:pt x="320" y="256"/>
                  </a:lnTo>
                  <a:close/>
                  <a:moveTo>
                    <a:pt x="96" y="64"/>
                  </a:moveTo>
                  <a:cubicBezTo>
                    <a:pt x="256" y="64"/>
                    <a:pt x="256" y="64"/>
                    <a:pt x="256" y="64"/>
                  </a:cubicBezTo>
                  <a:cubicBezTo>
                    <a:pt x="256" y="256"/>
                    <a:pt x="256" y="256"/>
                    <a:pt x="256" y="256"/>
                  </a:cubicBezTo>
                  <a:cubicBezTo>
                    <a:pt x="64" y="256"/>
                    <a:pt x="64" y="256"/>
                    <a:pt x="64" y="256"/>
                  </a:cubicBezTo>
                  <a:cubicBezTo>
                    <a:pt x="64" y="96"/>
                    <a:pt x="64" y="96"/>
                    <a:pt x="64" y="96"/>
                  </a:cubicBezTo>
                  <a:cubicBezTo>
                    <a:pt x="64" y="78"/>
                    <a:pt x="78" y="64"/>
                    <a:pt x="96" y="64"/>
                  </a:cubicBezTo>
                  <a:close/>
                  <a:moveTo>
                    <a:pt x="1376" y="1408"/>
                  </a:moveTo>
                  <a:cubicBezTo>
                    <a:pt x="96" y="1408"/>
                    <a:pt x="96" y="1408"/>
                    <a:pt x="96" y="1408"/>
                  </a:cubicBezTo>
                  <a:cubicBezTo>
                    <a:pt x="78" y="1408"/>
                    <a:pt x="64" y="1394"/>
                    <a:pt x="64" y="1376"/>
                  </a:cubicBezTo>
                  <a:cubicBezTo>
                    <a:pt x="64" y="320"/>
                    <a:pt x="64" y="320"/>
                    <a:pt x="64" y="320"/>
                  </a:cubicBezTo>
                  <a:cubicBezTo>
                    <a:pt x="1408" y="320"/>
                    <a:pt x="1408" y="320"/>
                    <a:pt x="1408" y="320"/>
                  </a:cubicBezTo>
                  <a:cubicBezTo>
                    <a:pt x="1408" y="1376"/>
                    <a:pt x="1408" y="1376"/>
                    <a:pt x="1408" y="1376"/>
                  </a:cubicBezTo>
                  <a:cubicBezTo>
                    <a:pt x="1408" y="1394"/>
                    <a:pt x="1394" y="1408"/>
                    <a:pt x="1376" y="1408"/>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7" name="TextBox 56">
              <a:extLst>
                <a:ext uri="{FF2B5EF4-FFF2-40B4-BE49-F238E27FC236}">
                  <a16:creationId xmlns:a16="http://schemas.microsoft.com/office/drawing/2014/main" id="{18A1B783-B00A-1944-8B27-6816776F7A72}"/>
                </a:ext>
              </a:extLst>
            </p:cNvPr>
            <p:cNvSpPr txBox="1"/>
            <p:nvPr/>
          </p:nvSpPr>
          <p:spPr>
            <a:xfrm>
              <a:off x="8099153" y="1956383"/>
              <a:ext cx="420129" cy="3330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t>REF/</a:t>
              </a:r>
              <a:b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br>
              <a: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t>TXN</a:t>
              </a:r>
            </a:p>
          </p:txBody>
        </p:sp>
      </p:grpSp>
      <p:grpSp>
        <p:nvGrpSpPr>
          <p:cNvPr id="42" name="Group 41">
            <a:extLst>
              <a:ext uri="{FF2B5EF4-FFF2-40B4-BE49-F238E27FC236}">
                <a16:creationId xmlns:a16="http://schemas.microsoft.com/office/drawing/2014/main" id="{04168E61-1EAE-EA43-AE50-A16AED9EC4A2}"/>
              </a:ext>
            </a:extLst>
          </p:cNvPr>
          <p:cNvGrpSpPr/>
          <p:nvPr/>
        </p:nvGrpSpPr>
        <p:grpSpPr>
          <a:xfrm>
            <a:off x="10332250" y="3592152"/>
            <a:ext cx="499587" cy="307829"/>
            <a:chOff x="1068228" y="4194652"/>
            <a:chExt cx="628643" cy="387349"/>
          </a:xfrm>
        </p:grpSpPr>
        <p:grpSp>
          <p:nvGrpSpPr>
            <p:cNvPr id="49" name="Group 48">
              <a:extLst>
                <a:ext uri="{FF2B5EF4-FFF2-40B4-BE49-F238E27FC236}">
                  <a16:creationId xmlns:a16="http://schemas.microsoft.com/office/drawing/2014/main" id="{49D6896E-8B4B-7A46-9D10-4061CCF2CD9B}"/>
                </a:ext>
              </a:extLst>
            </p:cNvPr>
            <p:cNvGrpSpPr/>
            <p:nvPr/>
          </p:nvGrpSpPr>
          <p:grpSpPr>
            <a:xfrm>
              <a:off x="1068228" y="4194652"/>
              <a:ext cx="628643" cy="387349"/>
              <a:chOff x="1068228" y="4194652"/>
              <a:chExt cx="628643" cy="387349"/>
            </a:xfrm>
          </p:grpSpPr>
          <p:grpSp>
            <p:nvGrpSpPr>
              <p:cNvPr id="51" name="Group 8">
                <a:extLst>
                  <a:ext uri="{FF2B5EF4-FFF2-40B4-BE49-F238E27FC236}">
                    <a16:creationId xmlns:a16="http://schemas.microsoft.com/office/drawing/2014/main" id="{C9E705DB-52F3-024D-9F5F-7AF0AA7211F6}"/>
                  </a:ext>
                </a:extLst>
              </p:cNvPr>
              <p:cNvGrpSpPr>
                <a:grpSpLocks noChangeAspect="1"/>
              </p:cNvGrpSpPr>
              <p:nvPr/>
            </p:nvGrpSpPr>
            <p:grpSpPr bwMode="auto">
              <a:xfrm>
                <a:off x="1068228" y="4194652"/>
                <a:ext cx="387490" cy="387349"/>
                <a:chOff x="2462" y="786"/>
                <a:chExt cx="2753" cy="2752"/>
              </a:xfrm>
            </p:grpSpPr>
            <p:sp>
              <p:nvSpPr>
                <p:cNvPr id="54" name="Freeform 9">
                  <a:extLst>
                    <a:ext uri="{FF2B5EF4-FFF2-40B4-BE49-F238E27FC236}">
                      <a16:creationId xmlns:a16="http://schemas.microsoft.com/office/drawing/2014/main" id="{AF8E6584-628C-D54F-A515-497706244FC9}"/>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5" name="Oval 10">
                  <a:extLst>
                    <a:ext uri="{FF2B5EF4-FFF2-40B4-BE49-F238E27FC236}">
                      <a16:creationId xmlns:a16="http://schemas.microsoft.com/office/drawing/2014/main" id="{D7DEBA00-5C5B-8646-B49D-345C67A5C348}"/>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52" name="Freeform 182">
                <a:extLst>
                  <a:ext uri="{FF2B5EF4-FFF2-40B4-BE49-F238E27FC236}">
                    <a16:creationId xmlns:a16="http://schemas.microsoft.com/office/drawing/2014/main" id="{B807976D-5CAA-7140-B5C9-4CAE2937AF5C}"/>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183">
                <a:extLst>
                  <a:ext uri="{FF2B5EF4-FFF2-40B4-BE49-F238E27FC236}">
                    <a16:creationId xmlns:a16="http://schemas.microsoft.com/office/drawing/2014/main" id="{D87155B3-709D-244A-B2CD-7E8B9939616D}"/>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0" name="Freeform 181">
              <a:extLst>
                <a:ext uri="{FF2B5EF4-FFF2-40B4-BE49-F238E27FC236}">
                  <a16:creationId xmlns:a16="http://schemas.microsoft.com/office/drawing/2014/main" id="{EAC2151C-58F4-AD45-98B4-2DCC6511E3D4}"/>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cxnSp>
        <p:nvCxnSpPr>
          <p:cNvPr id="43" name="Straight Connector 42">
            <a:extLst>
              <a:ext uri="{FF2B5EF4-FFF2-40B4-BE49-F238E27FC236}">
                <a16:creationId xmlns:a16="http://schemas.microsoft.com/office/drawing/2014/main" id="{2C153B0A-7D5A-694D-9C5D-785C3911D611}"/>
              </a:ext>
            </a:extLst>
          </p:cNvPr>
          <p:cNvCxnSpPr/>
          <p:nvPr/>
        </p:nvCxnSpPr>
        <p:spPr>
          <a:xfrm>
            <a:off x="8345946" y="4107096"/>
            <a:ext cx="547352"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FD2EE2-9C29-DA41-9682-5271B19CC5EA}"/>
              </a:ext>
            </a:extLst>
          </p:cNvPr>
          <p:cNvCxnSpPr/>
          <p:nvPr/>
        </p:nvCxnSpPr>
        <p:spPr>
          <a:xfrm>
            <a:off x="9659591" y="4107096"/>
            <a:ext cx="547352"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C8DA42-DA4A-3542-BCD6-C275F5C818D1}"/>
              </a:ext>
            </a:extLst>
          </p:cNvPr>
          <p:cNvCxnSpPr>
            <a:cxnSpLocks/>
          </p:cNvCxnSpPr>
          <p:nvPr/>
        </p:nvCxnSpPr>
        <p:spPr>
          <a:xfrm>
            <a:off x="8300869" y="2706517"/>
            <a:ext cx="264018"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6211DAE-D23F-6344-9A2D-165F4CCE8B0E}"/>
              </a:ext>
            </a:extLst>
          </p:cNvPr>
          <p:cNvCxnSpPr>
            <a:cxnSpLocks/>
          </p:cNvCxnSpPr>
          <p:nvPr/>
        </p:nvCxnSpPr>
        <p:spPr>
          <a:xfrm>
            <a:off x="9118678" y="2706517"/>
            <a:ext cx="264018"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A48739-9B10-8143-A20E-F16C96B78801}"/>
              </a:ext>
            </a:extLst>
          </p:cNvPr>
          <p:cNvCxnSpPr>
            <a:cxnSpLocks/>
          </p:cNvCxnSpPr>
          <p:nvPr/>
        </p:nvCxnSpPr>
        <p:spPr>
          <a:xfrm flipV="1">
            <a:off x="9906034" y="2566640"/>
            <a:ext cx="234950" cy="98426"/>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C647E1-02F0-DD4B-B6F2-59EC9F839F9F}"/>
              </a:ext>
            </a:extLst>
          </p:cNvPr>
          <p:cNvCxnSpPr>
            <a:cxnSpLocks/>
          </p:cNvCxnSpPr>
          <p:nvPr/>
        </p:nvCxnSpPr>
        <p:spPr>
          <a:xfrm>
            <a:off x="9906034" y="2760315"/>
            <a:ext cx="234950" cy="98426"/>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5793DF5-1249-0840-B353-041756759157}"/>
              </a:ext>
            </a:extLst>
          </p:cNvPr>
          <p:cNvCxnSpPr>
            <a:cxnSpLocks/>
          </p:cNvCxnSpPr>
          <p:nvPr/>
        </p:nvCxnSpPr>
        <p:spPr>
          <a:xfrm>
            <a:off x="7276457" y="1674857"/>
            <a:ext cx="10220" cy="3166835"/>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75202E0F-C52A-944E-979A-2B33B85BB3E1}"/>
              </a:ext>
            </a:extLst>
          </p:cNvPr>
          <p:cNvSpPr/>
          <p:nvPr/>
        </p:nvSpPr>
        <p:spPr>
          <a:xfrm>
            <a:off x="1057049" y="2446803"/>
            <a:ext cx="2804943" cy="21287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Entire company on GCP with business units using Snowflake</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30 Node Hadoop Cluster and 46 node Vertica Cluster on premise</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Extremely security focused with requirements for PCI</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Using Looker and Spark</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Teams wanted autonomy,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but didn’t have resources to support</a:t>
            </a:r>
          </a:p>
        </p:txBody>
      </p:sp>
      <p:sp>
        <p:nvSpPr>
          <p:cNvPr id="110" name="Rectangle 109">
            <a:extLst>
              <a:ext uri="{FF2B5EF4-FFF2-40B4-BE49-F238E27FC236}">
                <a16:creationId xmlns:a16="http://schemas.microsoft.com/office/drawing/2014/main" id="{4D28C9E9-1DD8-6A46-AA62-B9C49DDB6CFD}"/>
              </a:ext>
            </a:extLst>
          </p:cNvPr>
          <p:cNvSpPr/>
          <p:nvPr/>
        </p:nvSpPr>
        <p:spPr>
          <a:xfrm>
            <a:off x="4027658" y="2446803"/>
            <a:ext cx="2804943"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Vertica requires constant maintenance and suffers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from outages</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Performance suffers during time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of intense reporting</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Moving to </a:t>
            </a:r>
            <a:r>
              <a:rPr kumimoji="0" lang="en-US" sz="1100" b="0" i="0" u="none" strike="noStrike" kern="1200" cap="none" spc="0" normalizeH="0" baseline="0" noProof="0" dirty="0" err="1">
                <a:ln>
                  <a:noFill/>
                </a:ln>
                <a:solidFill>
                  <a:srgbClr val="262626">
                    <a:lumMod val="75000"/>
                    <a:lumOff val="25000"/>
                  </a:srgbClr>
                </a:solidFill>
                <a:effectLst/>
                <a:uLnTx/>
                <a:uFillTx/>
                <a:latin typeface="Arial" panose="020B0604020202020204"/>
                <a:ea typeface="+mn-ea"/>
                <a:cs typeface="+mn-cs"/>
                <a:sym typeface="Tahoma"/>
              </a:rPr>
              <a:t>BigQuery</a:t>
            </a: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 would create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a new set of problems, Redshift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had the same problems</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Getting data from partners is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painful and slow</a:t>
            </a:r>
          </a:p>
        </p:txBody>
      </p:sp>
    </p:spTree>
    <p:extLst>
      <p:ext uri="{BB962C8B-B14F-4D97-AF65-F5344CB8AC3E}">
        <p14:creationId xmlns:p14="http://schemas.microsoft.com/office/powerpoint/2010/main" val="1538457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FA6BC82-CA9D-C94A-AEA2-7206C1B4E716}"/>
              </a:ext>
            </a:extLst>
          </p:cNvPr>
          <p:cNvGrpSpPr/>
          <p:nvPr/>
        </p:nvGrpSpPr>
        <p:grpSpPr>
          <a:xfrm>
            <a:off x="7844790" y="4956214"/>
            <a:ext cx="1663727" cy="523046"/>
            <a:chOff x="7844790" y="5090676"/>
            <a:chExt cx="1663727" cy="523046"/>
          </a:xfrm>
        </p:grpSpPr>
        <p:sp>
          <p:nvSpPr>
            <p:cNvPr id="345" name="Freeform: Shape 344">
              <a:extLst>
                <a:ext uri="{FF2B5EF4-FFF2-40B4-BE49-F238E27FC236}">
                  <a16:creationId xmlns:a16="http://schemas.microsoft.com/office/drawing/2014/main" id="{BB06DAE7-A7B7-4B46-91E5-F1E695887C30}"/>
                </a:ext>
              </a:extLst>
            </p:cNvPr>
            <p:cNvSpPr/>
            <p:nvPr/>
          </p:nvSpPr>
          <p:spPr>
            <a:xfrm>
              <a:off x="7844790" y="5163820"/>
              <a:ext cx="1555750" cy="449902"/>
            </a:xfrm>
            <a:custGeom>
              <a:avLst/>
              <a:gdLst>
                <a:gd name="connsiteX0" fmla="*/ 0 w 1581150"/>
                <a:gd name="connsiteY0" fmla="*/ 241300 h 317500"/>
                <a:gd name="connsiteX1" fmla="*/ 0 w 1581150"/>
                <a:gd name="connsiteY1" fmla="*/ 317500 h 317500"/>
                <a:gd name="connsiteX2" fmla="*/ 1581150 w 1581150"/>
                <a:gd name="connsiteY2" fmla="*/ 317500 h 317500"/>
                <a:gd name="connsiteX3" fmla="*/ 1581150 w 1581150"/>
                <a:gd name="connsiteY3" fmla="*/ 0 h 317500"/>
                <a:gd name="connsiteX4" fmla="*/ 1498600 w 1581150"/>
                <a:gd name="connsiteY4" fmla="*/ 0 h 317500"/>
                <a:gd name="connsiteX0" fmla="*/ 0 w 1581150"/>
                <a:gd name="connsiteY0" fmla="*/ 241300 h 317500"/>
                <a:gd name="connsiteX1" fmla="*/ 0 w 1581150"/>
                <a:gd name="connsiteY1" fmla="*/ 317500 h 317500"/>
                <a:gd name="connsiteX2" fmla="*/ 1581150 w 1581150"/>
                <a:gd name="connsiteY2" fmla="*/ 317500 h 317500"/>
                <a:gd name="connsiteX3" fmla="*/ 1581150 w 1581150"/>
                <a:gd name="connsiteY3" fmla="*/ 0 h 317500"/>
                <a:gd name="connsiteX4" fmla="*/ 1522801 w 1581150"/>
                <a:gd name="connsiteY4" fmla="*/ 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17500">
                  <a:moveTo>
                    <a:pt x="0" y="241300"/>
                  </a:moveTo>
                  <a:lnTo>
                    <a:pt x="0" y="317500"/>
                  </a:lnTo>
                  <a:lnTo>
                    <a:pt x="1581150" y="317500"/>
                  </a:lnTo>
                  <a:lnTo>
                    <a:pt x="1581150" y="0"/>
                  </a:lnTo>
                  <a:lnTo>
                    <a:pt x="1522801" y="0"/>
                  </a:lnTo>
                </a:path>
              </a:pathLst>
            </a:custGeom>
            <a:no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67" name="Group 266">
              <a:extLst>
                <a:ext uri="{FF2B5EF4-FFF2-40B4-BE49-F238E27FC236}">
                  <a16:creationId xmlns:a16="http://schemas.microsoft.com/office/drawing/2014/main" id="{69F0B8BB-D7E3-354C-9EAD-A90FD9AED073}"/>
                </a:ext>
              </a:extLst>
            </p:cNvPr>
            <p:cNvGrpSpPr/>
            <p:nvPr/>
          </p:nvGrpSpPr>
          <p:grpSpPr>
            <a:xfrm>
              <a:off x="9316926" y="5090676"/>
              <a:ext cx="191591" cy="195347"/>
              <a:chOff x="2852654" y="2491925"/>
              <a:chExt cx="191591" cy="195347"/>
            </a:xfrm>
          </p:grpSpPr>
          <p:sp>
            <p:nvSpPr>
              <p:cNvPr id="268" name="Freeform 267">
                <a:extLst>
                  <a:ext uri="{FF2B5EF4-FFF2-40B4-BE49-F238E27FC236}">
                    <a16:creationId xmlns:a16="http://schemas.microsoft.com/office/drawing/2014/main" id="{076BAFFE-64CC-A441-9770-2FB265309054}"/>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9" name="Freeform 268">
                <a:extLst>
                  <a:ext uri="{FF2B5EF4-FFF2-40B4-BE49-F238E27FC236}">
                    <a16:creationId xmlns:a16="http://schemas.microsoft.com/office/drawing/2014/main" id="{E7E2E20F-197F-AA43-965D-8B530012E939}"/>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4"/>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7" name="Group 6">
            <a:extLst>
              <a:ext uri="{FF2B5EF4-FFF2-40B4-BE49-F238E27FC236}">
                <a16:creationId xmlns:a16="http://schemas.microsoft.com/office/drawing/2014/main" id="{08063B59-D53A-D244-958E-8F1CF658A2B8}"/>
              </a:ext>
            </a:extLst>
          </p:cNvPr>
          <p:cNvGrpSpPr/>
          <p:nvPr/>
        </p:nvGrpSpPr>
        <p:grpSpPr>
          <a:xfrm>
            <a:off x="5419464" y="3058494"/>
            <a:ext cx="1416424" cy="846789"/>
            <a:chOff x="5419464" y="3192956"/>
            <a:chExt cx="1416424" cy="846789"/>
          </a:xfrm>
        </p:grpSpPr>
        <p:grpSp>
          <p:nvGrpSpPr>
            <p:cNvPr id="159" name="Group 85">
              <a:extLst>
                <a:ext uri="{FF2B5EF4-FFF2-40B4-BE49-F238E27FC236}">
                  <a16:creationId xmlns:a16="http://schemas.microsoft.com/office/drawing/2014/main" id="{085C1B4D-1B3E-452E-B5FA-272663F7523E}"/>
                </a:ext>
              </a:extLst>
            </p:cNvPr>
            <p:cNvGrpSpPr>
              <a:grpSpLocks noChangeAspect="1"/>
            </p:cNvGrpSpPr>
            <p:nvPr/>
          </p:nvGrpSpPr>
          <p:grpSpPr bwMode="auto">
            <a:xfrm>
              <a:off x="5972173" y="3410069"/>
              <a:ext cx="309885" cy="345982"/>
              <a:chOff x="4174" y="1294"/>
              <a:chExt cx="1923" cy="2147"/>
            </a:xfrm>
          </p:grpSpPr>
          <p:sp>
            <p:nvSpPr>
              <p:cNvPr id="161" name="Freeform 86">
                <a:extLst>
                  <a:ext uri="{FF2B5EF4-FFF2-40B4-BE49-F238E27FC236}">
                    <a16:creationId xmlns:a16="http://schemas.microsoft.com/office/drawing/2014/main" id="{DE389378-12AB-43B7-83BF-F4158311B4BA}"/>
                  </a:ext>
                </a:extLst>
              </p:cNvPr>
              <p:cNvSpPr>
                <a:spLocks/>
              </p:cNvSpPr>
              <p:nvPr/>
            </p:nvSpPr>
            <p:spPr bwMode="auto">
              <a:xfrm>
                <a:off x="4174" y="1294"/>
                <a:ext cx="1923" cy="2147"/>
              </a:xfrm>
              <a:custGeom>
                <a:avLst/>
                <a:gdLst>
                  <a:gd name="T0" fmla="*/ 0 w 1088"/>
                  <a:gd name="T1" fmla="*/ 232 h 1214"/>
                  <a:gd name="T2" fmla="*/ 0 w 1088"/>
                  <a:gd name="T3" fmla="*/ 232 h 1214"/>
                  <a:gd name="T4" fmla="*/ 0 w 1088"/>
                  <a:gd name="T5" fmla="*/ 232 h 1214"/>
                  <a:gd name="T6" fmla="*/ 544 w 1088"/>
                  <a:gd name="T7" fmla="*/ 0 h 1214"/>
                  <a:gd name="T8" fmla="*/ 1088 w 1088"/>
                  <a:gd name="T9" fmla="*/ 232 h 1214"/>
                  <a:gd name="T10" fmla="*/ 1088 w 1088"/>
                  <a:gd name="T11" fmla="*/ 232 h 1214"/>
                  <a:gd name="T12" fmla="*/ 1088 w 1088"/>
                  <a:gd name="T13" fmla="*/ 232 h 1214"/>
                  <a:gd name="T14" fmla="*/ 1088 w 1088"/>
                  <a:gd name="T15" fmla="*/ 983 h 1214"/>
                  <a:gd name="T16" fmla="*/ 544 w 1088"/>
                  <a:gd name="T17" fmla="*/ 1214 h 1214"/>
                  <a:gd name="T18" fmla="*/ 0 w 1088"/>
                  <a:gd name="T19" fmla="*/ 983 h 1214"/>
                  <a:gd name="T20" fmla="*/ 0 w 1088"/>
                  <a:gd name="T21"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8" h="1214">
                    <a:moveTo>
                      <a:pt x="0" y="232"/>
                    </a:moveTo>
                    <a:cubicBezTo>
                      <a:pt x="0" y="232"/>
                      <a:pt x="0" y="232"/>
                      <a:pt x="0" y="232"/>
                    </a:cubicBezTo>
                    <a:cubicBezTo>
                      <a:pt x="0" y="232"/>
                      <a:pt x="0" y="232"/>
                      <a:pt x="0" y="232"/>
                    </a:cubicBezTo>
                    <a:cubicBezTo>
                      <a:pt x="0" y="104"/>
                      <a:pt x="243" y="0"/>
                      <a:pt x="544" y="0"/>
                    </a:cubicBezTo>
                    <a:cubicBezTo>
                      <a:pt x="845" y="0"/>
                      <a:pt x="1088" y="104"/>
                      <a:pt x="1088" y="232"/>
                    </a:cubicBezTo>
                    <a:cubicBezTo>
                      <a:pt x="1088" y="232"/>
                      <a:pt x="1088" y="232"/>
                      <a:pt x="1088" y="232"/>
                    </a:cubicBezTo>
                    <a:cubicBezTo>
                      <a:pt x="1088" y="232"/>
                      <a:pt x="1088" y="232"/>
                      <a:pt x="1088" y="232"/>
                    </a:cubicBezTo>
                    <a:cubicBezTo>
                      <a:pt x="1088" y="983"/>
                      <a:pt x="1088" y="983"/>
                      <a:pt x="1088" y="983"/>
                    </a:cubicBezTo>
                    <a:cubicBezTo>
                      <a:pt x="1088" y="1113"/>
                      <a:pt x="845" y="1214"/>
                      <a:pt x="544" y="1214"/>
                    </a:cubicBezTo>
                    <a:cubicBezTo>
                      <a:pt x="243" y="1214"/>
                      <a:pt x="0" y="1113"/>
                      <a:pt x="0" y="983"/>
                    </a:cubicBezTo>
                    <a:cubicBezTo>
                      <a:pt x="0" y="232"/>
                      <a:pt x="0" y="232"/>
                      <a:pt x="0" y="232"/>
                    </a:cubicBezTo>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2" name="Freeform 87">
                <a:extLst>
                  <a:ext uri="{FF2B5EF4-FFF2-40B4-BE49-F238E27FC236}">
                    <a16:creationId xmlns:a16="http://schemas.microsoft.com/office/drawing/2014/main" id="{1F067021-6583-4DC9-AA0E-FB94A9C6FDF5}"/>
                  </a:ext>
                </a:extLst>
              </p:cNvPr>
              <p:cNvSpPr>
                <a:spLocks/>
              </p:cNvSpPr>
              <p:nvPr/>
            </p:nvSpPr>
            <p:spPr bwMode="auto">
              <a:xfrm>
                <a:off x="4845" y="2445"/>
                <a:ext cx="251" cy="266"/>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3" name="Freeform 88">
                <a:extLst>
                  <a:ext uri="{FF2B5EF4-FFF2-40B4-BE49-F238E27FC236}">
                    <a16:creationId xmlns:a16="http://schemas.microsoft.com/office/drawing/2014/main" id="{EF1553C7-DD0D-4C26-8B59-40A555A8520C}"/>
                  </a:ext>
                </a:extLst>
              </p:cNvPr>
              <p:cNvSpPr>
                <a:spLocks/>
              </p:cNvSpPr>
              <p:nvPr/>
            </p:nvSpPr>
            <p:spPr bwMode="auto">
              <a:xfrm>
                <a:off x="5192" y="2794"/>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4" name="Freeform 89">
                <a:extLst>
                  <a:ext uri="{FF2B5EF4-FFF2-40B4-BE49-F238E27FC236}">
                    <a16:creationId xmlns:a16="http://schemas.microsoft.com/office/drawing/2014/main" id="{CC44192A-498E-4F97-8FFB-D7B8E4CE0F0F}"/>
                  </a:ext>
                </a:extLst>
              </p:cNvPr>
              <p:cNvSpPr>
                <a:spLocks/>
              </p:cNvSpPr>
              <p:nvPr/>
            </p:nvSpPr>
            <p:spPr bwMode="auto">
              <a:xfrm>
                <a:off x="5863" y="1881"/>
                <a:ext cx="186" cy="361"/>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5" name="Freeform 90">
                <a:extLst>
                  <a:ext uri="{FF2B5EF4-FFF2-40B4-BE49-F238E27FC236}">
                    <a16:creationId xmlns:a16="http://schemas.microsoft.com/office/drawing/2014/main" id="{34F4CC38-86D9-45A7-A7DD-37643C90EE4F}"/>
                  </a:ext>
                </a:extLst>
              </p:cNvPr>
              <p:cNvSpPr>
                <a:spLocks/>
              </p:cNvSpPr>
              <p:nvPr/>
            </p:nvSpPr>
            <p:spPr bwMode="auto">
              <a:xfrm>
                <a:off x="5531" y="2378"/>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6" name="Freeform 91">
                <a:extLst>
                  <a:ext uri="{FF2B5EF4-FFF2-40B4-BE49-F238E27FC236}">
                    <a16:creationId xmlns:a16="http://schemas.microsoft.com/office/drawing/2014/main" id="{5EA491CB-28C8-42A9-92E1-D7C79F2CB6FA}"/>
                  </a:ext>
                </a:extLst>
              </p:cNvPr>
              <p:cNvSpPr>
                <a:spLocks/>
              </p:cNvSpPr>
              <p:nvPr/>
            </p:nvSpPr>
            <p:spPr bwMode="auto">
              <a:xfrm>
                <a:off x="4221" y="2903"/>
                <a:ext cx="204"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7" name="Freeform 92">
                <a:extLst>
                  <a:ext uri="{FF2B5EF4-FFF2-40B4-BE49-F238E27FC236}">
                    <a16:creationId xmlns:a16="http://schemas.microsoft.com/office/drawing/2014/main" id="{B149EC3B-FE08-42B4-90AF-F070B97A3393}"/>
                  </a:ext>
                </a:extLst>
              </p:cNvPr>
              <p:cNvSpPr>
                <a:spLocks/>
              </p:cNvSpPr>
              <p:nvPr/>
            </p:nvSpPr>
            <p:spPr bwMode="auto">
              <a:xfrm>
                <a:off x="5531" y="204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8" name="Freeform 93">
                <a:extLst>
                  <a:ext uri="{FF2B5EF4-FFF2-40B4-BE49-F238E27FC236}">
                    <a16:creationId xmlns:a16="http://schemas.microsoft.com/office/drawing/2014/main" id="{A11321C0-C23F-4C11-9EF1-1FDF64705BC0}"/>
                  </a:ext>
                </a:extLst>
              </p:cNvPr>
              <p:cNvSpPr>
                <a:spLocks/>
              </p:cNvSpPr>
              <p:nvPr/>
            </p:nvSpPr>
            <p:spPr bwMode="auto">
              <a:xfrm>
                <a:off x="5531" y="3045"/>
                <a:ext cx="237" cy="292"/>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0" name="Freeform 95">
                <a:extLst>
                  <a:ext uri="{FF2B5EF4-FFF2-40B4-BE49-F238E27FC236}">
                    <a16:creationId xmlns:a16="http://schemas.microsoft.com/office/drawing/2014/main" id="{303B0240-70F0-4D01-9DC3-487D4BF05370}"/>
                  </a:ext>
                </a:extLst>
              </p:cNvPr>
              <p:cNvSpPr>
                <a:spLocks/>
              </p:cNvSpPr>
              <p:nvPr/>
            </p:nvSpPr>
            <p:spPr bwMode="auto">
              <a:xfrm>
                <a:off x="4520" y="2383"/>
                <a:ext cx="230" cy="296"/>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1" name="Freeform 96">
                <a:extLst>
                  <a:ext uri="{FF2B5EF4-FFF2-40B4-BE49-F238E27FC236}">
                    <a16:creationId xmlns:a16="http://schemas.microsoft.com/office/drawing/2014/main" id="{E5AB6796-5231-4524-AB9F-8C932862E10A}"/>
                  </a:ext>
                </a:extLst>
              </p:cNvPr>
              <p:cNvSpPr>
                <a:spLocks/>
              </p:cNvSpPr>
              <p:nvPr/>
            </p:nvSpPr>
            <p:spPr bwMode="auto">
              <a:xfrm>
                <a:off x="5863" y="2605"/>
                <a:ext cx="186" cy="306"/>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2" name="Freeform 97">
                <a:extLst>
                  <a:ext uri="{FF2B5EF4-FFF2-40B4-BE49-F238E27FC236}">
                    <a16:creationId xmlns:a16="http://schemas.microsoft.com/office/drawing/2014/main" id="{8036F6B2-27DD-4A77-9F65-4C272EE0D5BC}"/>
                  </a:ext>
                </a:extLst>
              </p:cNvPr>
              <p:cNvSpPr>
                <a:spLocks/>
              </p:cNvSpPr>
              <p:nvPr/>
            </p:nvSpPr>
            <p:spPr bwMode="auto">
              <a:xfrm>
                <a:off x="4221" y="1881"/>
                <a:ext cx="204"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3" name="Freeform 98">
                <a:extLst>
                  <a:ext uri="{FF2B5EF4-FFF2-40B4-BE49-F238E27FC236}">
                    <a16:creationId xmlns:a16="http://schemas.microsoft.com/office/drawing/2014/main" id="{F9CF22A0-610A-456C-A2CA-58D341AC860C}"/>
                  </a:ext>
                </a:extLst>
              </p:cNvPr>
              <p:cNvSpPr>
                <a:spLocks/>
              </p:cNvSpPr>
              <p:nvPr/>
            </p:nvSpPr>
            <p:spPr bwMode="auto">
              <a:xfrm>
                <a:off x="4520" y="2727"/>
                <a:ext cx="230" cy="267"/>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4" name="Freeform 99">
                <a:extLst>
                  <a:ext uri="{FF2B5EF4-FFF2-40B4-BE49-F238E27FC236}">
                    <a16:creationId xmlns:a16="http://schemas.microsoft.com/office/drawing/2014/main" id="{1CFC3CAB-434E-4876-9492-8A70E1ADB10C}"/>
                  </a:ext>
                </a:extLst>
              </p:cNvPr>
              <p:cNvSpPr>
                <a:spLocks/>
              </p:cNvSpPr>
              <p:nvPr/>
            </p:nvSpPr>
            <p:spPr bwMode="auto">
              <a:xfrm>
                <a:off x="4221" y="2254"/>
                <a:ext cx="204" cy="335"/>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5" name="Freeform 100">
                <a:extLst>
                  <a:ext uri="{FF2B5EF4-FFF2-40B4-BE49-F238E27FC236}">
                    <a16:creationId xmlns:a16="http://schemas.microsoft.com/office/drawing/2014/main" id="{EE18F8B4-1CD5-408E-9437-0BA3DC80E296}"/>
                  </a:ext>
                </a:extLst>
              </p:cNvPr>
              <p:cNvSpPr>
                <a:spLocks/>
              </p:cNvSpPr>
              <p:nvPr/>
            </p:nvSpPr>
            <p:spPr bwMode="auto">
              <a:xfrm>
                <a:off x="4221" y="2589"/>
                <a:ext cx="204"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6" name="Freeform 101">
                <a:extLst>
                  <a:ext uri="{FF2B5EF4-FFF2-40B4-BE49-F238E27FC236}">
                    <a16:creationId xmlns:a16="http://schemas.microsoft.com/office/drawing/2014/main" id="{3B7B1421-B31B-413C-921D-9326F3848B47}"/>
                  </a:ext>
                </a:extLst>
              </p:cNvPr>
              <p:cNvSpPr>
                <a:spLocks/>
              </p:cNvSpPr>
              <p:nvPr/>
            </p:nvSpPr>
            <p:spPr bwMode="auto">
              <a:xfrm>
                <a:off x="4520" y="2049"/>
                <a:ext cx="230" cy="283"/>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7" name="Oval 102">
                <a:extLst>
                  <a:ext uri="{FF2B5EF4-FFF2-40B4-BE49-F238E27FC236}">
                    <a16:creationId xmlns:a16="http://schemas.microsoft.com/office/drawing/2014/main" id="{11CB151C-5F63-479D-A5DA-F3132AEB6606}"/>
                  </a:ext>
                </a:extLst>
              </p:cNvPr>
              <p:cNvSpPr>
                <a:spLocks noChangeArrowheads="1"/>
              </p:cNvSpPr>
              <p:nvPr/>
            </p:nvSpPr>
            <p:spPr bwMode="auto">
              <a:xfrm>
                <a:off x="4267" y="1350"/>
                <a:ext cx="1759" cy="6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88" name="Rectangle 187">
              <a:extLst>
                <a:ext uri="{FF2B5EF4-FFF2-40B4-BE49-F238E27FC236}">
                  <a16:creationId xmlns:a16="http://schemas.microsoft.com/office/drawing/2014/main" id="{5D8BEFA2-C266-4FB0-8C17-82FE65E364CD}"/>
                </a:ext>
              </a:extLst>
            </p:cNvPr>
            <p:cNvSpPr/>
            <p:nvPr/>
          </p:nvSpPr>
          <p:spPr>
            <a:xfrm>
              <a:off x="5419464" y="3192956"/>
              <a:ext cx="1416424"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Semi-structured data</a:t>
              </a:r>
            </a:p>
          </p:txBody>
        </p:sp>
        <p:sp>
          <p:nvSpPr>
            <p:cNvPr id="190" name="Arrow: Down 189">
              <a:extLst>
                <a:ext uri="{FF2B5EF4-FFF2-40B4-BE49-F238E27FC236}">
                  <a16:creationId xmlns:a16="http://schemas.microsoft.com/office/drawing/2014/main" id="{83830415-8097-4070-8290-C97DE00B7014}"/>
                </a:ext>
              </a:extLst>
            </p:cNvPr>
            <p:cNvSpPr/>
            <p:nvPr/>
          </p:nvSpPr>
          <p:spPr>
            <a:xfrm>
              <a:off x="6055158" y="3782662"/>
              <a:ext cx="143913" cy="257083"/>
            </a:xfrm>
            <a:prstGeom prst="downArrow">
              <a:avLst/>
            </a:prstGeom>
            <a:gradFill>
              <a:gsLst>
                <a:gs pos="0">
                  <a:schemeClr val="accent1">
                    <a:alpha val="0"/>
                  </a:schemeClr>
                </a:gs>
                <a:gs pos="77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a:xfrm>
            <a:off x="381000" y="512763"/>
            <a:ext cx="11430000" cy="723900"/>
          </a:xfrm>
        </p:spPr>
        <p:txBody>
          <a:bodyPr/>
          <a:lstStyle/>
          <a:p>
            <a:r>
              <a:rPr lang="en-US" dirty="0"/>
              <a:t>How Do We Do It? A Brand New Architecture</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76" name="Rectangle: Rounded Corners 231">
            <a:extLst>
              <a:ext uri="{FF2B5EF4-FFF2-40B4-BE49-F238E27FC236}">
                <a16:creationId xmlns:a16="http://schemas.microsoft.com/office/drawing/2014/main" id="{D7D1DAF2-43E8-47AE-9A92-9124933877CA}"/>
              </a:ext>
            </a:extLst>
          </p:cNvPr>
          <p:cNvSpPr/>
          <p:nvPr/>
        </p:nvSpPr>
        <p:spPr>
          <a:xfrm>
            <a:off x="2263140" y="1886752"/>
            <a:ext cx="7734300" cy="3771255"/>
          </a:xfrm>
          <a:prstGeom prst="roundRect">
            <a:avLst>
              <a:gd name="adj" fmla="val 446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7" name="Group 346">
            <a:extLst>
              <a:ext uri="{FF2B5EF4-FFF2-40B4-BE49-F238E27FC236}">
                <a16:creationId xmlns:a16="http://schemas.microsoft.com/office/drawing/2014/main" id="{D07F67A3-2D48-4EB2-8EDB-29B69BAFFD7A}"/>
              </a:ext>
            </a:extLst>
          </p:cNvPr>
          <p:cNvGrpSpPr/>
          <p:nvPr/>
        </p:nvGrpSpPr>
        <p:grpSpPr>
          <a:xfrm>
            <a:off x="2250440" y="1860709"/>
            <a:ext cx="7766050" cy="933449"/>
            <a:chOff x="2044700" y="2178051"/>
            <a:chExt cx="7766050" cy="933449"/>
          </a:xfrm>
        </p:grpSpPr>
        <p:sp>
          <p:nvSpPr>
            <p:cNvPr id="254" name="Freeform 106">
              <a:extLst>
                <a:ext uri="{FF2B5EF4-FFF2-40B4-BE49-F238E27FC236}">
                  <a16:creationId xmlns:a16="http://schemas.microsoft.com/office/drawing/2014/main" id="{4ACA3631-3A52-4A2E-BA50-88DE03E11C97}"/>
                </a:ext>
              </a:extLst>
            </p:cNvPr>
            <p:cNvSpPr>
              <a:spLocks/>
            </p:cNvSpPr>
            <p:nvPr/>
          </p:nvSpPr>
          <p:spPr bwMode="auto">
            <a:xfrm>
              <a:off x="2044700" y="2178051"/>
              <a:ext cx="7766050" cy="649288"/>
            </a:xfrm>
            <a:custGeom>
              <a:avLst/>
              <a:gdLst>
                <a:gd name="T0" fmla="*/ 0 w 2147"/>
                <a:gd name="T1" fmla="*/ 216 h 216"/>
                <a:gd name="T2" fmla="*/ 0 w 2147"/>
                <a:gd name="T3" fmla="*/ 44 h 216"/>
                <a:gd name="T4" fmla="*/ 43 w 2147"/>
                <a:gd name="T5" fmla="*/ 0 h 216"/>
                <a:gd name="T6" fmla="*/ 2103 w 2147"/>
                <a:gd name="T7" fmla="*/ 0 h 216"/>
                <a:gd name="T8" fmla="*/ 2147 w 2147"/>
                <a:gd name="T9" fmla="*/ 44 h 216"/>
                <a:gd name="T10" fmla="*/ 2147 w 2147"/>
                <a:gd name="T11" fmla="*/ 216 h 216"/>
              </a:gdLst>
              <a:ahLst/>
              <a:cxnLst>
                <a:cxn ang="0">
                  <a:pos x="T0" y="T1"/>
                </a:cxn>
                <a:cxn ang="0">
                  <a:pos x="T2" y="T3"/>
                </a:cxn>
                <a:cxn ang="0">
                  <a:pos x="T4" y="T5"/>
                </a:cxn>
                <a:cxn ang="0">
                  <a:pos x="T6" y="T7"/>
                </a:cxn>
                <a:cxn ang="0">
                  <a:pos x="T8" y="T9"/>
                </a:cxn>
                <a:cxn ang="0">
                  <a:pos x="T10" y="T11"/>
                </a:cxn>
              </a:cxnLst>
              <a:rect l="0" t="0" r="r" b="b"/>
              <a:pathLst>
                <a:path w="2147" h="216">
                  <a:moveTo>
                    <a:pt x="0" y="216"/>
                  </a:moveTo>
                  <a:cubicBezTo>
                    <a:pt x="0" y="44"/>
                    <a:pt x="0" y="44"/>
                    <a:pt x="0" y="44"/>
                  </a:cubicBezTo>
                  <a:cubicBezTo>
                    <a:pt x="0" y="20"/>
                    <a:pt x="19" y="0"/>
                    <a:pt x="43" y="0"/>
                  </a:cubicBezTo>
                  <a:cubicBezTo>
                    <a:pt x="2103" y="0"/>
                    <a:pt x="2103" y="0"/>
                    <a:pt x="2103" y="0"/>
                  </a:cubicBezTo>
                  <a:cubicBezTo>
                    <a:pt x="2127" y="0"/>
                    <a:pt x="2147" y="20"/>
                    <a:pt x="2147" y="44"/>
                  </a:cubicBezTo>
                  <a:cubicBezTo>
                    <a:pt x="2147" y="216"/>
                    <a:pt x="2147" y="216"/>
                    <a:pt x="2147" y="216"/>
                  </a:cubicBezTo>
                </a:path>
              </a:pathLst>
            </a:custGeom>
            <a:solidFill>
              <a:srgbClr val="29B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43" name="Rectangle 342">
              <a:extLst>
                <a:ext uri="{FF2B5EF4-FFF2-40B4-BE49-F238E27FC236}">
                  <a16:creationId xmlns:a16="http://schemas.microsoft.com/office/drawing/2014/main" id="{E02A1D2A-AA77-4C5D-AFAF-EBB71EE71628}"/>
                </a:ext>
              </a:extLst>
            </p:cNvPr>
            <p:cNvSpPr/>
            <p:nvPr/>
          </p:nvSpPr>
          <p:spPr>
            <a:xfrm>
              <a:off x="2044700" y="2774950"/>
              <a:ext cx="7766050" cy="336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82" name="Freeform 46">
            <a:extLst>
              <a:ext uri="{FF2B5EF4-FFF2-40B4-BE49-F238E27FC236}">
                <a16:creationId xmlns:a16="http://schemas.microsoft.com/office/drawing/2014/main" id="{F61CA200-AEF5-4A99-8FE1-FAB9B0F64ABC}"/>
              </a:ext>
            </a:extLst>
          </p:cNvPr>
          <p:cNvSpPr>
            <a:spLocks/>
          </p:cNvSpPr>
          <p:nvPr/>
        </p:nvSpPr>
        <p:spPr bwMode="auto">
          <a:xfrm>
            <a:off x="6508544" y="3453065"/>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83" name="Freeform 46">
            <a:extLst>
              <a:ext uri="{FF2B5EF4-FFF2-40B4-BE49-F238E27FC236}">
                <a16:creationId xmlns:a16="http://schemas.microsoft.com/office/drawing/2014/main" id="{B099339F-9501-42C9-9265-DF2124613F54}"/>
              </a:ext>
            </a:extLst>
          </p:cNvPr>
          <p:cNvSpPr>
            <a:spLocks/>
          </p:cNvSpPr>
          <p:nvPr/>
        </p:nvSpPr>
        <p:spPr bwMode="auto">
          <a:xfrm flipV="1">
            <a:off x="6508544" y="4427977"/>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86" name="Freeform 46">
            <a:extLst>
              <a:ext uri="{FF2B5EF4-FFF2-40B4-BE49-F238E27FC236}">
                <a16:creationId xmlns:a16="http://schemas.microsoft.com/office/drawing/2014/main" id="{3CAD09D1-C330-4344-9729-60832B214E76}"/>
              </a:ext>
            </a:extLst>
          </p:cNvPr>
          <p:cNvSpPr>
            <a:spLocks/>
          </p:cNvSpPr>
          <p:nvPr/>
        </p:nvSpPr>
        <p:spPr bwMode="auto">
          <a:xfrm flipH="1">
            <a:off x="4619232" y="3453065"/>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87" name="Freeform 46">
            <a:extLst>
              <a:ext uri="{FF2B5EF4-FFF2-40B4-BE49-F238E27FC236}">
                <a16:creationId xmlns:a16="http://schemas.microsoft.com/office/drawing/2014/main" id="{6B0E6FF1-2150-4C18-899F-A0DD603AF8E9}"/>
              </a:ext>
            </a:extLst>
          </p:cNvPr>
          <p:cNvSpPr>
            <a:spLocks/>
          </p:cNvSpPr>
          <p:nvPr/>
        </p:nvSpPr>
        <p:spPr bwMode="auto">
          <a:xfrm flipH="1" flipV="1">
            <a:off x="4619232" y="4427977"/>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108" name="Group 34">
            <a:extLst>
              <a:ext uri="{FF2B5EF4-FFF2-40B4-BE49-F238E27FC236}">
                <a16:creationId xmlns:a16="http://schemas.microsoft.com/office/drawing/2014/main" id="{6FBC478D-0A34-4427-9E9A-448F4423EF14}"/>
              </a:ext>
            </a:extLst>
          </p:cNvPr>
          <p:cNvGrpSpPr>
            <a:grpSpLocks noChangeAspect="1"/>
          </p:cNvGrpSpPr>
          <p:nvPr/>
        </p:nvGrpSpPr>
        <p:grpSpPr bwMode="auto">
          <a:xfrm>
            <a:off x="5972173" y="4779456"/>
            <a:ext cx="309885" cy="345821"/>
            <a:chOff x="1210" y="1277"/>
            <a:chExt cx="1923" cy="2146"/>
          </a:xfrm>
        </p:grpSpPr>
        <p:sp>
          <p:nvSpPr>
            <p:cNvPr id="110" name="Freeform 35">
              <a:extLst>
                <a:ext uri="{FF2B5EF4-FFF2-40B4-BE49-F238E27FC236}">
                  <a16:creationId xmlns:a16="http://schemas.microsoft.com/office/drawing/2014/main" id="{CBC8E7CF-349D-4F06-AED3-E446BE1D0F3F}"/>
                </a:ext>
              </a:extLst>
            </p:cNvPr>
            <p:cNvSpPr>
              <a:spLocks/>
            </p:cNvSpPr>
            <p:nvPr/>
          </p:nvSpPr>
          <p:spPr bwMode="auto">
            <a:xfrm>
              <a:off x="1210" y="1277"/>
              <a:ext cx="1923" cy="2146"/>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3"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1" name="Freeform 36">
              <a:extLst>
                <a:ext uri="{FF2B5EF4-FFF2-40B4-BE49-F238E27FC236}">
                  <a16:creationId xmlns:a16="http://schemas.microsoft.com/office/drawing/2014/main" id="{B13371C3-8986-4C78-9A3B-B84EFB5ACFA9}"/>
                </a:ext>
              </a:extLst>
            </p:cNvPr>
            <p:cNvSpPr>
              <a:spLocks/>
            </p:cNvSpPr>
            <p:nvPr/>
          </p:nvSpPr>
          <p:spPr bwMode="auto">
            <a:xfrm>
              <a:off x="1882" y="2435"/>
              <a:ext cx="251" cy="265"/>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2" name="Freeform 37">
              <a:extLst>
                <a:ext uri="{FF2B5EF4-FFF2-40B4-BE49-F238E27FC236}">
                  <a16:creationId xmlns:a16="http://schemas.microsoft.com/office/drawing/2014/main" id="{CBF6D64B-00DB-4859-A297-E9377917BF5F}"/>
                </a:ext>
              </a:extLst>
            </p:cNvPr>
            <p:cNvSpPr>
              <a:spLocks/>
            </p:cNvSpPr>
            <p:nvPr/>
          </p:nvSpPr>
          <p:spPr bwMode="auto">
            <a:xfrm>
              <a:off x="1882" y="2111"/>
              <a:ext cx="251" cy="240"/>
            </a:xfrm>
            <a:custGeom>
              <a:avLst/>
              <a:gdLst>
                <a:gd name="T0" fmla="*/ 142 w 142"/>
                <a:gd name="T1" fmla="*/ 136 h 136"/>
                <a:gd name="T2" fmla="*/ 142 w 142"/>
                <a:gd name="T3" fmla="*/ 11 h 136"/>
                <a:gd name="T4" fmla="*/ 0 w 142"/>
                <a:gd name="T5" fmla="*/ 0 h 136"/>
                <a:gd name="T6" fmla="*/ 0 w 142"/>
                <a:gd name="T7" fmla="*/ 127 h 136"/>
                <a:gd name="T8" fmla="*/ 142 w 142"/>
                <a:gd name="T9" fmla="*/ 136 h 136"/>
              </a:gdLst>
              <a:ahLst/>
              <a:cxnLst>
                <a:cxn ang="0">
                  <a:pos x="T0" y="T1"/>
                </a:cxn>
                <a:cxn ang="0">
                  <a:pos x="T2" y="T3"/>
                </a:cxn>
                <a:cxn ang="0">
                  <a:pos x="T4" y="T5"/>
                </a:cxn>
                <a:cxn ang="0">
                  <a:pos x="T6" y="T7"/>
                </a:cxn>
                <a:cxn ang="0">
                  <a:pos x="T8" y="T9"/>
                </a:cxn>
              </a:cxnLst>
              <a:rect l="0" t="0" r="r" b="b"/>
              <a:pathLst>
                <a:path w="142" h="136">
                  <a:moveTo>
                    <a:pt x="142" y="136"/>
                  </a:moveTo>
                  <a:cubicBezTo>
                    <a:pt x="142" y="11"/>
                    <a:pt x="142" y="11"/>
                    <a:pt x="142" y="11"/>
                  </a:cubicBezTo>
                  <a:cubicBezTo>
                    <a:pt x="93" y="10"/>
                    <a:pt x="46" y="6"/>
                    <a:pt x="0" y="0"/>
                  </a:cubicBezTo>
                  <a:cubicBezTo>
                    <a:pt x="0" y="127"/>
                    <a:pt x="0" y="127"/>
                    <a:pt x="0" y="127"/>
                  </a:cubicBezTo>
                  <a:cubicBezTo>
                    <a:pt x="46" y="132"/>
                    <a:pt x="94" y="135"/>
                    <a:pt x="142"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3" name="Freeform 38">
              <a:extLst>
                <a:ext uri="{FF2B5EF4-FFF2-40B4-BE49-F238E27FC236}">
                  <a16:creationId xmlns:a16="http://schemas.microsoft.com/office/drawing/2014/main" id="{816D96C2-F511-4213-9399-D792DBCFAE1F}"/>
                </a:ext>
              </a:extLst>
            </p:cNvPr>
            <p:cNvSpPr>
              <a:spLocks/>
            </p:cNvSpPr>
            <p:nvPr/>
          </p:nvSpPr>
          <p:spPr bwMode="auto">
            <a:xfrm>
              <a:off x="2228" y="2433"/>
              <a:ext cx="244" cy="267"/>
            </a:xfrm>
            <a:custGeom>
              <a:avLst/>
              <a:gdLst>
                <a:gd name="T0" fmla="*/ 0 w 138"/>
                <a:gd name="T1" fmla="*/ 9 h 151"/>
                <a:gd name="T2" fmla="*/ 0 w 138"/>
                <a:gd name="T3" fmla="*/ 151 h 151"/>
                <a:gd name="T4" fmla="*/ 138 w 138"/>
                <a:gd name="T5" fmla="*/ 142 h 151"/>
                <a:gd name="T6" fmla="*/ 138 w 138"/>
                <a:gd name="T7" fmla="*/ 0 h 151"/>
                <a:gd name="T8" fmla="*/ 0 w 138"/>
                <a:gd name="T9" fmla="*/ 9 h 151"/>
              </a:gdLst>
              <a:ahLst/>
              <a:cxnLst>
                <a:cxn ang="0">
                  <a:pos x="T0" y="T1"/>
                </a:cxn>
                <a:cxn ang="0">
                  <a:pos x="T2" y="T3"/>
                </a:cxn>
                <a:cxn ang="0">
                  <a:pos x="T4" y="T5"/>
                </a:cxn>
                <a:cxn ang="0">
                  <a:pos x="T6" y="T7"/>
                </a:cxn>
                <a:cxn ang="0">
                  <a:pos x="T8" y="T9"/>
                </a:cxn>
              </a:cxnLst>
              <a:rect l="0" t="0" r="r" b="b"/>
              <a:pathLst>
                <a:path w="138" h="151">
                  <a:moveTo>
                    <a:pt x="0" y="9"/>
                  </a:moveTo>
                  <a:cubicBezTo>
                    <a:pt x="0" y="151"/>
                    <a:pt x="0" y="151"/>
                    <a:pt x="0" y="151"/>
                  </a:cubicBezTo>
                  <a:cubicBezTo>
                    <a:pt x="47" y="150"/>
                    <a:pt x="94" y="147"/>
                    <a:pt x="138" y="142"/>
                  </a:cubicBezTo>
                  <a:cubicBezTo>
                    <a:pt x="138" y="0"/>
                    <a:pt x="138" y="0"/>
                    <a:pt x="138" y="0"/>
                  </a:cubicBezTo>
                  <a:cubicBezTo>
                    <a:pt x="94" y="5"/>
                    <a:pt x="47" y="8"/>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4" name="Freeform 39">
              <a:extLst>
                <a:ext uri="{FF2B5EF4-FFF2-40B4-BE49-F238E27FC236}">
                  <a16:creationId xmlns:a16="http://schemas.microsoft.com/office/drawing/2014/main" id="{7EAAF480-8ACC-4902-AD16-EBB846F64419}"/>
                </a:ext>
              </a:extLst>
            </p:cNvPr>
            <p:cNvSpPr>
              <a:spLocks/>
            </p:cNvSpPr>
            <p:nvPr/>
          </p:nvSpPr>
          <p:spPr bwMode="auto">
            <a:xfrm>
              <a:off x="2228" y="2783"/>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5" name="Freeform 40">
              <a:extLst>
                <a:ext uri="{FF2B5EF4-FFF2-40B4-BE49-F238E27FC236}">
                  <a16:creationId xmlns:a16="http://schemas.microsoft.com/office/drawing/2014/main" id="{512BFEF0-A7C6-4AA5-BBC0-BD44C0A86F2F}"/>
                </a:ext>
              </a:extLst>
            </p:cNvPr>
            <p:cNvSpPr>
              <a:spLocks/>
            </p:cNvSpPr>
            <p:nvPr/>
          </p:nvSpPr>
          <p:spPr bwMode="auto">
            <a:xfrm>
              <a:off x="2900" y="1871"/>
              <a:ext cx="185" cy="360"/>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41">
              <a:extLst>
                <a:ext uri="{FF2B5EF4-FFF2-40B4-BE49-F238E27FC236}">
                  <a16:creationId xmlns:a16="http://schemas.microsoft.com/office/drawing/2014/main" id="{455127E2-5EC6-4115-9D49-CBFD20606BC4}"/>
                </a:ext>
              </a:extLst>
            </p:cNvPr>
            <p:cNvSpPr>
              <a:spLocks/>
            </p:cNvSpPr>
            <p:nvPr/>
          </p:nvSpPr>
          <p:spPr bwMode="auto">
            <a:xfrm>
              <a:off x="2567" y="2367"/>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7" name="Freeform 42">
              <a:extLst>
                <a:ext uri="{FF2B5EF4-FFF2-40B4-BE49-F238E27FC236}">
                  <a16:creationId xmlns:a16="http://schemas.microsoft.com/office/drawing/2014/main" id="{CA82BC85-474A-4F87-B981-065C7F49FD88}"/>
                </a:ext>
              </a:extLst>
            </p:cNvPr>
            <p:cNvSpPr>
              <a:spLocks/>
            </p:cNvSpPr>
            <p:nvPr/>
          </p:nvSpPr>
          <p:spPr bwMode="auto">
            <a:xfrm>
              <a:off x="1258" y="2892"/>
              <a:ext cx="203"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8" name="Freeform 43">
              <a:extLst>
                <a:ext uri="{FF2B5EF4-FFF2-40B4-BE49-F238E27FC236}">
                  <a16:creationId xmlns:a16="http://schemas.microsoft.com/office/drawing/2014/main" id="{3D8D172A-8DC8-4E08-BDE3-C0E910B283F7}"/>
                </a:ext>
              </a:extLst>
            </p:cNvPr>
            <p:cNvSpPr>
              <a:spLocks/>
            </p:cNvSpPr>
            <p:nvPr/>
          </p:nvSpPr>
          <p:spPr bwMode="auto">
            <a:xfrm>
              <a:off x="2567" y="203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9" name="Freeform 44">
              <a:extLst>
                <a:ext uri="{FF2B5EF4-FFF2-40B4-BE49-F238E27FC236}">
                  <a16:creationId xmlns:a16="http://schemas.microsoft.com/office/drawing/2014/main" id="{15C46BB7-BB8F-4846-99B6-7DCAE78518E3}"/>
                </a:ext>
              </a:extLst>
            </p:cNvPr>
            <p:cNvSpPr>
              <a:spLocks/>
            </p:cNvSpPr>
            <p:nvPr/>
          </p:nvSpPr>
          <p:spPr bwMode="auto">
            <a:xfrm>
              <a:off x="2567" y="3034"/>
              <a:ext cx="237" cy="291"/>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0" name="Freeform 45">
              <a:extLst>
                <a:ext uri="{FF2B5EF4-FFF2-40B4-BE49-F238E27FC236}">
                  <a16:creationId xmlns:a16="http://schemas.microsoft.com/office/drawing/2014/main" id="{A9298D7F-B424-47B2-A4A1-64B9D8C8DBB0}"/>
                </a:ext>
              </a:extLst>
            </p:cNvPr>
            <p:cNvSpPr>
              <a:spLocks/>
            </p:cNvSpPr>
            <p:nvPr/>
          </p:nvSpPr>
          <p:spPr bwMode="auto">
            <a:xfrm>
              <a:off x="1882" y="3096"/>
              <a:ext cx="251" cy="265"/>
            </a:xfrm>
            <a:custGeom>
              <a:avLst/>
              <a:gdLst>
                <a:gd name="T0" fmla="*/ 0 w 142"/>
                <a:gd name="T1" fmla="*/ 0 h 150"/>
                <a:gd name="T2" fmla="*/ 0 w 142"/>
                <a:gd name="T3" fmla="*/ 136 h 150"/>
                <a:gd name="T4" fmla="*/ 0 w 142"/>
                <a:gd name="T5" fmla="*/ 139 h 150"/>
                <a:gd name="T6" fmla="*/ 142 w 142"/>
                <a:gd name="T7" fmla="*/ 150 h 150"/>
                <a:gd name="T8" fmla="*/ 142 w 142"/>
                <a:gd name="T9" fmla="*/ 10 h 150"/>
                <a:gd name="T10" fmla="*/ 0 w 142"/>
                <a:gd name="T11" fmla="*/ 0 h 150"/>
              </a:gdLst>
              <a:ahLst/>
              <a:cxnLst>
                <a:cxn ang="0">
                  <a:pos x="T0" y="T1"/>
                </a:cxn>
                <a:cxn ang="0">
                  <a:pos x="T2" y="T3"/>
                </a:cxn>
                <a:cxn ang="0">
                  <a:pos x="T4" y="T5"/>
                </a:cxn>
                <a:cxn ang="0">
                  <a:pos x="T6" y="T7"/>
                </a:cxn>
                <a:cxn ang="0">
                  <a:pos x="T8" y="T9"/>
                </a:cxn>
                <a:cxn ang="0">
                  <a:pos x="T10" y="T11"/>
                </a:cxn>
              </a:cxnLst>
              <a:rect l="0" t="0" r="r" b="b"/>
              <a:pathLst>
                <a:path w="142" h="150">
                  <a:moveTo>
                    <a:pt x="0" y="0"/>
                  </a:moveTo>
                  <a:cubicBezTo>
                    <a:pt x="0" y="136"/>
                    <a:pt x="0" y="136"/>
                    <a:pt x="0" y="136"/>
                  </a:cubicBezTo>
                  <a:cubicBezTo>
                    <a:pt x="0" y="137"/>
                    <a:pt x="0" y="138"/>
                    <a:pt x="0" y="139"/>
                  </a:cubicBezTo>
                  <a:cubicBezTo>
                    <a:pt x="45" y="145"/>
                    <a:pt x="93" y="149"/>
                    <a:pt x="142" y="150"/>
                  </a:cubicBezTo>
                  <a:cubicBezTo>
                    <a:pt x="142" y="10"/>
                    <a:pt x="142" y="10"/>
                    <a:pt x="142" y="10"/>
                  </a:cubicBezTo>
                  <a:cubicBezTo>
                    <a:pt x="93" y="9"/>
                    <a:pt x="46" y="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1" name="Freeform 46">
              <a:extLst>
                <a:ext uri="{FF2B5EF4-FFF2-40B4-BE49-F238E27FC236}">
                  <a16:creationId xmlns:a16="http://schemas.microsoft.com/office/drawing/2014/main" id="{35BAD91C-3E49-454F-9A80-FD46B21089A2}"/>
                </a:ext>
              </a:extLst>
            </p:cNvPr>
            <p:cNvSpPr>
              <a:spLocks/>
            </p:cNvSpPr>
            <p:nvPr/>
          </p:nvSpPr>
          <p:spPr bwMode="auto">
            <a:xfrm>
              <a:off x="2900" y="2245"/>
              <a:ext cx="185" cy="334"/>
            </a:xfrm>
            <a:custGeom>
              <a:avLst/>
              <a:gdLst>
                <a:gd name="T0" fmla="*/ 0 w 105"/>
                <a:gd name="T1" fmla="*/ 189 h 189"/>
                <a:gd name="T2" fmla="*/ 105 w 105"/>
                <a:gd name="T3" fmla="*/ 128 h 189"/>
                <a:gd name="T4" fmla="*/ 105 w 105"/>
                <a:gd name="T5" fmla="*/ 0 h 189"/>
                <a:gd name="T6" fmla="*/ 0 w 105"/>
                <a:gd name="T7" fmla="*/ 51 h 189"/>
                <a:gd name="T8" fmla="*/ 0 w 105"/>
                <a:gd name="T9" fmla="*/ 189 h 189"/>
              </a:gdLst>
              <a:ahLst/>
              <a:cxnLst>
                <a:cxn ang="0">
                  <a:pos x="T0" y="T1"/>
                </a:cxn>
                <a:cxn ang="0">
                  <a:pos x="T2" y="T3"/>
                </a:cxn>
                <a:cxn ang="0">
                  <a:pos x="T4" y="T5"/>
                </a:cxn>
                <a:cxn ang="0">
                  <a:pos x="T6" y="T7"/>
                </a:cxn>
                <a:cxn ang="0">
                  <a:pos x="T8" y="T9"/>
                </a:cxn>
              </a:cxnLst>
              <a:rect l="0" t="0" r="r" b="b"/>
              <a:pathLst>
                <a:path w="105" h="189">
                  <a:moveTo>
                    <a:pt x="0" y="189"/>
                  </a:moveTo>
                  <a:cubicBezTo>
                    <a:pt x="43" y="171"/>
                    <a:pt x="79" y="151"/>
                    <a:pt x="105" y="128"/>
                  </a:cubicBezTo>
                  <a:cubicBezTo>
                    <a:pt x="105" y="0"/>
                    <a:pt x="105" y="0"/>
                    <a:pt x="105" y="0"/>
                  </a:cubicBezTo>
                  <a:cubicBezTo>
                    <a:pt x="76" y="19"/>
                    <a:pt x="40" y="36"/>
                    <a:pt x="0" y="51"/>
                  </a:cubicBezTo>
                  <a:lnTo>
                    <a:pt x="0"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2" name="Freeform 47">
              <a:extLst>
                <a:ext uri="{FF2B5EF4-FFF2-40B4-BE49-F238E27FC236}">
                  <a16:creationId xmlns:a16="http://schemas.microsoft.com/office/drawing/2014/main" id="{63A6F4B3-5448-4680-8869-10D3C32981BD}"/>
                </a:ext>
              </a:extLst>
            </p:cNvPr>
            <p:cNvSpPr>
              <a:spLocks/>
            </p:cNvSpPr>
            <p:nvPr/>
          </p:nvSpPr>
          <p:spPr bwMode="auto">
            <a:xfrm>
              <a:off x="2228" y="2109"/>
              <a:ext cx="244" cy="242"/>
            </a:xfrm>
            <a:custGeom>
              <a:avLst/>
              <a:gdLst>
                <a:gd name="T0" fmla="*/ 138 w 138"/>
                <a:gd name="T1" fmla="*/ 0 h 137"/>
                <a:gd name="T2" fmla="*/ 0 w 138"/>
                <a:gd name="T3" fmla="*/ 11 h 137"/>
                <a:gd name="T4" fmla="*/ 0 w 138"/>
                <a:gd name="T5" fmla="*/ 137 h 137"/>
                <a:gd name="T6" fmla="*/ 138 w 138"/>
                <a:gd name="T7" fmla="*/ 127 h 137"/>
                <a:gd name="T8" fmla="*/ 138 w 138"/>
                <a:gd name="T9" fmla="*/ 0 h 137"/>
              </a:gdLst>
              <a:ahLst/>
              <a:cxnLst>
                <a:cxn ang="0">
                  <a:pos x="T0" y="T1"/>
                </a:cxn>
                <a:cxn ang="0">
                  <a:pos x="T2" y="T3"/>
                </a:cxn>
                <a:cxn ang="0">
                  <a:pos x="T4" y="T5"/>
                </a:cxn>
                <a:cxn ang="0">
                  <a:pos x="T6" y="T7"/>
                </a:cxn>
                <a:cxn ang="0">
                  <a:pos x="T8" y="T9"/>
                </a:cxn>
              </a:cxnLst>
              <a:rect l="0" t="0" r="r" b="b"/>
              <a:pathLst>
                <a:path w="138" h="137">
                  <a:moveTo>
                    <a:pt x="138" y="0"/>
                  </a:moveTo>
                  <a:cubicBezTo>
                    <a:pt x="94" y="6"/>
                    <a:pt x="47" y="10"/>
                    <a:pt x="0" y="11"/>
                  </a:cubicBezTo>
                  <a:cubicBezTo>
                    <a:pt x="0" y="137"/>
                    <a:pt x="0" y="137"/>
                    <a:pt x="0" y="137"/>
                  </a:cubicBezTo>
                  <a:cubicBezTo>
                    <a:pt x="47" y="136"/>
                    <a:pt x="94" y="132"/>
                    <a:pt x="138" y="127"/>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3" name="Freeform 48">
              <a:extLst>
                <a:ext uri="{FF2B5EF4-FFF2-40B4-BE49-F238E27FC236}">
                  <a16:creationId xmlns:a16="http://schemas.microsoft.com/office/drawing/2014/main" id="{FBB41992-D9B8-403A-B4FD-15A156E94769}"/>
                </a:ext>
              </a:extLst>
            </p:cNvPr>
            <p:cNvSpPr>
              <a:spLocks/>
            </p:cNvSpPr>
            <p:nvPr/>
          </p:nvSpPr>
          <p:spPr bwMode="auto">
            <a:xfrm>
              <a:off x="1556" y="2373"/>
              <a:ext cx="230" cy="295"/>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4" name="Freeform 49">
              <a:extLst>
                <a:ext uri="{FF2B5EF4-FFF2-40B4-BE49-F238E27FC236}">
                  <a16:creationId xmlns:a16="http://schemas.microsoft.com/office/drawing/2014/main" id="{16ED95C0-8D52-4369-A94A-90EC14F8229C}"/>
                </a:ext>
              </a:extLst>
            </p:cNvPr>
            <p:cNvSpPr>
              <a:spLocks/>
            </p:cNvSpPr>
            <p:nvPr/>
          </p:nvSpPr>
          <p:spPr bwMode="auto">
            <a:xfrm>
              <a:off x="2900" y="2594"/>
              <a:ext cx="185" cy="305"/>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5" name="Freeform 50">
              <a:extLst>
                <a:ext uri="{FF2B5EF4-FFF2-40B4-BE49-F238E27FC236}">
                  <a16:creationId xmlns:a16="http://schemas.microsoft.com/office/drawing/2014/main" id="{D78635CF-5258-4920-AAB1-E73617A16664}"/>
                </a:ext>
              </a:extLst>
            </p:cNvPr>
            <p:cNvSpPr>
              <a:spLocks/>
            </p:cNvSpPr>
            <p:nvPr/>
          </p:nvSpPr>
          <p:spPr bwMode="auto">
            <a:xfrm>
              <a:off x="1258" y="1871"/>
              <a:ext cx="203"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6" name="Freeform 51">
              <a:extLst>
                <a:ext uri="{FF2B5EF4-FFF2-40B4-BE49-F238E27FC236}">
                  <a16:creationId xmlns:a16="http://schemas.microsoft.com/office/drawing/2014/main" id="{E56C9D4C-E267-4D44-8F2B-609293467457}"/>
                </a:ext>
              </a:extLst>
            </p:cNvPr>
            <p:cNvSpPr>
              <a:spLocks/>
            </p:cNvSpPr>
            <p:nvPr/>
          </p:nvSpPr>
          <p:spPr bwMode="auto">
            <a:xfrm>
              <a:off x="1555" y="3030"/>
              <a:ext cx="231" cy="297"/>
            </a:xfrm>
            <a:custGeom>
              <a:avLst/>
              <a:gdLst>
                <a:gd name="T0" fmla="*/ 1 w 131"/>
                <a:gd name="T1" fmla="*/ 0 h 168"/>
                <a:gd name="T2" fmla="*/ 1 w 131"/>
                <a:gd name="T3" fmla="*/ 125 h 168"/>
                <a:gd name="T4" fmla="*/ 0 w 131"/>
                <a:gd name="T5" fmla="*/ 132 h 168"/>
                <a:gd name="T6" fmla="*/ 131 w 131"/>
                <a:gd name="T7" fmla="*/ 168 h 168"/>
                <a:gd name="T8" fmla="*/ 131 w 131"/>
                <a:gd name="T9" fmla="*/ 29 h 168"/>
                <a:gd name="T10" fmla="*/ 1 w 131"/>
                <a:gd name="T11" fmla="*/ 0 h 168"/>
              </a:gdLst>
              <a:ahLst/>
              <a:cxnLst>
                <a:cxn ang="0">
                  <a:pos x="T0" y="T1"/>
                </a:cxn>
                <a:cxn ang="0">
                  <a:pos x="T2" y="T3"/>
                </a:cxn>
                <a:cxn ang="0">
                  <a:pos x="T4" y="T5"/>
                </a:cxn>
                <a:cxn ang="0">
                  <a:pos x="T6" y="T7"/>
                </a:cxn>
                <a:cxn ang="0">
                  <a:pos x="T8" y="T9"/>
                </a:cxn>
                <a:cxn ang="0">
                  <a:pos x="T10" y="T11"/>
                </a:cxn>
              </a:cxnLst>
              <a:rect l="0" t="0" r="r" b="b"/>
              <a:pathLst>
                <a:path w="131" h="168">
                  <a:moveTo>
                    <a:pt x="1" y="0"/>
                  </a:moveTo>
                  <a:cubicBezTo>
                    <a:pt x="1" y="125"/>
                    <a:pt x="1" y="125"/>
                    <a:pt x="1" y="125"/>
                  </a:cubicBezTo>
                  <a:cubicBezTo>
                    <a:pt x="1" y="128"/>
                    <a:pt x="0" y="130"/>
                    <a:pt x="0" y="132"/>
                  </a:cubicBezTo>
                  <a:cubicBezTo>
                    <a:pt x="39" y="147"/>
                    <a:pt x="84" y="159"/>
                    <a:pt x="131" y="168"/>
                  </a:cubicBezTo>
                  <a:cubicBezTo>
                    <a:pt x="131" y="29"/>
                    <a:pt x="131" y="29"/>
                    <a:pt x="131" y="29"/>
                  </a:cubicBezTo>
                  <a:cubicBezTo>
                    <a:pt x="85" y="22"/>
                    <a:pt x="41" y="1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7" name="Freeform 52">
              <a:extLst>
                <a:ext uri="{FF2B5EF4-FFF2-40B4-BE49-F238E27FC236}">
                  <a16:creationId xmlns:a16="http://schemas.microsoft.com/office/drawing/2014/main" id="{6EA4D9BE-4143-4313-9792-98F940F82768}"/>
                </a:ext>
              </a:extLst>
            </p:cNvPr>
            <p:cNvSpPr>
              <a:spLocks/>
            </p:cNvSpPr>
            <p:nvPr/>
          </p:nvSpPr>
          <p:spPr bwMode="auto">
            <a:xfrm>
              <a:off x="2567" y="2717"/>
              <a:ext cx="237" cy="269"/>
            </a:xfrm>
            <a:custGeom>
              <a:avLst/>
              <a:gdLst>
                <a:gd name="T0" fmla="*/ 0 w 134"/>
                <a:gd name="T1" fmla="*/ 30 h 152"/>
                <a:gd name="T2" fmla="*/ 0 w 134"/>
                <a:gd name="T3" fmla="*/ 152 h 152"/>
                <a:gd name="T4" fmla="*/ 134 w 134"/>
                <a:gd name="T5" fmla="*/ 121 h 152"/>
                <a:gd name="T6" fmla="*/ 134 w 134"/>
                <a:gd name="T7" fmla="*/ 0 h 152"/>
                <a:gd name="T8" fmla="*/ 0 w 134"/>
                <a:gd name="T9" fmla="*/ 30 h 152"/>
              </a:gdLst>
              <a:ahLst/>
              <a:cxnLst>
                <a:cxn ang="0">
                  <a:pos x="T0" y="T1"/>
                </a:cxn>
                <a:cxn ang="0">
                  <a:pos x="T2" y="T3"/>
                </a:cxn>
                <a:cxn ang="0">
                  <a:pos x="T4" y="T5"/>
                </a:cxn>
                <a:cxn ang="0">
                  <a:pos x="T6" y="T7"/>
                </a:cxn>
                <a:cxn ang="0">
                  <a:pos x="T8" y="T9"/>
                </a:cxn>
              </a:cxnLst>
              <a:rect l="0" t="0" r="r" b="b"/>
              <a:pathLst>
                <a:path w="134" h="152">
                  <a:moveTo>
                    <a:pt x="0" y="30"/>
                  </a:moveTo>
                  <a:cubicBezTo>
                    <a:pt x="0" y="152"/>
                    <a:pt x="0" y="152"/>
                    <a:pt x="0" y="152"/>
                  </a:cubicBezTo>
                  <a:cubicBezTo>
                    <a:pt x="48" y="144"/>
                    <a:pt x="93" y="134"/>
                    <a:pt x="134" y="121"/>
                  </a:cubicBezTo>
                  <a:cubicBezTo>
                    <a:pt x="134" y="0"/>
                    <a:pt x="134" y="0"/>
                    <a:pt x="134" y="0"/>
                  </a:cubicBezTo>
                  <a:cubicBezTo>
                    <a:pt x="93" y="12"/>
                    <a:pt x="48" y="22"/>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8" name="Freeform 53">
              <a:extLst>
                <a:ext uri="{FF2B5EF4-FFF2-40B4-BE49-F238E27FC236}">
                  <a16:creationId xmlns:a16="http://schemas.microsoft.com/office/drawing/2014/main" id="{18742675-5B71-48FA-B17E-8E1F507AFC22}"/>
                </a:ext>
              </a:extLst>
            </p:cNvPr>
            <p:cNvSpPr>
              <a:spLocks/>
            </p:cNvSpPr>
            <p:nvPr/>
          </p:nvSpPr>
          <p:spPr bwMode="auto">
            <a:xfrm>
              <a:off x="2900" y="2915"/>
              <a:ext cx="185" cy="301"/>
            </a:xfrm>
            <a:custGeom>
              <a:avLst/>
              <a:gdLst>
                <a:gd name="T0" fmla="*/ 105 w 105"/>
                <a:gd name="T1" fmla="*/ 0 h 170"/>
                <a:gd name="T2" fmla="*/ 0 w 105"/>
                <a:gd name="T3" fmla="*/ 50 h 170"/>
                <a:gd name="T4" fmla="*/ 0 w 105"/>
                <a:gd name="T5" fmla="*/ 170 h 170"/>
                <a:gd name="T6" fmla="*/ 105 w 105"/>
                <a:gd name="T7" fmla="*/ 48 h 170"/>
                <a:gd name="T8" fmla="*/ 105 w 105"/>
                <a:gd name="T9" fmla="*/ 0 h 170"/>
              </a:gdLst>
              <a:ahLst/>
              <a:cxnLst>
                <a:cxn ang="0">
                  <a:pos x="T0" y="T1"/>
                </a:cxn>
                <a:cxn ang="0">
                  <a:pos x="T2" y="T3"/>
                </a:cxn>
                <a:cxn ang="0">
                  <a:pos x="T4" y="T5"/>
                </a:cxn>
                <a:cxn ang="0">
                  <a:pos x="T6" y="T7"/>
                </a:cxn>
                <a:cxn ang="0">
                  <a:pos x="T8" y="T9"/>
                </a:cxn>
              </a:cxnLst>
              <a:rect l="0" t="0" r="r" b="b"/>
              <a:pathLst>
                <a:path w="105" h="170">
                  <a:moveTo>
                    <a:pt x="105" y="0"/>
                  </a:moveTo>
                  <a:cubicBezTo>
                    <a:pt x="76" y="18"/>
                    <a:pt x="40" y="35"/>
                    <a:pt x="0" y="50"/>
                  </a:cubicBezTo>
                  <a:cubicBezTo>
                    <a:pt x="0" y="170"/>
                    <a:pt x="0" y="170"/>
                    <a:pt x="0" y="170"/>
                  </a:cubicBezTo>
                  <a:cubicBezTo>
                    <a:pt x="67" y="134"/>
                    <a:pt x="105" y="91"/>
                    <a:pt x="105" y="48"/>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9" name="Freeform 54">
              <a:extLst>
                <a:ext uri="{FF2B5EF4-FFF2-40B4-BE49-F238E27FC236}">
                  <a16:creationId xmlns:a16="http://schemas.microsoft.com/office/drawing/2014/main" id="{AD84B1B1-67BE-4ECC-9D78-C1439BB3D499}"/>
                </a:ext>
              </a:extLst>
            </p:cNvPr>
            <p:cNvSpPr>
              <a:spLocks/>
            </p:cNvSpPr>
            <p:nvPr/>
          </p:nvSpPr>
          <p:spPr bwMode="auto">
            <a:xfrm>
              <a:off x="1556" y="2716"/>
              <a:ext cx="230" cy="266"/>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0" name="Freeform 55">
              <a:extLst>
                <a:ext uri="{FF2B5EF4-FFF2-40B4-BE49-F238E27FC236}">
                  <a16:creationId xmlns:a16="http://schemas.microsoft.com/office/drawing/2014/main" id="{98F75BB7-31A3-42A5-AF94-847B3E0BD15B}"/>
                </a:ext>
              </a:extLst>
            </p:cNvPr>
            <p:cNvSpPr>
              <a:spLocks/>
            </p:cNvSpPr>
            <p:nvPr/>
          </p:nvSpPr>
          <p:spPr bwMode="auto">
            <a:xfrm>
              <a:off x="2228" y="3097"/>
              <a:ext cx="244" cy="264"/>
            </a:xfrm>
            <a:custGeom>
              <a:avLst/>
              <a:gdLst>
                <a:gd name="T0" fmla="*/ 138 w 138"/>
                <a:gd name="T1" fmla="*/ 135 h 149"/>
                <a:gd name="T2" fmla="*/ 138 w 138"/>
                <a:gd name="T3" fmla="*/ 0 h 149"/>
                <a:gd name="T4" fmla="*/ 0 w 138"/>
                <a:gd name="T5" fmla="*/ 9 h 149"/>
                <a:gd name="T6" fmla="*/ 0 w 138"/>
                <a:gd name="T7" fmla="*/ 149 h 149"/>
                <a:gd name="T8" fmla="*/ 138 w 138"/>
                <a:gd name="T9" fmla="*/ 137 h 149"/>
                <a:gd name="T10" fmla="*/ 138 w 138"/>
                <a:gd name="T11" fmla="*/ 135 h 149"/>
              </a:gdLst>
              <a:ahLst/>
              <a:cxnLst>
                <a:cxn ang="0">
                  <a:pos x="T0" y="T1"/>
                </a:cxn>
                <a:cxn ang="0">
                  <a:pos x="T2" y="T3"/>
                </a:cxn>
                <a:cxn ang="0">
                  <a:pos x="T4" y="T5"/>
                </a:cxn>
                <a:cxn ang="0">
                  <a:pos x="T6" y="T7"/>
                </a:cxn>
                <a:cxn ang="0">
                  <a:pos x="T8" y="T9"/>
                </a:cxn>
                <a:cxn ang="0">
                  <a:pos x="T10" y="T11"/>
                </a:cxn>
              </a:cxnLst>
              <a:rect l="0" t="0" r="r" b="b"/>
              <a:pathLst>
                <a:path w="138" h="149">
                  <a:moveTo>
                    <a:pt x="138" y="135"/>
                  </a:moveTo>
                  <a:cubicBezTo>
                    <a:pt x="138" y="0"/>
                    <a:pt x="138" y="0"/>
                    <a:pt x="138" y="0"/>
                  </a:cubicBezTo>
                  <a:cubicBezTo>
                    <a:pt x="94" y="5"/>
                    <a:pt x="47" y="8"/>
                    <a:pt x="0" y="9"/>
                  </a:cubicBezTo>
                  <a:cubicBezTo>
                    <a:pt x="0" y="149"/>
                    <a:pt x="0" y="149"/>
                    <a:pt x="0" y="149"/>
                  </a:cubicBezTo>
                  <a:cubicBezTo>
                    <a:pt x="48" y="147"/>
                    <a:pt x="94" y="144"/>
                    <a:pt x="138" y="137"/>
                  </a:cubicBezTo>
                  <a:cubicBezTo>
                    <a:pt x="138" y="137"/>
                    <a:pt x="138" y="136"/>
                    <a:pt x="138"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1" name="Freeform 56">
              <a:extLst>
                <a:ext uri="{FF2B5EF4-FFF2-40B4-BE49-F238E27FC236}">
                  <a16:creationId xmlns:a16="http://schemas.microsoft.com/office/drawing/2014/main" id="{71DF56CF-0195-454D-940D-D3D328CDBC47}"/>
                </a:ext>
              </a:extLst>
            </p:cNvPr>
            <p:cNvSpPr>
              <a:spLocks/>
            </p:cNvSpPr>
            <p:nvPr/>
          </p:nvSpPr>
          <p:spPr bwMode="auto">
            <a:xfrm>
              <a:off x="1258" y="2244"/>
              <a:ext cx="203" cy="334"/>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2" name="Freeform 57">
              <a:extLst>
                <a:ext uri="{FF2B5EF4-FFF2-40B4-BE49-F238E27FC236}">
                  <a16:creationId xmlns:a16="http://schemas.microsoft.com/office/drawing/2014/main" id="{D6B9D320-D48A-4F21-B23D-D3F16E4A8619}"/>
                </a:ext>
              </a:extLst>
            </p:cNvPr>
            <p:cNvSpPr>
              <a:spLocks/>
            </p:cNvSpPr>
            <p:nvPr/>
          </p:nvSpPr>
          <p:spPr bwMode="auto">
            <a:xfrm>
              <a:off x="1258" y="2578"/>
              <a:ext cx="203"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3" name="Freeform 58">
              <a:extLst>
                <a:ext uri="{FF2B5EF4-FFF2-40B4-BE49-F238E27FC236}">
                  <a16:creationId xmlns:a16="http://schemas.microsoft.com/office/drawing/2014/main" id="{964D3DFE-B68F-4FFE-B476-6EE3F28815E6}"/>
                </a:ext>
              </a:extLst>
            </p:cNvPr>
            <p:cNvSpPr>
              <a:spLocks/>
            </p:cNvSpPr>
            <p:nvPr/>
          </p:nvSpPr>
          <p:spPr bwMode="auto">
            <a:xfrm>
              <a:off x="1882" y="2781"/>
              <a:ext cx="251" cy="233"/>
            </a:xfrm>
            <a:custGeom>
              <a:avLst/>
              <a:gdLst>
                <a:gd name="T0" fmla="*/ 142 w 142"/>
                <a:gd name="T1" fmla="*/ 10 h 132"/>
                <a:gd name="T2" fmla="*/ 0 w 142"/>
                <a:gd name="T3" fmla="*/ 0 h 132"/>
                <a:gd name="T4" fmla="*/ 0 w 142"/>
                <a:gd name="T5" fmla="*/ 122 h 132"/>
                <a:gd name="T6" fmla="*/ 142 w 142"/>
                <a:gd name="T7" fmla="*/ 132 h 132"/>
                <a:gd name="T8" fmla="*/ 142 w 142"/>
                <a:gd name="T9" fmla="*/ 10 h 132"/>
              </a:gdLst>
              <a:ahLst/>
              <a:cxnLst>
                <a:cxn ang="0">
                  <a:pos x="T0" y="T1"/>
                </a:cxn>
                <a:cxn ang="0">
                  <a:pos x="T2" y="T3"/>
                </a:cxn>
                <a:cxn ang="0">
                  <a:pos x="T4" y="T5"/>
                </a:cxn>
                <a:cxn ang="0">
                  <a:pos x="T6" y="T7"/>
                </a:cxn>
                <a:cxn ang="0">
                  <a:pos x="T8" y="T9"/>
                </a:cxn>
              </a:cxnLst>
              <a:rect l="0" t="0" r="r" b="b"/>
              <a:pathLst>
                <a:path w="142" h="132">
                  <a:moveTo>
                    <a:pt x="142" y="10"/>
                  </a:moveTo>
                  <a:cubicBezTo>
                    <a:pt x="93" y="9"/>
                    <a:pt x="46" y="6"/>
                    <a:pt x="0" y="0"/>
                  </a:cubicBezTo>
                  <a:cubicBezTo>
                    <a:pt x="0" y="122"/>
                    <a:pt x="0" y="122"/>
                    <a:pt x="0" y="122"/>
                  </a:cubicBezTo>
                  <a:cubicBezTo>
                    <a:pt x="46" y="128"/>
                    <a:pt x="94" y="131"/>
                    <a:pt x="142" y="132"/>
                  </a:cubicBezTo>
                  <a:lnTo>
                    <a:pt x="1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4" name="Freeform 59">
              <a:extLst>
                <a:ext uri="{FF2B5EF4-FFF2-40B4-BE49-F238E27FC236}">
                  <a16:creationId xmlns:a16="http://schemas.microsoft.com/office/drawing/2014/main" id="{0556033C-E697-4808-93A7-C3F08AC5729D}"/>
                </a:ext>
              </a:extLst>
            </p:cNvPr>
            <p:cNvSpPr>
              <a:spLocks/>
            </p:cNvSpPr>
            <p:nvPr/>
          </p:nvSpPr>
          <p:spPr bwMode="auto">
            <a:xfrm>
              <a:off x="1556" y="2039"/>
              <a:ext cx="230" cy="282"/>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Oval 60">
              <a:extLst>
                <a:ext uri="{FF2B5EF4-FFF2-40B4-BE49-F238E27FC236}">
                  <a16:creationId xmlns:a16="http://schemas.microsoft.com/office/drawing/2014/main" id="{268F743D-A731-42E6-9AC3-943E54D53485}"/>
                </a:ext>
              </a:extLst>
            </p:cNvPr>
            <p:cNvSpPr>
              <a:spLocks noChangeArrowheads="1"/>
            </p:cNvSpPr>
            <p:nvPr/>
          </p:nvSpPr>
          <p:spPr bwMode="auto">
            <a:xfrm>
              <a:off x="1307" y="1342"/>
              <a:ext cx="1764" cy="6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89" name="Rectangle 188">
            <a:extLst>
              <a:ext uri="{FF2B5EF4-FFF2-40B4-BE49-F238E27FC236}">
                <a16:creationId xmlns:a16="http://schemas.microsoft.com/office/drawing/2014/main" id="{72A12312-F8B7-47DA-A9C5-B769AD5F6A62}"/>
              </a:ext>
            </a:extLst>
          </p:cNvPr>
          <p:cNvSpPr/>
          <p:nvPr/>
        </p:nvSpPr>
        <p:spPr>
          <a:xfrm>
            <a:off x="5419464" y="5147813"/>
            <a:ext cx="1416424"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Structured data</a:t>
            </a:r>
          </a:p>
        </p:txBody>
      </p:sp>
      <p:sp>
        <p:nvSpPr>
          <p:cNvPr id="191" name="Arrow: Down 190">
            <a:extLst>
              <a:ext uri="{FF2B5EF4-FFF2-40B4-BE49-F238E27FC236}">
                <a16:creationId xmlns:a16="http://schemas.microsoft.com/office/drawing/2014/main" id="{8A91E32A-EEF9-4896-959D-28E2DCDEA7A8}"/>
              </a:ext>
            </a:extLst>
          </p:cNvPr>
          <p:cNvSpPr/>
          <p:nvPr/>
        </p:nvSpPr>
        <p:spPr>
          <a:xfrm rot="10800000">
            <a:off x="6055159" y="4627797"/>
            <a:ext cx="143912" cy="236450"/>
          </a:xfrm>
          <a:prstGeom prst="downArrow">
            <a:avLst/>
          </a:prstGeom>
          <a:gradFill>
            <a:gsLst>
              <a:gs pos="0">
                <a:schemeClr val="accent1">
                  <a:alpha val="0"/>
                </a:schemeClr>
              </a:gs>
              <a:gs pos="77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C55E64F9-DBEB-4910-A696-D5859F9311E2}"/>
              </a:ext>
            </a:extLst>
          </p:cNvPr>
          <p:cNvGrpSpPr/>
          <p:nvPr/>
        </p:nvGrpSpPr>
        <p:grpSpPr>
          <a:xfrm>
            <a:off x="5835220" y="3933684"/>
            <a:ext cx="583791" cy="647246"/>
            <a:chOff x="5588779" y="3698370"/>
            <a:chExt cx="583791" cy="647246"/>
          </a:xfrm>
        </p:grpSpPr>
        <p:sp>
          <p:nvSpPr>
            <p:cNvPr id="32" name="Freeform 374">
              <a:extLst>
                <a:ext uri="{FF2B5EF4-FFF2-40B4-BE49-F238E27FC236}">
                  <a16:creationId xmlns:a16="http://schemas.microsoft.com/office/drawing/2014/main" id="{A3A7415A-B423-4790-BE14-B37A66301467}"/>
                </a:ext>
              </a:extLst>
            </p:cNvPr>
            <p:cNvSpPr>
              <a:spLocks/>
            </p:cNvSpPr>
            <p:nvPr/>
          </p:nvSpPr>
          <p:spPr bwMode="auto">
            <a:xfrm>
              <a:off x="5588779" y="3823165"/>
              <a:ext cx="583791" cy="522451"/>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72">
              <a:extLst>
                <a:ext uri="{FF2B5EF4-FFF2-40B4-BE49-F238E27FC236}">
                  <a16:creationId xmlns:a16="http://schemas.microsoft.com/office/drawing/2014/main" id="{F67555FC-FEF6-4539-82EF-29CF49247A83}"/>
                </a:ext>
              </a:extLst>
            </p:cNvPr>
            <p:cNvSpPr>
              <a:spLocks/>
            </p:cNvSpPr>
            <p:nvPr/>
          </p:nvSpPr>
          <p:spPr bwMode="auto">
            <a:xfrm>
              <a:off x="5588779" y="3945846"/>
              <a:ext cx="583791" cy="122681"/>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73">
              <a:extLst>
                <a:ext uri="{FF2B5EF4-FFF2-40B4-BE49-F238E27FC236}">
                  <a16:creationId xmlns:a16="http://schemas.microsoft.com/office/drawing/2014/main" id="{4488AD88-E701-4B8F-85D3-0F68CD23BAAE}"/>
                </a:ext>
              </a:extLst>
            </p:cNvPr>
            <p:cNvSpPr>
              <a:spLocks/>
            </p:cNvSpPr>
            <p:nvPr/>
          </p:nvSpPr>
          <p:spPr bwMode="auto">
            <a:xfrm>
              <a:off x="5588779" y="4083334"/>
              <a:ext cx="583791" cy="12479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Oval 371">
              <a:extLst>
                <a:ext uri="{FF2B5EF4-FFF2-40B4-BE49-F238E27FC236}">
                  <a16:creationId xmlns:a16="http://schemas.microsoft.com/office/drawing/2014/main" id="{F94C2FC5-FC20-4521-8157-07A1FDDC877F}"/>
                </a:ext>
              </a:extLst>
            </p:cNvPr>
            <p:cNvSpPr>
              <a:spLocks noChangeArrowheads="1"/>
            </p:cNvSpPr>
            <p:nvPr/>
          </p:nvSpPr>
          <p:spPr bwMode="auto">
            <a:xfrm>
              <a:off x="5588779" y="3698370"/>
              <a:ext cx="583791" cy="247476"/>
            </a:xfrm>
            <a:prstGeom prst="ellipse">
              <a:avLst/>
            </a:pr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36" name="Group 35">
              <a:extLst>
                <a:ext uri="{FF2B5EF4-FFF2-40B4-BE49-F238E27FC236}">
                  <a16:creationId xmlns:a16="http://schemas.microsoft.com/office/drawing/2014/main" id="{EA04B62C-19CA-41EE-9BF0-E1AE0944D420}"/>
                </a:ext>
              </a:extLst>
            </p:cNvPr>
            <p:cNvGrpSpPr/>
            <p:nvPr/>
          </p:nvGrpSpPr>
          <p:grpSpPr>
            <a:xfrm>
              <a:off x="5711444" y="3736446"/>
              <a:ext cx="326503" cy="161312"/>
              <a:chOff x="5729775" y="4117411"/>
              <a:chExt cx="866713" cy="855391"/>
            </a:xfrm>
            <a:solidFill>
              <a:srgbClr val="148BC0"/>
            </a:solidFill>
          </p:grpSpPr>
          <p:sp>
            <p:nvSpPr>
              <p:cNvPr id="37" name="Freeform 88">
                <a:extLst>
                  <a:ext uri="{FF2B5EF4-FFF2-40B4-BE49-F238E27FC236}">
                    <a16:creationId xmlns:a16="http://schemas.microsoft.com/office/drawing/2014/main" id="{0C1B61D6-E89B-42C7-8825-EAD63CBBFBD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89">
                <a:extLst>
                  <a:ext uri="{FF2B5EF4-FFF2-40B4-BE49-F238E27FC236}">
                    <a16:creationId xmlns:a16="http://schemas.microsoft.com/office/drawing/2014/main" id="{2278C936-8C7C-4610-8819-B91081E8C919}"/>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0">
                <a:extLst>
                  <a:ext uri="{FF2B5EF4-FFF2-40B4-BE49-F238E27FC236}">
                    <a16:creationId xmlns:a16="http://schemas.microsoft.com/office/drawing/2014/main" id="{3D23F741-16B3-4D41-978B-F30C973F3474}"/>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Freeform 91">
                <a:extLst>
                  <a:ext uri="{FF2B5EF4-FFF2-40B4-BE49-F238E27FC236}">
                    <a16:creationId xmlns:a16="http://schemas.microsoft.com/office/drawing/2014/main" id="{D2482A81-642A-47BF-8CAE-5B64965F083C}"/>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92">
                <a:extLst>
                  <a:ext uri="{FF2B5EF4-FFF2-40B4-BE49-F238E27FC236}">
                    <a16:creationId xmlns:a16="http://schemas.microsoft.com/office/drawing/2014/main" id="{22C95E9F-6ACD-47F4-8ECB-363BA79E5D51}"/>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3">
                <a:extLst>
                  <a:ext uri="{FF2B5EF4-FFF2-40B4-BE49-F238E27FC236}">
                    <a16:creationId xmlns:a16="http://schemas.microsoft.com/office/drawing/2014/main" id="{38491747-A773-43DE-AB51-DA676B8C2F12}"/>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94">
                <a:extLst>
                  <a:ext uri="{FF2B5EF4-FFF2-40B4-BE49-F238E27FC236}">
                    <a16:creationId xmlns:a16="http://schemas.microsoft.com/office/drawing/2014/main" id="{55A5B033-9480-4699-A6FA-125E071A8D55}"/>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 name="Freeform 95">
                <a:extLst>
                  <a:ext uri="{FF2B5EF4-FFF2-40B4-BE49-F238E27FC236}">
                    <a16:creationId xmlns:a16="http://schemas.microsoft.com/office/drawing/2014/main" id="{2C0ACCC7-45D8-4CC7-82F2-06B2E944CF0A}"/>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5" name="Freeform 96">
                <a:extLst>
                  <a:ext uri="{FF2B5EF4-FFF2-40B4-BE49-F238E27FC236}">
                    <a16:creationId xmlns:a16="http://schemas.microsoft.com/office/drawing/2014/main" id="{BA039FEE-6DFD-4434-A8C9-D48C49364391}"/>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Freeform 97">
                <a:extLst>
                  <a:ext uri="{FF2B5EF4-FFF2-40B4-BE49-F238E27FC236}">
                    <a16:creationId xmlns:a16="http://schemas.microsoft.com/office/drawing/2014/main" id="{6BB0F37A-DB95-4C05-A6AD-1726A82B61A6}"/>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7" name="Freeform 98">
                <a:extLst>
                  <a:ext uri="{FF2B5EF4-FFF2-40B4-BE49-F238E27FC236}">
                    <a16:creationId xmlns:a16="http://schemas.microsoft.com/office/drawing/2014/main" id="{C96AC2A4-7E96-4FC4-A40F-9E2A8BAFA146}"/>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99">
                <a:extLst>
                  <a:ext uri="{FF2B5EF4-FFF2-40B4-BE49-F238E27FC236}">
                    <a16:creationId xmlns:a16="http://schemas.microsoft.com/office/drawing/2014/main" id="{D9EEEEDF-9DDE-48BE-A1FE-FD63C34A9C5B}"/>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Freeform 100">
                <a:extLst>
                  <a:ext uri="{FF2B5EF4-FFF2-40B4-BE49-F238E27FC236}">
                    <a16:creationId xmlns:a16="http://schemas.microsoft.com/office/drawing/2014/main" id="{59C33CC6-1DE8-45CF-8993-5E5831140C7E}"/>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93" name="Flexible">
            <a:extLst>
              <a:ext uri="{FF2B5EF4-FFF2-40B4-BE49-F238E27FC236}">
                <a16:creationId xmlns:a16="http://schemas.microsoft.com/office/drawing/2014/main" id="{E1F4E770-F894-41C6-8C83-953862A693C9}"/>
              </a:ext>
            </a:extLst>
          </p:cNvPr>
          <p:cNvSpPr txBox="1"/>
          <p:nvPr/>
        </p:nvSpPr>
        <p:spPr>
          <a:xfrm>
            <a:off x="4638040" y="5514924"/>
            <a:ext cx="2990850" cy="276999"/>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9B5E8"/>
                </a:solidFill>
                <a:effectLst/>
                <a:uLnTx/>
                <a:uFillTx/>
                <a:latin typeface="Arial" panose="020B0604020202020204" pitchFamily="34" charset="0"/>
                <a:ea typeface="Avenir Medium" charset="0"/>
                <a:cs typeface="Arial" panose="020B0604020202020204" pitchFamily="34" charset="0"/>
              </a:rPr>
              <a:t>Multi-Tenant Snowflake Deployment</a:t>
            </a:r>
          </a:p>
        </p:txBody>
      </p:sp>
      <p:grpSp>
        <p:nvGrpSpPr>
          <p:cNvPr id="9" name="Group 8">
            <a:extLst>
              <a:ext uri="{FF2B5EF4-FFF2-40B4-BE49-F238E27FC236}">
                <a16:creationId xmlns:a16="http://schemas.microsoft.com/office/drawing/2014/main" id="{94603ECB-8F20-644B-B0BD-5A973DE26578}"/>
              </a:ext>
            </a:extLst>
          </p:cNvPr>
          <p:cNvGrpSpPr/>
          <p:nvPr/>
        </p:nvGrpSpPr>
        <p:grpSpPr>
          <a:xfrm>
            <a:off x="3114414" y="3886966"/>
            <a:ext cx="1416424" cy="835446"/>
            <a:chOff x="3114414" y="4021428"/>
            <a:chExt cx="1416424" cy="835446"/>
          </a:xfrm>
        </p:grpSpPr>
        <p:sp>
          <p:nvSpPr>
            <p:cNvPr id="211" name="Rectangle 210">
              <a:extLst>
                <a:ext uri="{FF2B5EF4-FFF2-40B4-BE49-F238E27FC236}">
                  <a16:creationId xmlns:a16="http://schemas.microsoft.com/office/drawing/2014/main" id="{33F6BF32-DCAE-446B-872C-8AB55CC6EBC9}"/>
                </a:ext>
              </a:extLst>
            </p:cNvPr>
            <p:cNvSpPr/>
            <p:nvPr/>
          </p:nvSpPr>
          <p:spPr>
            <a:xfrm>
              <a:off x="3114414" y="4610653"/>
              <a:ext cx="1416424" cy="2462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Semi-structured data</a:t>
              </a:r>
            </a:p>
          </p:txBody>
        </p:sp>
        <p:grpSp>
          <p:nvGrpSpPr>
            <p:cNvPr id="194" name="Group 85">
              <a:extLst>
                <a:ext uri="{FF2B5EF4-FFF2-40B4-BE49-F238E27FC236}">
                  <a16:creationId xmlns:a16="http://schemas.microsoft.com/office/drawing/2014/main" id="{CF5B407F-5EFE-469B-A494-177D98657784}"/>
                </a:ext>
              </a:extLst>
            </p:cNvPr>
            <p:cNvGrpSpPr>
              <a:grpSpLocks noChangeAspect="1"/>
            </p:cNvGrpSpPr>
            <p:nvPr/>
          </p:nvGrpSpPr>
          <p:grpSpPr bwMode="auto">
            <a:xfrm>
              <a:off x="3577415" y="4021428"/>
              <a:ext cx="490420" cy="547547"/>
              <a:chOff x="4174" y="1294"/>
              <a:chExt cx="1923" cy="2147"/>
            </a:xfrm>
          </p:grpSpPr>
          <p:sp>
            <p:nvSpPr>
              <p:cNvPr id="195" name="Freeform 86">
                <a:extLst>
                  <a:ext uri="{FF2B5EF4-FFF2-40B4-BE49-F238E27FC236}">
                    <a16:creationId xmlns:a16="http://schemas.microsoft.com/office/drawing/2014/main" id="{CF8404C9-BC72-42A1-AF44-3404FE91944C}"/>
                  </a:ext>
                </a:extLst>
              </p:cNvPr>
              <p:cNvSpPr>
                <a:spLocks/>
              </p:cNvSpPr>
              <p:nvPr/>
            </p:nvSpPr>
            <p:spPr bwMode="auto">
              <a:xfrm>
                <a:off x="4174" y="1294"/>
                <a:ext cx="1923" cy="2147"/>
              </a:xfrm>
              <a:custGeom>
                <a:avLst/>
                <a:gdLst>
                  <a:gd name="T0" fmla="*/ 0 w 1088"/>
                  <a:gd name="T1" fmla="*/ 232 h 1214"/>
                  <a:gd name="T2" fmla="*/ 0 w 1088"/>
                  <a:gd name="T3" fmla="*/ 232 h 1214"/>
                  <a:gd name="T4" fmla="*/ 0 w 1088"/>
                  <a:gd name="T5" fmla="*/ 232 h 1214"/>
                  <a:gd name="T6" fmla="*/ 544 w 1088"/>
                  <a:gd name="T7" fmla="*/ 0 h 1214"/>
                  <a:gd name="T8" fmla="*/ 1088 w 1088"/>
                  <a:gd name="T9" fmla="*/ 232 h 1214"/>
                  <a:gd name="T10" fmla="*/ 1088 w 1088"/>
                  <a:gd name="T11" fmla="*/ 232 h 1214"/>
                  <a:gd name="T12" fmla="*/ 1088 w 1088"/>
                  <a:gd name="T13" fmla="*/ 232 h 1214"/>
                  <a:gd name="T14" fmla="*/ 1088 w 1088"/>
                  <a:gd name="T15" fmla="*/ 983 h 1214"/>
                  <a:gd name="T16" fmla="*/ 544 w 1088"/>
                  <a:gd name="T17" fmla="*/ 1214 h 1214"/>
                  <a:gd name="T18" fmla="*/ 0 w 1088"/>
                  <a:gd name="T19" fmla="*/ 983 h 1214"/>
                  <a:gd name="T20" fmla="*/ 0 w 1088"/>
                  <a:gd name="T21"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8" h="1214">
                    <a:moveTo>
                      <a:pt x="0" y="232"/>
                    </a:moveTo>
                    <a:cubicBezTo>
                      <a:pt x="0" y="232"/>
                      <a:pt x="0" y="232"/>
                      <a:pt x="0" y="232"/>
                    </a:cubicBezTo>
                    <a:cubicBezTo>
                      <a:pt x="0" y="232"/>
                      <a:pt x="0" y="232"/>
                      <a:pt x="0" y="232"/>
                    </a:cubicBezTo>
                    <a:cubicBezTo>
                      <a:pt x="0" y="104"/>
                      <a:pt x="243" y="0"/>
                      <a:pt x="544" y="0"/>
                    </a:cubicBezTo>
                    <a:cubicBezTo>
                      <a:pt x="845" y="0"/>
                      <a:pt x="1088" y="104"/>
                      <a:pt x="1088" y="232"/>
                    </a:cubicBezTo>
                    <a:cubicBezTo>
                      <a:pt x="1088" y="232"/>
                      <a:pt x="1088" y="232"/>
                      <a:pt x="1088" y="232"/>
                    </a:cubicBezTo>
                    <a:cubicBezTo>
                      <a:pt x="1088" y="232"/>
                      <a:pt x="1088" y="232"/>
                      <a:pt x="1088" y="232"/>
                    </a:cubicBezTo>
                    <a:cubicBezTo>
                      <a:pt x="1088" y="983"/>
                      <a:pt x="1088" y="983"/>
                      <a:pt x="1088" y="983"/>
                    </a:cubicBezTo>
                    <a:cubicBezTo>
                      <a:pt x="1088" y="1113"/>
                      <a:pt x="845" y="1214"/>
                      <a:pt x="544" y="1214"/>
                    </a:cubicBezTo>
                    <a:cubicBezTo>
                      <a:pt x="243" y="1214"/>
                      <a:pt x="0" y="1113"/>
                      <a:pt x="0" y="983"/>
                    </a:cubicBezTo>
                    <a:cubicBezTo>
                      <a:pt x="0" y="232"/>
                      <a:pt x="0" y="232"/>
                      <a:pt x="0" y="232"/>
                    </a:cubicBezTo>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6" name="Freeform 87">
                <a:extLst>
                  <a:ext uri="{FF2B5EF4-FFF2-40B4-BE49-F238E27FC236}">
                    <a16:creationId xmlns:a16="http://schemas.microsoft.com/office/drawing/2014/main" id="{E1E5ACC4-53B6-407E-B835-A0214E24A479}"/>
                  </a:ext>
                </a:extLst>
              </p:cNvPr>
              <p:cNvSpPr>
                <a:spLocks/>
              </p:cNvSpPr>
              <p:nvPr/>
            </p:nvSpPr>
            <p:spPr bwMode="auto">
              <a:xfrm>
                <a:off x="4845" y="2445"/>
                <a:ext cx="251" cy="266"/>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7" name="Freeform 88">
                <a:extLst>
                  <a:ext uri="{FF2B5EF4-FFF2-40B4-BE49-F238E27FC236}">
                    <a16:creationId xmlns:a16="http://schemas.microsoft.com/office/drawing/2014/main" id="{431F9C15-2D75-4430-9A45-4D63879B5C5B}"/>
                  </a:ext>
                </a:extLst>
              </p:cNvPr>
              <p:cNvSpPr>
                <a:spLocks/>
              </p:cNvSpPr>
              <p:nvPr/>
            </p:nvSpPr>
            <p:spPr bwMode="auto">
              <a:xfrm>
                <a:off x="5192" y="2794"/>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8" name="Freeform 89">
                <a:extLst>
                  <a:ext uri="{FF2B5EF4-FFF2-40B4-BE49-F238E27FC236}">
                    <a16:creationId xmlns:a16="http://schemas.microsoft.com/office/drawing/2014/main" id="{15BB5603-E577-4783-9D20-ABCA2641908E}"/>
                  </a:ext>
                </a:extLst>
              </p:cNvPr>
              <p:cNvSpPr>
                <a:spLocks/>
              </p:cNvSpPr>
              <p:nvPr/>
            </p:nvSpPr>
            <p:spPr bwMode="auto">
              <a:xfrm>
                <a:off x="5863" y="1881"/>
                <a:ext cx="186" cy="361"/>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9" name="Freeform 90">
                <a:extLst>
                  <a:ext uri="{FF2B5EF4-FFF2-40B4-BE49-F238E27FC236}">
                    <a16:creationId xmlns:a16="http://schemas.microsoft.com/office/drawing/2014/main" id="{D71E3577-B749-476C-B2F3-BE8F501DF585}"/>
                  </a:ext>
                </a:extLst>
              </p:cNvPr>
              <p:cNvSpPr>
                <a:spLocks/>
              </p:cNvSpPr>
              <p:nvPr/>
            </p:nvSpPr>
            <p:spPr bwMode="auto">
              <a:xfrm>
                <a:off x="5531" y="2378"/>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0" name="Freeform 91">
                <a:extLst>
                  <a:ext uri="{FF2B5EF4-FFF2-40B4-BE49-F238E27FC236}">
                    <a16:creationId xmlns:a16="http://schemas.microsoft.com/office/drawing/2014/main" id="{599AAEF9-CD7C-4189-8824-337E368D4C2E}"/>
                  </a:ext>
                </a:extLst>
              </p:cNvPr>
              <p:cNvSpPr>
                <a:spLocks/>
              </p:cNvSpPr>
              <p:nvPr/>
            </p:nvSpPr>
            <p:spPr bwMode="auto">
              <a:xfrm>
                <a:off x="4221" y="2903"/>
                <a:ext cx="204"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1" name="Freeform 92">
                <a:extLst>
                  <a:ext uri="{FF2B5EF4-FFF2-40B4-BE49-F238E27FC236}">
                    <a16:creationId xmlns:a16="http://schemas.microsoft.com/office/drawing/2014/main" id="{819E5DC5-BC25-4918-9F93-49A7A928B667}"/>
                  </a:ext>
                </a:extLst>
              </p:cNvPr>
              <p:cNvSpPr>
                <a:spLocks/>
              </p:cNvSpPr>
              <p:nvPr/>
            </p:nvSpPr>
            <p:spPr bwMode="auto">
              <a:xfrm>
                <a:off x="5531" y="204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2" name="Freeform 93">
                <a:extLst>
                  <a:ext uri="{FF2B5EF4-FFF2-40B4-BE49-F238E27FC236}">
                    <a16:creationId xmlns:a16="http://schemas.microsoft.com/office/drawing/2014/main" id="{4C7B0A4E-6A7D-423E-B962-11D5FF153EC8}"/>
                  </a:ext>
                </a:extLst>
              </p:cNvPr>
              <p:cNvSpPr>
                <a:spLocks/>
              </p:cNvSpPr>
              <p:nvPr/>
            </p:nvSpPr>
            <p:spPr bwMode="auto">
              <a:xfrm>
                <a:off x="5531" y="3045"/>
                <a:ext cx="237" cy="292"/>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3" name="Freeform 95">
                <a:extLst>
                  <a:ext uri="{FF2B5EF4-FFF2-40B4-BE49-F238E27FC236}">
                    <a16:creationId xmlns:a16="http://schemas.microsoft.com/office/drawing/2014/main" id="{A940605A-0C65-43E9-8672-85319B7712E3}"/>
                  </a:ext>
                </a:extLst>
              </p:cNvPr>
              <p:cNvSpPr>
                <a:spLocks/>
              </p:cNvSpPr>
              <p:nvPr/>
            </p:nvSpPr>
            <p:spPr bwMode="auto">
              <a:xfrm>
                <a:off x="4520" y="2383"/>
                <a:ext cx="230" cy="296"/>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4" name="Freeform 96">
                <a:extLst>
                  <a:ext uri="{FF2B5EF4-FFF2-40B4-BE49-F238E27FC236}">
                    <a16:creationId xmlns:a16="http://schemas.microsoft.com/office/drawing/2014/main" id="{10BE34BC-6F0C-44A0-B690-92292F0D8ACD}"/>
                  </a:ext>
                </a:extLst>
              </p:cNvPr>
              <p:cNvSpPr>
                <a:spLocks/>
              </p:cNvSpPr>
              <p:nvPr/>
            </p:nvSpPr>
            <p:spPr bwMode="auto">
              <a:xfrm>
                <a:off x="5863" y="2605"/>
                <a:ext cx="186" cy="306"/>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5" name="Freeform 97">
                <a:extLst>
                  <a:ext uri="{FF2B5EF4-FFF2-40B4-BE49-F238E27FC236}">
                    <a16:creationId xmlns:a16="http://schemas.microsoft.com/office/drawing/2014/main" id="{D0FAC7F5-4986-4590-9EBC-9BE12FC4B0AF}"/>
                  </a:ext>
                </a:extLst>
              </p:cNvPr>
              <p:cNvSpPr>
                <a:spLocks/>
              </p:cNvSpPr>
              <p:nvPr/>
            </p:nvSpPr>
            <p:spPr bwMode="auto">
              <a:xfrm>
                <a:off x="4221" y="1881"/>
                <a:ext cx="204"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6" name="Freeform 98">
                <a:extLst>
                  <a:ext uri="{FF2B5EF4-FFF2-40B4-BE49-F238E27FC236}">
                    <a16:creationId xmlns:a16="http://schemas.microsoft.com/office/drawing/2014/main" id="{496C9F4D-3EB0-4E7C-9B0E-D440FBDC452E}"/>
                  </a:ext>
                </a:extLst>
              </p:cNvPr>
              <p:cNvSpPr>
                <a:spLocks/>
              </p:cNvSpPr>
              <p:nvPr/>
            </p:nvSpPr>
            <p:spPr bwMode="auto">
              <a:xfrm>
                <a:off x="4520" y="2727"/>
                <a:ext cx="230" cy="267"/>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7" name="Freeform 99">
                <a:extLst>
                  <a:ext uri="{FF2B5EF4-FFF2-40B4-BE49-F238E27FC236}">
                    <a16:creationId xmlns:a16="http://schemas.microsoft.com/office/drawing/2014/main" id="{CAC833FD-CDF4-4603-B285-2C4C58BB60E2}"/>
                  </a:ext>
                </a:extLst>
              </p:cNvPr>
              <p:cNvSpPr>
                <a:spLocks/>
              </p:cNvSpPr>
              <p:nvPr/>
            </p:nvSpPr>
            <p:spPr bwMode="auto">
              <a:xfrm>
                <a:off x="4221" y="2254"/>
                <a:ext cx="204" cy="335"/>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8" name="Freeform 100">
                <a:extLst>
                  <a:ext uri="{FF2B5EF4-FFF2-40B4-BE49-F238E27FC236}">
                    <a16:creationId xmlns:a16="http://schemas.microsoft.com/office/drawing/2014/main" id="{4FA9474D-940D-4967-97A1-C7ED0B4FB9EE}"/>
                  </a:ext>
                </a:extLst>
              </p:cNvPr>
              <p:cNvSpPr>
                <a:spLocks/>
              </p:cNvSpPr>
              <p:nvPr/>
            </p:nvSpPr>
            <p:spPr bwMode="auto">
              <a:xfrm>
                <a:off x="4221" y="2589"/>
                <a:ext cx="204"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9" name="Freeform 101">
                <a:extLst>
                  <a:ext uri="{FF2B5EF4-FFF2-40B4-BE49-F238E27FC236}">
                    <a16:creationId xmlns:a16="http://schemas.microsoft.com/office/drawing/2014/main" id="{DC0D72FC-C961-4C4A-A99F-0FC0C6DC1660}"/>
                  </a:ext>
                </a:extLst>
              </p:cNvPr>
              <p:cNvSpPr>
                <a:spLocks/>
              </p:cNvSpPr>
              <p:nvPr/>
            </p:nvSpPr>
            <p:spPr bwMode="auto">
              <a:xfrm>
                <a:off x="4520" y="2049"/>
                <a:ext cx="230" cy="283"/>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0" name="Oval 102">
                <a:extLst>
                  <a:ext uri="{FF2B5EF4-FFF2-40B4-BE49-F238E27FC236}">
                    <a16:creationId xmlns:a16="http://schemas.microsoft.com/office/drawing/2014/main" id="{FB4C091E-73EA-4B39-A716-705D427CD929}"/>
                  </a:ext>
                </a:extLst>
              </p:cNvPr>
              <p:cNvSpPr>
                <a:spLocks noChangeArrowheads="1"/>
              </p:cNvSpPr>
              <p:nvPr/>
            </p:nvSpPr>
            <p:spPr bwMode="auto">
              <a:xfrm>
                <a:off x="4248" y="1350"/>
                <a:ext cx="1793" cy="6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1F219E97-7912-7848-9471-DC33ED7649C3}"/>
              </a:ext>
            </a:extLst>
          </p:cNvPr>
          <p:cNvGrpSpPr/>
          <p:nvPr/>
        </p:nvGrpSpPr>
        <p:grpSpPr>
          <a:xfrm>
            <a:off x="7762614" y="3886358"/>
            <a:ext cx="1416424" cy="848009"/>
            <a:chOff x="7762614" y="4020820"/>
            <a:chExt cx="1416424" cy="848009"/>
          </a:xfrm>
        </p:grpSpPr>
        <p:grpSp>
          <p:nvGrpSpPr>
            <p:cNvPr id="212" name="Group 34">
              <a:extLst>
                <a:ext uri="{FF2B5EF4-FFF2-40B4-BE49-F238E27FC236}">
                  <a16:creationId xmlns:a16="http://schemas.microsoft.com/office/drawing/2014/main" id="{50EFE89F-C94E-4377-9A2B-035292DBC08D}"/>
                </a:ext>
              </a:extLst>
            </p:cNvPr>
            <p:cNvGrpSpPr>
              <a:grpSpLocks noChangeAspect="1"/>
            </p:cNvGrpSpPr>
            <p:nvPr/>
          </p:nvGrpSpPr>
          <p:grpSpPr bwMode="auto">
            <a:xfrm>
              <a:off x="8225616" y="4020820"/>
              <a:ext cx="490420" cy="547292"/>
              <a:chOff x="1210" y="1277"/>
              <a:chExt cx="1923" cy="2146"/>
            </a:xfrm>
          </p:grpSpPr>
          <p:sp>
            <p:nvSpPr>
              <p:cNvPr id="213" name="Freeform 35">
                <a:extLst>
                  <a:ext uri="{FF2B5EF4-FFF2-40B4-BE49-F238E27FC236}">
                    <a16:creationId xmlns:a16="http://schemas.microsoft.com/office/drawing/2014/main" id="{2AB7DF93-5F6C-44E1-BCD5-B686F5A857AC}"/>
                  </a:ext>
                </a:extLst>
              </p:cNvPr>
              <p:cNvSpPr>
                <a:spLocks/>
              </p:cNvSpPr>
              <p:nvPr/>
            </p:nvSpPr>
            <p:spPr bwMode="auto">
              <a:xfrm>
                <a:off x="1210" y="1277"/>
                <a:ext cx="1923" cy="2146"/>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3"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4" name="Freeform 36">
                <a:extLst>
                  <a:ext uri="{FF2B5EF4-FFF2-40B4-BE49-F238E27FC236}">
                    <a16:creationId xmlns:a16="http://schemas.microsoft.com/office/drawing/2014/main" id="{69355380-213E-4ECB-A155-FBF3FC4A89FF}"/>
                  </a:ext>
                </a:extLst>
              </p:cNvPr>
              <p:cNvSpPr>
                <a:spLocks/>
              </p:cNvSpPr>
              <p:nvPr/>
            </p:nvSpPr>
            <p:spPr bwMode="auto">
              <a:xfrm>
                <a:off x="1882" y="2435"/>
                <a:ext cx="251" cy="265"/>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5" name="Freeform 37">
                <a:extLst>
                  <a:ext uri="{FF2B5EF4-FFF2-40B4-BE49-F238E27FC236}">
                    <a16:creationId xmlns:a16="http://schemas.microsoft.com/office/drawing/2014/main" id="{911E74E5-C937-4EF5-B089-9D2F8C2E8120}"/>
                  </a:ext>
                </a:extLst>
              </p:cNvPr>
              <p:cNvSpPr>
                <a:spLocks/>
              </p:cNvSpPr>
              <p:nvPr/>
            </p:nvSpPr>
            <p:spPr bwMode="auto">
              <a:xfrm>
                <a:off x="1882" y="2111"/>
                <a:ext cx="251" cy="240"/>
              </a:xfrm>
              <a:custGeom>
                <a:avLst/>
                <a:gdLst>
                  <a:gd name="T0" fmla="*/ 142 w 142"/>
                  <a:gd name="T1" fmla="*/ 136 h 136"/>
                  <a:gd name="T2" fmla="*/ 142 w 142"/>
                  <a:gd name="T3" fmla="*/ 11 h 136"/>
                  <a:gd name="T4" fmla="*/ 0 w 142"/>
                  <a:gd name="T5" fmla="*/ 0 h 136"/>
                  <a:gd name="T6" fmla="*/ 0 w 142"/>
                  <a:gd name="T7" fmla="*/ 127 h 136"/>
                  <a:gd name="T8" fmla="*/ 142 w 142"/>
                  <a:gd name="T9" fmla="*/ 136 h 136"/>
                </a:gdLst>
                <a:ahLst/>
                <a:cxnLst>
                  <a:cxn ang="0">
                    <a:pos x="T0" y="T1"/>
                  </a:cxn>
                  <a:cxn ang="0">
                    <a:pos x="T2" y="T3"/>
                  </a:cxn>
                  <a:cxn ang="0">
                    <a:pos x="T4" y="T5"/>
                  </a:cxn>
                  <a:cxn ang="0">
                    <a:pos x="T6" y="T7"/>
                  </a:cxn>
                  <a:cxn ang="0">
                    <a:pos x="T8" y="T9"/>
                  </a:cxn>
                </a:cxnLst>
                <a:rect l="0" t="0" r="r" b="b"/>
                <a:pathLst>
                  <a:path w="142" h="136">
                    <a:moveTo>
                      <a:pt x="142" y="136"/>
                    </a:moveTo>
                    <a:cubicBezTo>
                      <a:pt x="142" y="11"/>
                      <a:pt x="142" y="11"/>
                      <a:pt x="142" y="11"/>
                    </a:cubicBezTo>
                    <a:cubicBezTo>
                      <a:pt x="93" y="10"/>
                      <a:pt x="46" y="6"/>
                      <a:pt x="0" y="0"/>
                    </a:cubicBezTo>
                    <a:cubicBezTo>
                      <a:pt x="0" y="127"/>
                      <a:pt x="0" y="127"/>
                      <a:pt x="0" y="127"/>
                    </a:cubicBezTo>
                    <a:cubicBezTo>
                      <a:pt x="46" y="132"/>
                      <a:pt x="94" y="135"/>
                      <a:pt x="142"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6" name="Freeform 38">
                <a:extLst>
                  <a:ext uri="{FF2B5EF4-FFF2-40B4-BE49-F238E27FC236}">
                    <a16:creationId xmlns:a16="http://schemas.microsoft.com/office/drawing/2014/main" id="{134B99AB-46C1-4310-8AF0-B3309D2BC9C5}"/>
                  </a:ext>
                </a:extLst>
              </p:cNvPr>
              <p:cNvSpPr>
                <a:spLocks/>
              </p:cNvSpPr>
              <p:nvPr/>
            </p:nvSpPr>
            <p:spPr bwMode="auto">
              <a:xfrm>
                <a:off x="2228" y="2433"/>
                <a:ext cx="244" cy="267"/>
              </a:xfrm>
              <a:custGeom>
                <a:avLst/>
                <a:gdLst>
                  <a:gd name="T0" fmla="*/ 0 w 138"/>
                  <a:gd name="T1" fmla="*/ 9 h 151"/>
                  <a:gd name="T2" fmla="*/ 0 w 138"/>
                  <a:gd name="T3" fmla="*/ 151 h 151"/>
                  <a:gd name="T4" fmla="*/ 138 w 138"/>
                  <a:gd name="T5" fmla="*/ 142 h 151"/>
                  <a:gd name="T6" fmla="*/ 138 w 138"/>
                  <a:gd name="T7" fmla="*/ 0 h 151"/>
                  <a:gd name="T8" fmla="*/ 0 w 138"/>
                  <a:gd name="T9" fmla="*/ 9 h 151"/>
                </a:gdLst>
                <a:ahLst/>
                <a:cxnLst>
                  <a:cxn ang="0">
                    <a:pos x="T0" y="T1"/>
                  </a:cxn>
                  <a:cxn ang="0">
                    <a:pos x="T2" y="T3"/>
                  </a:cxn>
                  <a:cxn ang="0">
                    <a:pos x="T4" y="T5"/>
                  </a:cxn>
                  <a:cxn ang="0">
                    <a:pos x="T6" y="T7"/>
                  </a:cxn>
                  <a:cxn ang="0">
                    <a:pos x="T8" y="T9"/>
                  </a:cxn>
                </a:cxnLst>
                <a:rect l="0" t="0" r="r" b="b"/>
                <a:pathLst>
                  <a:path w="138" h="151">
                    <a:moveTo>
                      <a:pt x="0" y="9"/>
                    </a:moveTo>
                    <a:cubicBezTo>
                      <a:pt x="0" y="151"/>
                      <a:pt x="0" y="151"/>
                      <a:pt x="0" y="151"/>
                    </a:cubicBezTo>
                    <a:cubicBezTo>
                      <a:pt x="47" y="150"/>
                      <a:pt x="94" y="147"/>
                      <a:pt x="138" y="142"/>
                    </a:cubicBezTo>
                    <a:cubicBezTo>
                      <a:pt x="138" y="0"/>
                      <a:pt x="138" y="0"/>
                      <a:pt x="138" y="0"/>
                    </a:cubicBezTo>
                    <a:cubicBezTo>
                      <a:pt x="94" y="5"/>
                      <a:pt x="47" y="8"/>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7" name="Freeform 39">
                <a:extLst>
                  <a:ext uri="{FF2B5EF4-FFF2-40B4-BE49-F238E27FC236}">
                    <a16:creationId xmlns:a16="http://schemas.microsoft.com/office/drawing/2014/main" id="{DC2F7219-425D-43B4-A280-EE757171F2AF}"/>
                  </a:ext>
                </a:extLst>
              </p:cNvPr>
              <p:cNvSpPr>
                <a:spLocks/>
              </p:cNvSpPr>
              <p:nvPr/>
            </p:nvSpPr>
            <p:spPr bwMode="auto">
              <a:xfrm>
                <a:off x="2228" y="2783"/>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8" name="Freeform 40">
                <a:extLst>
                  <a:ext uri="{FF2B5EF4-FFF2-40B4-BE49-F238E27FC236}">
                    <a16:creationId xmlns:a16="http://schemas.microsoft.com/office/drawing/2014/main" id="{51A32F01-CF78-4986-B29A-49188AEE10D9}"/>
                  </a:ext>
                </a:extLst>
              </p:cNvPr>
              <p:cNvSpPr>
                <a:spLocks/>
              </p:cNvSpPr>
              <p:nvPr/>
            </p:nvSpPr>
            <p:spPr bwMode="auto">
              <a:xfrm>
                <a:off x="2900" y="1871"/>
                <a:ext cx="185" cy="360"/>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9" name="Freeform 41">
                <a:extLst>
                  <a:ext uri="{FF2B5EF4-FFF2-40B4-BE49-F238E27FC236}">
                    <a16:creationId xmlns:a16="http://schemas.microsoft.com/office/drawing/2014/main" id="{41EB992F-4E4B-4697-B492-C99935B5CD18}"/>
                  </a:ext>
                </a:extLst>
              </p:cNvPr>
              <p:cNvSpPr>
                <a:spLocks/>
              </p:cNvSpPr>
              <p:nvPr/>
            </p:nvSpPr>
            <p:spPr bwMode="auto">
              <a:xfrm>
                <a:off x="2567" y="2367"/>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0" name="Freeform 42">
                <a:extLst>
                  <a:ext uri="{FF2B5EF4-FFF2-40B4-BE49-F238E27FC236}">
                    <a16:creationId xmlns:a16="http://schemas.microsoft.com/office/drawing/2014/main" id="{41172272-95C9-49FC-A937-6C6439694E01}"/>
                  </a:ext>
                </a:extLst>
              </p:cNvPr>
              <p:cNvSpPr>
                <a:spLocks/>
              </p:cNvSpPr>
              <p:nvPr/>
            </p:nvSpPr>
            <p:spPr bwMode="auto">
              <a:xfrm>
                <a:off x="1258" y="2892"/>
                <a:ext cx="203"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1" name="Freeform 43">
                <a:extLst>
                  <a:ext uri="{FF2B5EF4-FFF2-40B4-BE49-F238E27FC236}">
                    <a16:creationId xmlns:a16="http://schemas.microsoft.com/office/drawing/2014/main" id="{8C690538-F1BE-4B8A-9B91-0DFBDD0CD40B}"/>
                  </a:ext>
                </a:extLst>
              </p:cNvPr>
              <p:cNvSpPr>
                <a:spLocks/>
              </p:cNvSpPr>
              <p:nvPr/>
            </p:nvSpPr>
            <p:spPr bwMode="auto">
              <a:xfrm>
                <a:off x="2567" y="203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2" name="Freeform 44">
                <a:extLst>
                  <a:ext uri="{FF2B5EF4-FFF2-40B4-BE49-F238E27FC236}">
                    <a16:creationId xmlns:a16="http://schemas.microsoft.com/office/drawing/2014/main" id="{366BDDDD-8C14-4B07-AD3E-771C2A10B893}"/>
                  </a:ext>
                </a:extLst>
              </p:cNvPr>
              <p:cNvSpPr>
                <a:spLocks/>
              </p:cNvSpPr>
              <p:nvPr/>
            </p:nvSpPr>
            <p:spPr bwMode="auto">
              <a:xfrm>
                <a:off x="2567" y="3034"/>
                <a:ext cx="237" cy="291"/>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3" name="Freeform 45">
                <a:extLst>
                  <a:ext uri="{FF2B5EF4-FFF2-40B4-BE49-F238E27FC236}">
                    <a16:creationId xmlns:a16="http://schemas.microsoft.com/office/drawing/2014/main" id="{D550BF86-823A-4F97-A100-61FDE354C6C6}"/>
                  </a:ext>
                </a:extLst>
              </p:cNvPr>
              <p:cNvSpPr>
                <a:spLocks/>
              </p:cNvSpPr>
              <p:nvPr/>
            </p:nvSpPr>
            <p:spPr bwMode="auto">
              <a:xfrm>
                <a:off x="1882" y="3096"/>
                <a:ext cx="251" cy="265"/>
              </a:xfrm>
              <a:custGeom>
                <a:avLst/>
                <a:gdLst>
                  <a:gd name="T0" fmla="*/ 0 w 142"/>
                  <a:gd name="T1" fmla="*/ 0 h 150"/>
                  <a:gd name="T2" fmla="*/ 0 w 142"/>
                  <a:gd name="T3" fmla="*/ 136 h 150"/>
                  <a:gd name="T4" fmla="*/ 0 w 142"/>
                  <a:gd name="T5" fmla="*/ 139 h 150"/>
                  <a:gd name="T6" fmla="*/ 142 w 142"/>
                  <a:gd name="T7" fmla="*/ 150 h 150"/>
                  <a:gd name="T8" fmla="*/ 142 w 142"/>
                  <a:gd name="T9" fmla="*/ 10 h 150"/>
                  <a:gd name="T10" fmla="*/ 0 w 142"/>
                  <a:gd name="T11" fmla="*/ 0 h 150"/>
                </a:gdLst>
                <a:ahLst/>
                <a:cxnLst>
                  <a:cxn ang="0">
                    <a:pos x="T0" y="T1"/>
                  </a:cxn>
                  <a:cxn ang="0">
                    <a:pos x="T2" y="T3"/>
                  </a:cxn>
                  <a:cxn ang="0">
                    <a:pos x="T4" y="T5"/>
                  </a:cxn>
                  <a:cxn ang="0">
                    <a:pos x="T6" y="T7"/>
                  </a:cxn>
                  <a:cxn ang="0">
                    <a:pos x="T8" y="T9"/>
                  </a:cxn>
                  <a:cxn ang="0">
                    <a:pos x="T10" y="T11"/>
                  </a:cxn>
                </a:cxnLst>
                <a:rect l="0" t="0" r="r" b="b"/>
                <a:pathLst>
                  <a:path w="142" h="150">
                    <a:moveTo>
                      <a:pt x="0" y="0"/>
                    </a:moveTo>
                    <a:cubicBezTo>
                      <a:pt x="0" y="136"/>
                      <a:pt x="0" y="136"/>
                      <a:pt x="0" y="136"/>
                    </a:cubicBezTo>
                    <a:cubicBezTo>
                      <a:pt x="0" y="137"/>
                      <a:pt x="0" y="138"/>
                      <a:pt x="0" y="139"/>
                    </a:cubicBezTo>
                    <a:cubicBezTo>
                      <a:pt x="45" y="145"/>
                      <a:pt x="93" y="149"/>
                      <a:pt x="142" y="150"/>
                    </a:cubicBezTo>
                    <a:cubicBezTo>
                      <a:pt x="142" y="10"/>
                      <a:pt x="142" y="10"/>
                      <a:pt x="142" y="10"/>
                    </a:cubicBezTo>
                    <a:cubicBezTo>
                      <a:pt x="93" y="9"/>
                      <a:pt x="46" y="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4" name="Freeform 46">
                <a:extLst>
                  <a:ext uri="{FF2B5EF4-FFF2-40B4-BE49-F238E27FC236}">
                    <a16:creationId xmlns:a16="http://schemas.microsoft.com/office/drawing/2014/main" id="{B3EA4174-24E2-4589-8F70-88A9FC4991C1}"/>
                  </a:ext>
                </a:extLst>
              </p:cNvPr>
              <p:cNvSpPr>
                <a:spLocks/>
              </p:cNvSpPr>
              <p:nvPr/>
            </p:nvSpPr>
            <p:spPr bwMode="auto">
              <a:xfrm>
                <a:off x="2900" y="2245"/>
                <a:ext cx="185" cy="334"/>
              </a:xfrm>
              <a:custGeom>
                <a:avLst/>
                <a:gdLst>
                  <a:gd name="T0" fmla="*/ 0 w 105"/>
                  <a:gd name="T1" fmla="*/ 189 h 189"/>
                  <a:gd name="T2" fmla="*/ 105 w 105"/>
                  <a:gd name="T3" fmla="*/ 128 h 189"/>
                  <a:gd name="T4" fmla="*/ 105 w 105"/>
                  <a:gd name="T5" fmla="*/ 0 h 189"/>
                  <a:gd name="T6" fmla="*/ 0 w 105"/>
                  <a:gd name="T7" fmla="*/ 51 h 189"/>
                  <a:gd name="T8" fmla="*/ 0 w 105"/>
                  <a:gd name="T9" fmla="*/ 189 h 189"/>
                </a:gdLst>
                <a:ahLst/>
                <a:cxnLst>
                  <a:cxn ang="0">
                    <a:pos x="T0" y="T1"/>
                  </a:cxn>
                  <a:cxn ang="0">
                    <a:pos x="T2" y="T3"/>
                  </a:cxn>
                  <a:cxn ang="0">
                    <a:pos x="T4" y="T5"/>
                  </a:cxn>
                  <a:cxn ang="0">
                    <a:pos x="T6" y="T7"/>
                  </a:cxn>
                  <a:cxn ang="0">
                    <a:pos x="T8" y="T9"/>
                  </a:cxn>
                </a:cxnLst>
                <a:rect l="0" t="0" r="r" b="b"/>
                <a:pathLst>
                  <a:path w="105" h="189">
                    <a:moveTo>
                      <a:pt x="0" y="189"/>
                    </a:moveTo>
                    <a:cubicBezTo>
                      <a:pt x="43" y="171"/>
                      <a:pt x="79" y="151"/>
                      <a:pt x="105" y="128"/>
                    </a:cubicBezTo>
                    <a:cubicBezTo>
                      <a:pt x="105" y="0"/>
                      <a:pt x="105" y="0"/>
                      <a:pt x="105" y="0"/>
                    </a:cubicBezTo>
                    <a:cubicBezTo>
                      <a:pt x="76" y="19"/>
                      <a:pt x="40" y="36"/>
                      <a:pt x="0" y="51"/>
                    </a:cubicBezTo>
                    <a:lnTo>
                      <a:pt x="0"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5" name="Freeform 47">
                <a:extLst>
                  <a:ext uri="{FF2B5EF4-FFF2-40B4-BE49-F238E27FC236}">
                    <a16:creationId xmlns:a16="http://schemas.microsoft.com/office/drawing/2014/main" id="{194EA55E-9F81-4371-BA8B-464D90D4CE91}"/>
                  </a:ext>
                </a:extLst>
              </p:cNvPr>
              <p:cNvSpPr>
                <a:spLocks/>
              </p:cNvSpPr>
              <p:nvPr/>
            </p:nvSpPr>
            <p:spPr bwMode="auto">
              <a:xfrm>
                <a:off x="2228" y="2109"/>
                <a:ext cx="244" cy="242"/>
              </a:xfrm>
              <a:custGeom>
                <a:avLst/>
                <a:gdLst>
                  <a:gd name="T0" fmla="*/ 138 w 138"/>
                  <a:gd name="T1" fmla="*/ 0 h 137"/>
                  <a:gd name="T2" fmla="*/ 0 w 138"/>
                  <a:gd name="T3" fmla="*/ 11 h 137"/>
                  <a:gd name="T4" fmla="*/ 0 w 138"/>
                  <a:gd name="T5" fmla="*/ 137 h 137"/>
                  <a:gd name="T6" fmla="*/ 138 w 138"/>
                  <a:gd name="T7" fmla="*/ 127 h 137"/>
                  <a:gd name="T8" fmla="*/ 138 w 138"/>
                  <a:gd name="T9" fmla="*/ 0 h 137"/>
                </a:gdLst>
                <a:ahLst/>
                <a:cxnLst>
                  <a:cxn ang="0">
                    <a:pos x="T0" y="T1"/>
                  </a:cxn>
                  <a:cxn ang="0">
                    <a:pos x="T2" y="T3"/>
                  </a:cxn>
                  <a:cxn ang="0">
                    <a:pos x="T4" y="T5"/>
                  </a:cxn>
                  <a:cxn ang="0">
                    <a:pos x="T6" y="T7"/>
                  </a:cxn>
                  <a:cxn ang="0">
                    <a:pos x="T8" y="T9"/>
                  </a:cxn>
                </a:cxnLst>
                <a:rect l="0" t="0" r="r" b="b"/>
                <a:pathLst>
                  <a:path w="138" h="137">
                    <a:moveTo>
                      <a:pt x="138" y="0"/>
                    </a:moveTo>
                    <a:cubicBezTo>
                      <a:pt x="94" y="6"/>
                      <a:pt x="47" y="10"/>
                      <a:pt x="0" y="11"/>
                    </a:cubicBezTo>
                    <a:cubicBezTo>
                      <a:pt x="0" y="137"/>
                      <a:pt x="0" y="137"/>
                      <a:pt x="0" y="137"/>
                    </a:cubicBezTo>
                    <a:cubicBezTo>
                      <a:pt x="47" y="136"/>
                      <a:pt x="94" y="132"/>
                      <a:pt x="138" y="127"/>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6" name="Freeform 48">
                <a:extLst>
                  <a:ext uri="{FF2B5EF4-FFF2-40B4-BE49-F238E27FC236}">
                    <a16:creationId xmlns:a16="http://schemas.microsoft.com/office/drawing/2014/main" id="{4B8C6B60-5FC6-4BFA-86C8-2B31EEE14277}"/>
                  </a:ext>
                </a:extLst>
              </p:cNvPr>
              <p:cNvSpPr>
                <a:spLocks/>
              </p:cNvSpPr>
              <p:nvPr/>
            </p:nvSpPr>
            <p:spPr bwMode="auto">
              <a:xfrm>
                <a:off x="1556" y="2373"/>
                <a:ext cx="230" cy="295"/>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7" name="Freeform 49">
                <a:extLst>
                  <a:ext uri="{FF2B5EF4-FFF2-40B4-BE49-F238E27FC236}">
                    <a16:creationId xmlns:a16="http://schemas.microsoft.com/office/drawing/2014/main" id="{00E4B9EB-4B8A-4265-B8C9-15943F6291D4}"/>
                  </a:ext>
                </a:extLst>
              </p:cNvPr>
              <p:cNvSpPr>
                <a:spLocks/>
              </p:cNvSpPr>
              <p:nvPr/>
            </p:nvSpPr>
            <p:spPr bwMode="auto">
              <a:xfrm>
                <a:off x="2900" y="2594"/>
                <a:ext cx="185" cy="305"/>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8" name="Freeform 50">
                <a:extLst>
                  <a:ext uri="{FF2B5EF4-FFF2-40B4-BE49-F238E27FC236}">
                    <a16:creationId xmlns:a16="http://schemas.microsoft.com/office/drawing/2014/main" id="{1AD582F0-184B-48DD-B930-A7B32FF73650}"/>
                  </a:ext>
                </a:extLst>
              </p:cNvPr>
              <p:cNvSpPr>
                <a:spLocks/>
              </p:cNvSpPr>
              <p:nvPr/>
            </p:nvSpPr>
            <p:spPr bwMode="auto">
              <a:xfrm>
                <a:off x="1258" y="1871"/>
                <a:ext cx="203"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9" name="Freeform 51">
                <a:extLst>
                  <a:ext uri="{FF2B5EF4-FFF2-40B4-BE49-F238E27FC236}">
                    <a16:creationId xmlns:a16="http://schemas.microsoft.com/office/drawing/2014/main" id="{94DB49D7-025A-47A3-B474-007766078AF9}"/>
                  </a:ext>
                </a:extLst>
              </p:cNvPr>
              <p:cNvSpPr>
                <a:spLocks/>
              </p:cNvSpPr>
              <p:nvPr/>
            </p:nvSpPr>
            <p:spPr bwMode="auto">
              <a:xfrm>
                <a:off x="1555" y="3030"/>
                <a:ext cx="231" cy="297"/>
              </a:xfrm>
              <a:custGeom>
                <a:avLst/>
                <a:gdLst>
                  <a:gd name="T0" fmla="*/ 1 w 131"/>
                  <a:gd name="T1" fmla="*/ 0 h 168"/>
                  <a:gd name="T2" fmla="*/ 1 w 131"/>
                  <a:gd name="T3" fmla="*/ 125 h 168"/>
                  <a:gd name="T4" fmla="*/ 0 w 131"/>
                  <a:gd name="T5" fmla="*/ 132 h 168"/>
                  <a:gd name="T6" fmla="*/ 131 w 131"/>
                  <a:gd name="T7" fmla="*/ 168 h 168"/>
                  <a:gd name="T8" fmla="*/ 131 w 131"/>
                  <a:gd name="T9" fmla="*/ 29 h 168"/>
                  <a:gd name="T10" fmla="*/ 1 w 131"/>
                  <a:gd name="T11" fmla="*/ 0 h 168"/>
                </a:gdLst>
                <a:ahLst/>
                <a:cxnLst>
                  <a:cxn ang="0">
                    <a:pos x="T0" y="T1"/>
                  </a:cxn>
                  <a:cxn ang="0">
                    <a:pos x="T2" y="T3"/>
                  </a:cxn>
                  <a:cxn ang="0">
                    <a:pos x="T4" y="T5"/>
                  </a:cxn>
                  <a:cxn ang="0">
                    <a:pos x="T6" y="T7"/>
                  </a:cxn>
                  <a:cxn ang="0">
                    <a:pos x="T8" y="T9"/>
                  </a:cxn>
                  <a:cxn ang="0">
                    <a:pos x="T10" y="T11"/>
                  </a:cxn>
                </a:cxnLst>
                <a:rect l="0" t="0" r="r" b="b"/>
                <a:pathLst>
                  <a:path w="131" h="168">
                    <a:moveTo>
                      <a:pt x="1" y="0"/>
                    </a:moveTo>
                    <a:cubicBezTo>
                      <a:pt x="1" y="125"/>
                      <a:pt x="1" y="125"/>
                      <a:pt x="1" y="125"/>
                    </a:cubicBezTo>
                    <a:cubicBezTo>
                      <a:pt x="1" y="128"/>
                      <a:pt x="0" y="130"/>
                      <a:pt x="0" y="132"/>
                    </a:cubicBezTo>
                    <a:cubicBezTo>
                      <a:pt x="39" y="147"/>
                      <a:pt x="84" y="159"/>
                      <a:pt x="131" y="168"/>
                    </a:cubicBezTo>
                    <a:cubicBezTo>
                      <a:pt x="131" y="29"/>
                      <a:pt x="131" y="29"/>
                      <a:pt x="131" y="29"/>
                    </a:cubicBezTo>
                    <a:cubicBezTo>
                      <a:pt x="85" y="22"/>
                      <a:pt x="41" y="1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0" name="Freeform 52">
                <a:extLst>
                  <a:ext uri="{FF2B5EF4-FFF2-40B4-BE49-F238E27FC236}">
                    <a16:creationId xmlns:a16="http://schemas.microsoft.com/office/drawing/2014/main" id="{FC7FEE66-B0B7-495A-8421-31C34FEAF8AE}"/>
                  </a:ext>
                </a:extLst>
              </p:cNvPr>
              <p:cNvSpPr>
                <a:spLocks/>
              </p:cNvSpPr>
              <p:nvPr/>
            </p:nvSpPr>
            <p:spPr bwMode="auto">
              <a:xfrm>
                <a:off x="2567" y="2717"/>
                <a:ext cx="237" cy="269"/>
              </a:xfrm>
              <a:custGeom>
                <a:avLst/>
                <a:gdLst>
                  <a:gd name="T0" fmla="*/ 0 w 134"/>
                  <a:gd name="T1" fmla="*/ 30 h 152"/>
                  <a:gd name="T2" fmla="*/ 0 w 134"/>
                  <a:gd name="T3" fmla="*/ 152 h 152"/>
                  <a:gd name="T4" fmla="*/ 134 w 134"/>
                  <a:gd name="T5" fmla="*/ 121 h 152"/>
                  <a:gd name="T6" fmla="*/ 134 w 134"/>
                  <a:gd name="T7" fmla="*/ 0 h 152"/>
                  <a:gd name="T8" fmla="*/ 0 w 134"/>
                  <a:gd name="T9" fmla="*/ 30 h 152"/>
                </a:gdLst>
                <a:ahLst/>
                <a:cxnLst>
                  <a:cxn ang="0">
                    <a:pos x="T0" y="T1"/>
                  </a:cxn>
                  <a:cxn ang="0">
                    <a:pos x="T2" y="T3"/>
                  </a:cxn>
                  <a:cxn ang="0">
                    <a:pos x="T4" y="T5"/>
                  </a:cxn>
                  <a:cxn ang="0">
                    <a:pos x="T6" y="T7"/>
                  </a:cxn>
                  <a:cxn ang="0">
                    <a:pos x="T8" y="T9"/>
                  </a:cxn>
                </a:cxnLst>
                <a:rect l="0" t="0" r="r" b="b"/>
                <a:pathLst>
                  <a:path w="134" h="152">
                    <a:moveTo>
                      <a:pt x="0" y="30"/>
                    </a:moveTo>
                    <a:cubicBezTo>
                      <a:pt x="0" y="152"/>
                      <a:pt x="0" y="152"/>
                      <a:pt x="0" y="152"/>
                    </a:cubicBezTo>
                    <a:cubicBezTo>
                      <a:pt x="48" y="144"/>
                      <a:pt x="93" y="134"/>
                      <a:pt x="134" y="121"/>
                    </a:cubicBezTo>
                    <a:cubicBezTo>
                      <a:pt x="134" y="0"/>
                      <a:pt x="134" y="0"/>
                      <a:pt x="134" y="0"/>
                    </a:cubicBezTo>
                    <a:cubicBezTo>
                      <a:pt x="93" y="12"/>
                      <a:pt x="48" y="22"/>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1" name="Freeform 53">
                <a:extLst>
                  <a:ext uri="{FF2B5EF4-FFF2-40B4-BE49-F238E27FC236}">
                    <a16:creationId xmlns:a16="http://schemas.microsoft.com/office/drawing/2014/main" id="{66511E5A-FF7B-414A-B070-EC6E4BE39CE0}"/>
                  </a:ext>
                </a:extLst>
              </p:cNvPr>
              <p:cNvSpPr>
                <a:spLocks/>
              </p:cNvSpPr>
              <p:nvPr/>
            </p:nvSpPr>
            <p:spPr bwMode="auto">
              <a:xfrm>
                <a:off x="2900" y="2915"/>
                <a:ext cx="185" cy="301"/>
              </a:xfrm>
              <a:custGeom>
                <a:avLst/>
                <a:gdLst>
                  <a:gd name="T0" fmla="*/ 105 w 105"/>
                  <a:gd name="T1" fmla="*/ 0 h 170"/>
                  <a:gd name="T2" fmla="*/ 0 w 105"/>
                  <a:gd name="T3" fmla="*/ 50 h 170"/>
                  <a:gd name="T4" fmla="*/ 0 w 105"/>
                  <a:gd name="T5" fmla="*/ 170 h 170"/>
                  <a:gd name="T6" fmla="*/ 105 w 105"/>
                  <a:gd name="T7" fmla="*/ 48 h 170"/>
                  <a:gd name="T8" fmla="*/ 105 w 105"/>
                  <a:gd name="T9" fmla="*/ 0 h 170"/>
                </a:gdLst>
                <a:ahLst/>
                <a:cxnLst>
                  <a:cxn ang="0">
                    <a:pos x="T0" y="T1"/>
                  </a:cxn>
                  <a:cxn ang="0">
                    <a:pos x="T2" y="T3"/>
                  </a:cxn>
                  <a:cxn ang="0">
                    <a:pos x="T4" y="T5"/>
                  </a:cxn>
                  <a:cxn ang="0">
                    <a:pos x="T6" y="T7"/>
                  </a:cxn>
                  <a:cxn ang="0">
                    <a:pos x="T8" y="T9"/>
                  </a:cxn>
                </a:cxnLst>
                <a:rect l="0" t="0" r="r" b="b"/>
                <a:pathLst>
                  <a:path w="105" h="170">
                    <a:moveTo>
                      <a:pt x="105" y="0"/>
                    </a:moveTo>
                    <a:cubicBezTo>
                      <a:pt x="76" y="18"/>
                      <a:pt x="40" y="35"/>
                      <a:pt x="0" y="50"/>
                    </a:cubicBezTo>
                    <a:cubicBezTo>
                      <a:pt x="0" y="170"/>
                      <a:pt x="0" y="170"/>
                      <a:pt x="0" y="170"/>
                    </a:cubicBezTo>
                    <a:cubicBezTo>
                      <a:pt x="67" y="134"/>
                      <a:pt x="105" y="91"/>
                      <a:pt x="105" y="48"/>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2" name="Freeform 54">
                <a:extLst>
                  <a:ext uri="{FF2B5EF4-FFF2-40B4-BE49-F238E27FC236}">
                    <a16:creationId xmlns:a16="http://schemas.microsoft.com/office/drawing/2014/main" id="{9CCA81D4-F9F0-45A6-B22B-32CA4D08FB96}"/>
                  </a:ext>
                </a:extLst>
              </p:cNvPr>
              <p:cNvSpPr>
                <a:spLocks/>
              </p:cNvSpPr>
              <p:nvPr/>
            </p:nvSpPr>
            <p:spPr bwMode="auto">
              <a:xfrm>
                <a:off x="1556" y="2716"/>
                <a:ext cx="230" cy="266"/>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3" name="Freeform 55">
                <a:extLst>
                  <a:ext uri="{FF2B5EF4-FFF2-40B4-BE49-F238E27FC236}">
                    <a16:creationId xmlns:a16="http://schemas.microsoft.com/office/drawing/2014/main" id="{C37F13C7-C86E-4561-A756-01543F94A151}"/>
                  </a:ext>
                </a:extLst>
              </p:cNvPr>
              <p:cNvSpPr>
                <a:spLocks/>
              </p:cNvSpPr>
              <p:nvPr/>
            </p:nvSpPr>
            <p:spPr bwMode="auto">
              <a:xfrm>
                <a:off x="2228" y="3097"/>
                <a:ext cx="244" cy="264"/>
              </a:xfrm>
              <a:custGeom>
                <a:avLst/>
                <a:gdLst>
                  <a:gd name="T0" fmla="*/ 138 w 138"/>
                  <a:gd name="T1" fmla="*/ 135 h 149"/>
                  <a:gd name="T2" fmla="*/ 138 w 138"/>
                  <a:gd name="T3" fmla="*/ 0 h 149"/>
                  <a:gd name="T4" fmla="*/ 0 w 138"/>
                  <a:gd name="T5" fmla="*/ 9 h 149"/>
                  <a:gd name="T6" fmla="*/ 0 w 138"/>
                  <a:gd name="T7" fmla="*/ 149 h 149"/>
                  <a:gd name="T8" fmla="*/ 138 w 138"/>
                  <a:gd name="T9" fmla="*/ 137 h 149"/>
                  <a:gd name="T10" fmla="*/ 138 w 138"/>
                  <a:gd name="T11" fmla="*/ 135 h 149"/>
                </a:gdLst>
                <a:ahLst/>
                <a:cxnLst>
                  <a:cxn ang="0">
                    <a:pos x="T0" y="T1"/>
                  </a:cxn>
                  <a:cxn ang="0">
                    <a:pos x="T2" y="T3"/>
                  </a:cxn>
                  <a:cxn ang="0">
                    <a:pos x="T4" y="T5"/>
                  </a:cxn>
                  <a:cxn ang="0">
                    <a:pos x="T6" y="T7"/>
                  </a:cxn>
                  <a:cxn ang="0">
                    <a:pos x="T8" y="T9"/>
                  </a:cxn>
                  <a:cxn ang="0">
                    <a:pos x="T10" y="T11"/>
                  </a:cxn>
                </a:cxnLst>
                <a:rect l="0" t="0" r="r" b="b"/>
                <a:pathLst>
                  <a:path w="138" h="149">
                    <a:moveTo>
                      <a:pt x="138" y="135"/>
                    </a:moveTo>
                    <a:cubicBezTo>
                      <a:pt x="138" y="0"/>
                      <a:pt x="138" y="0"/>
                      <a:pt x="138" y="0"/>
                    </a:cubicBezTo>
                    <a:cubicBezTo>
                      <a:pt x="94" y="5"/>
                      <a:pt x="47" y="8"/>
                      <a:pt x="0" y="9"/>
                    </a:cubicBezTo>
                    <a:cubicBezTo>
                      <a:pt x="0" y="149"/>
                      <a:pt x="0" y="149"/>
                      <a:pt x="0" y="149"/>
                    </a:cubicBezTo>
                    <a:cubicBezTo>
                      <a:pt x="48" y="147"/>
                      <a:pt x="94" y="144"/>
                      <a:pt x="138" y="137"/>
                    </a:cubicBezTo>
                    <a:cubicBezTo>
                      <a:pt x="138" y="137"/>
                      <a:pt x="138" y="136"/>
                      <a:pt x="138"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4" name="Freeform 56">
                <a:extLst>
                  <a:ext uri="{FF2B5EF4-FFF2-40B4-BE49-F238E27FC236}">
                    <a16:creationId xmlns:a16="http://schemas.microsoft.com/office/drawing/2014/main" id="{E651C4B9-176B-4D31-BF70-CB71B5D73290}"/>
                  </a:ext>
                </a:extLst>
              </p:cNvPr>
              <p:cNvSpPr>
                <a:spLocks/>
              </p:cNvSpPr>
              <p:nvPr/>
            </p:nvSpPr>
            <p:spPr bwMode="auto">
              <a:xfrm>
                <a:off x="1258" y="2244"/>
                <a:ext cx="203" cy="334"/>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5" name="Freeform 57">
                <a:extLst>
                  <a:ext uri="{FF2B5EF4-FFF2-40B4-BE49-F238E27FC236}">
                    <a16:creationId xmlns:a16="http://schemas.microsoft.com/office/drawing/2014/main" id="{A0364CA1-4C66-4FFC-AD26-4B12D0B5C67D}"/>
                  </a:ext>
                </a:extLst>
              </p:cNvPr>
              <p:cNvSpPr>
                <a:spLocks/>
              </p:cNvSpPr>
              <p:nvPr/>
            </p:nvSpPr>
            <p:spPr bwMode="auto">
              <a:xfrm>
                <a:off x="1258" y="2578"/>
                <a:ext cx="203"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6" name="Freeform 58">
                <a:extLst>
                  <a:ext uri="{FF2B5EF4-FFF2-40B4-BE49-F238E27FC236}">
                    <a16:creationId xmlns:a16="http://schemas.microsoft.com/office/drawing/2014/main" id="{26660949-D00D-4FC1-9AED-546A9B6B7B71}"/>
                  </a:ext>
                </a:extLst>
              </p:cNvPr>
              <p:cNvSpPr>
                <a:spLocks/>
              </p:cNvSpPr>
              <p:nvPr/>
            </p:nvSpPr>
            <p:spPr bwMode="auto">
              <a:xfrm>
                <a:off x="1882" y="2781"/>
                <a:ext cx="251" cy="233"/>
              </a:xfrm>
              <a:custGeom>
                <a:avLst/>
                <a:gdLst>
                  <a:gd name="T0" fmla="*/ 142 w 142"/>
                  <a:gd name="T1" fmla="*/ 10 h 132"/>
                  <a:gd name="T2" fmla="*/ 0 w 142"/>
                  <a:gd name="T3" fmla="*/ 0 h 132"/>
                  <a:gd name="T4" fmla="*/ 0 w 142"/>
                  <a:gd name="T5" fmla="*/ 122 h 132"/>
                  <a:gd name="T6" fmla="*/ 142 w 142"/>
                  <a:gd name="T7" fmla="*/ 132 h 132"/>
                  <a:gd name="T8" fmla="*/ 142 w 142"/>
                  <a:gd name="T9" fmla="*/ 10 h 132"/>
                </a:gdLst>
                <a:ahLst/>
                <a:cxnLst>
                  <a:cxn ang="0">
                    <a:pos x="T0" y="T1"/>
                  </a:cxn>
                  <a:cxn ang="0">
                    <a:pos x="T2" y="T3"/>
                  </a:cxn>
                  <a:cxn ang="0">
                    <a:pos x="T4" y="T5"/>
                  </a:cxn>
                  <a:cxn ang="0">
                    <a:pos x="T6" y="T7"/>
                  </a:cxn>
                  <a:cxn ang="0">
                    <a:pos x="T8" y="T9"/>
                  </a:cxn>
                </a:cxnLst>
                <a:rect l="0" t="0" r="r" b="b"/>
                <a:pathLst>
                  <a:path w="142" h="132">
                    <a:moveTo>
                      <a:pt x="142" y="10"/>
                    </a:moveTo>
                    <a:cubicBezTo>
                      <a:pt x="93" y="9"/>
                      <a:pt x="46" y="6"/>
                      <a:pt x="0" y="0"/>
                    </a:cubicBezTo>
                    <a:cubicBezTo>
                      <a:pt x="0" y="122"/>
                      <a:pt x="0" y="122"/>
                      <a:pt x="0" y="122"/>
                    </a:cubicBezTo>
                    <a:cubicBezTo>
                      <a:pt x="46" y="128"/>
                      <a:pt x="94" y="131"/>
                      <a:pt x="142" y="132"/>
                    </a:cubicBezTo>
                    <a:lnTo>
                      <a:pt x="1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7" name="Freeform 59">
                <a:extLst>
                  <a:ext uri="{FF2B5EF4-FFF2-40B4-BE49-F238E27FC236}">
                    <a16:creationId xmlns:a16="http://schemas.microsoft.com/office/drawing/2014/main" id="{80212C8E-1FA2-4C42-A85B-B6E2B27A9B9E}"/>
                  </a:ext>
                </a:extLst>
              </p:cNvPr>
              <p:cNvSpPr>
                <a:spLocks/>
              </p:cNvSpPr>
              <p:nvPr/>
            </p:nvSpPr>
            <p:spPr bwMode="auto">
              <a:xfrm>
                <a:off x="1556" y="2039"/>
                <a:ext cx="230" cy="282"/>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8" name="Oval 60">
                <a:extLst>
                  <a:ext uri="{FF2B5EF4-FFF2-40B4-BE49-F238E27FC236}">
                    <a16:creationId xmlns:a16="http://schemas.microsoft.com/office/drawing/2014/main" id="{C174925C-14C5-44AB-B3D0-DC82C10345F6}"/>
                  </a:ext>
                </a:extLst>
              </p:cNvPr>
              <p:cNvSpPr>
                <a:spLocks noChangeArrowheads="1"/>
              </p:cNvSpPr>
              <p:nvPr/>
            </p:nvSpPr>
            <p:spPr bwMode="auto">
              <a:xfrm>
                <a:off x="1288" y="1342"/>
                <a:ext cx="1793" cy="6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239" name="Rectangle 238">
              <a:extLst>
                <a:ext uri="{FF2B5EF4-FFF2-40B4-BE49-F238E27FC236}">
                  <a16:creationId xmlns:a16="http://schemas.microsoft.com/office/drawing/2014/main" id="{AC683072-6595-450B-B78D-2386027861F7}"/>
                </a:ext>
              </a:extLst>
            </p:cNvPr>
            <p:cNvSpPr/>
            <p:nvPr/>
          </p:nvSpPr>
          <p:spPr>
            <a:xfrm>
              <a:off x="7762614" y="4622608"/>
              <a:ext cx="1416424" cy="2462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Structured data</a:t>
              </a:r>
            </a:p>
          </p:txBody>
        </p:sp>
      </p:grpSp>
      <p:sp>
        <p:nvSpPr>
          <p:cNvPr id="243" name="TextBox 242">
            <a:extLst>
              <a:ext uri="{FF2B5EF4-FFF2-40B4-BE49-F238E27FC236}">
                <a16:creationId xmlns:a16="http://schemas.microsoft.com/office/drawing/2014/main" id="{2D06938E-AAC4-446F-B541-A51FB0891F0C}"/>
              </a:ext>
            </a:extLst>
          </p:cNvPr>
          <p:cNvSpPr txBox="1"/>
          <p:nvPr/>
        </p:nvSpPr>
        <p:spPr>
          <a:xfrm>
            <a:off x="3000122" y="3313119"/>
            <a:ext cx="1580768" cy="276999"/>
          </a:xfrm>
          <a:prstGeom prst="rect">
            <a:avLst/>
          </a:prstGeom>
          <a:solidFill>
            <a:schemeClr val="accent3"/>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Data Science (L)</a:t>
            </a:r>
          </a:p>
        </p:txBody>
      </p:sp>
      <p:sp>
        <p:nvSpPr>
          <p:cNvPr id="342" name="Flexible">
            <a:extLst>
              <a:ext uri="{FF2B5EF4-FFF2-40B4-BE49-F238E27FC236}">
                <a16:creationId xmlns:a16="http://schemas.microsoft.com/office/drawing/2014/main" id="{F5E05DC0-088B-419C-B13E-2DBF6D7D84F5}"/>
              </a:ext>
            </a:extLst>
          </p:cNvPr>
          <p:cNvSpPr txBox="1"/>
          <p:nvPr/>
        </p:nvSpPr>
        <p:spPr>
          <a:xfrm>
            <a:off x="2250440" y="1901774"/>
            <a:ext cx="7766050"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Avenir Medium" charset="0"/>
                <a:cs typeface="Arial" panose="020B0604020202020204" pitchFamily="34" charset="0"/>
              </a:rPr>
              <a:t>Cloud Services</a:t>
            </a:r>
          </a:p>
        </p:txBody>
      </p:sp>
      <p:grpSp>
        <p:nvGrpSpPr>
          <p:cNvPr id="245" name="Group 44">
            <a:extLst>
              <a:ext uri="{FF2B5EF4-FFF2-40B4-BE49-F238E27FC236}">
                <a16:creationId xmlns:a16="http://schemas.microsoft.com/office/drawing/2014/main" id="{7738F63B-86C1-40C5-9064-18C7CC4B509B}"/>
              </a:ext>
            </a:extLst>
          </p:cNvPr>
          <p:cNvGrpSpPr>
            <a:grpSpLocks noChangeAspect="1"/>
          </p:cNvGrpSpPr>
          <p:nvPr/>
        </p:nvGrpSpPr>
        <p:grpSpPr bwMode="auto">
          <a:xfrm>
            <a:off x="4713691" y="2221366"/>
            <a:ext cx="264153" cy="307274"/>
            <a:chOff x="-3132" y="1496"/>
            <a:chExt cx="1752" cy="2038"/>
          </a:xfrm>
        </p:grpSpPr>
        <p:sp>
          <p:nvSpPr>
            <p:cNvPr id="246" name="Freeform 45">
              <a:extLst>
                <a:ext uri="{FF2B5EF4-FFF2-40B4-BE49-F238E27FC236}">
                  <a16:creationId xmlns:a16="http://schemas.microsoft.com/office/drawing/2014/main" id="{9B7B9C71-EFE7-403B-BBDB-EBEF2D633DFA}"/>
                </a:ext>
              </a:extLst>
            </p:cNvPr>
            <p:cNvSpPr>
              <a:spLocks noEditPoints="1"/>
            </p:cNvSpPr>
            <p:nvPr/>
          </p:nvSpPr>
          <p:spPr bwMode="auto">
            <a:xfrm>
              <a:off x="-3132" y="1496"/>
              <a:ext cx="1752" cy="2038"/>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7" name="Freeform 46">
              <a:extLst>
                <a:ext uri="{FF2B5EF4-FFF2-40B4-BE49-F238E27FC236}">
                  <a16:creationId xmlns:a16="http://schemas.microsoft.com/office/drawing/2014/main" id="{BE035285-A909-46B6-9969-5F2765053B38}"/>
                </a:ext>
              </a:extLst>
            </p:cNvPr>
            <p:cNvSpPr>
              <a:spLocks noEditPoints="1"/>
            </p:cNvSpPr>
            <p:nvPr/>
          </p:nvSpPr>
          <p:spPr bwMode="auto">
            <a:xfrm>
              <a:off x="-2929" y="1705"/>
              <a:ext cx="1325" cy="1616"/>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51" name="Group 350">
            <a:extLst>
              <a:ext uri="{FF2B5EF4-FFF2-40B4-BE49-F238E27FC236}">
                <a16:creationId xmlns:a16="http://schemas.microsoft.com/office/drawing/2014/main" id="{2230535F-FC7D-41B9-AAAD-121A5C8916D0}"/>
              </a:ext>
            </a:extLst>
          </p:cNvPr>
          <p:cNvGrpSpPr/>
          <p:nvPr/>
        </p:nvGrpSpPr>
        <p:grpSpPr>
          <a:xfrm>
            <a:off x="7178894" y="2215617"/>
            <a:ext cx="314966" cy="318772"/>
            <a:chOff x="849312" y="2363788"/>
            <a:chExt cx="525463" cy="531813"/>
          </a:xfrm>
        </p:grpSpPr>
        <p:sp>
          <p:nvSpPr>
            <p:cNvPr id="352" name="Oval 541">
              <a:extLst>
                <a:ext uri="{FF2B5EF4-FFF2-40B4-BE49-F238E27FC236}">
                  <a16:creationId xmlns:a16="http://schemas.microsoft.com/office/drawing/2014/main" id="{AF8F7167-5D0F-4FEB-A05C-5119AC298701}"/>
                </a:ext>
              </a:extLst>
            </p:cNvPr>
            <p:cNvSpPr>
              <a:spLocks noChangeArrowheads="1"/>
            </p:cNvSpPr>
            <p:nvPr/>
          </p:nvSpPr>
          <p:spPr bwMode="auto">
            <a:xfrm>
              <a:off x="849312" y="2363788"/>
              <a:ext cx="438150" cy="185737"/>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3" name="Freeform 542">
              <a:extLst>
                <a:ext uri="{FF2B5EF4-FFF2-40B4-BE49-F238E27FC236}">
                  <a16:creationId xmlns:a16="http://schemas.microsoft.com/office/drawing/2014/main" id="{9CC4D511-E27C-4F66-BB27-114BA008EF43}"/>
                </a:ext>
              </a:extLst>
            </p:cNvPr>
            <p:cNvSpPr>
              <a:spLocks/>
            </p:cNvSpPr>
            <p:nvPr/>
          </p:nvSpPr>
          <p:spPr bwMode="auto">
            <a:xfrm>
              <a:off x="849312" y="2549526"/>
              <a:ext cx="254000" cy="92075"/>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4" name="Freeform 543">
              <a:extLst>
                <a:ext uri="{FF2B5EF4-FFF2-40B4-BE49-F238E27FC236}">
                  <a16:creationId xmlns:a16="http://schemas.microsoft.com/office/drawing/2014/main" id="{F4F6B394-A828-4D3D-B87B-5C2A4F7A9C15}"/>
                </a:ext>
              </a:extLst>
            </p:cNvPr>
            <p:cNvSpPr>
              <a:spLocks/>
            </p:cNvSpPr>
            <p:nvPr/>
          </p:nvSpPr>
          <p:spPr bwMode="auto">
            <a:xfrm>
              <a:off x="849312" y="2652713"/>
              <a:ext cx="219075" cy="9207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5" name="Freeform 544">
              <a:extLst>
                <a:ext uri="{FF2B5EF4-FFF2-40B4-BE49-F238E27FC236}">
                  <a16:creationId xmlns:a16="http://schemas.microsoft.com/office/drawing/2014/main" id="{EE43E6D8-0869-4308-87C6-93367DE36FAE}"/>
                </a:ext>
              </a:extLst>
            </p:cNvPr>
            <p:cNvSpPr>
              <a:spLocks/>
            </p:cNvSpPr>
            <p:nvPr/>
          </p:nvSpPr>
          <p:spPr bwMode="auto">
            <a:xfrm>
              <a:off x="849312" y="2455863"/>
              <a:ext cx="219075" cy="393700"/>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6" name="Line 545">
              <a:extLst>
                <a:ext uri="{FF2B5EF4-FFF2-40B4-BE49-F238E27FC236}">
                  <a16:creationId xmlns:a16="http://schemas.microsoft.com/office/drawing/2014/main" id="{B5E47E31-B2DB-4304-A5A5-DB33B793B9AE}"/>
                </a:ext>
              </a:extLst>
            </p:cNvPr>
            <p:cNvSpPr>
              <a:spLocks noChangeShapeType="1"/>
            </p:cNvSpPr>
            <p:nvPr/>
          </p:nvSpPr>
          <p:spPr bwMode="auto">
            <a:xfrm>
              <a:off x="1287462" y="2455863"/>
              <a:ext cx="0" cy="128587"/>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7" name="Freeform 546">
              <a:extLst>
                <a:ext uri="{FF2B5EF4-FFF2-40B4-BE49-F238E27FC236}">
                  <a16:creationId xmlns:a16="http://schemas.microsoft.com/office/drawing/2014/main" id="{0A637DF1-B26D-423A-82DD-0B8EC41FA7FF}"/>
                </a:ext>
              </a:extLst>
            </p:cNvPr>
            <p:cNvSpPr>
              <a:spLocks/>
            </p:cNvSpPr>
            <p:nvPr/>
          </p:nvSpPr>
          <p:spPr bwMode="auto">
            <a:xfrm>
              <a:off x="1311275" y="2698751"/>
              <a:ext cx="57150" cy="5873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8" name="Freeform 547">
              <a:extLst>
                <a:ext uri="{FF2B5EF4-FFF2-40B4-BE49-F238E27FC236}">
                  <a16:creationId xmlns:a16="http://schemas.microsoft.com/office/drawing/2014/main" id="{7232DCA2-258D-4253-9BCB-38A473172B68}"/>
                </a:ext>
              </a:extLst>
            </p:cNvPr>
            <p:cNvSpPr>
              <a:spLocks/>
            </p:cNvSpPr>
            <p:nvPr/>
          </p:nvSpPr>
          <p:spPr bwMode="auto">
            <a:xfrm>
              <a:off x="1166812" y="2687638"/>
              <a:ext cx="201613" cy="69850"/>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9" name="Freeform 548">
              <a:extLst>
                <a:ext uri="{FF2B5EF4-FFF2-40B4-BE49-F238E27FC236}">
                  <a16:creationId xmlns:a16="http://schemas.microsoft.com/office/drawing/2014/main" id="{B91D6329-8362-46E0-939C-360507F16C9B}"/>
                </a:ext>
              </a:extLst>
            </p:cNvPr>
            <p:cNvSpPr>
              <a:spLocks/>
            </p:cNvSpPr>
            <p:nvPr/>
          </p:nvSpPr>
          <p:spPr bwMode="auto">
            <a:xfrm>
              <a:off x="1173162" y="2825751"/>
              <a:ext cx="57150" cy="5873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60" name="Freeform 549">
              <a:extLst>
                <a:ext uri="{FF2B5EF4-FFF2-40B4-BE49-F238E27FC236}">
                  <a16:creationId xmlns:a16="http://schemas.microsoft.com/office/drawing/2014/main" id="{F0447246-4E40-43C9-B605-F77666D843B8}"/>
                </a:ext>
              </a:extLst>
            </p:cNvPr>
            <p:cNvSpPr>
              <a:spLocks/>
            </p:cNvSpPr>
            <p:nvPr/>
          </p:nvSpPr>
          <p:spPr bwMode="auto">
            <a:xfrm>
              <a:off x="1173162" y="2825751"/>
              <a:ext cx="201613" cy="69850"/>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61" name="Group 360">
            <a:extLst>
              <a:ext uri="{FF2B5EF4-FFF2-40B4-BE49-F238E27FC236}">
                <a16:creationId xmlns:a16="http://schemas.microsoft.com/office/drawing/2014/main" id="{1CED6546-5B1C-4F06-A9B4-AE5E708770D1}"/>
              </a:ext>
            </a:extLst>
          </p:cNvPr>
          <p:cNvGrpSpPr/>
          <p:nvPr/>
        </p:nvGrpSpPr>
        <p:grpSpPr>
          <a:xfrm>
            <a:off x="8038283" y="2243637"/>
            <a:ext cx="337116" cy="262732"/>
            <a:chOff x="9700421" y="3386138"/>
            <a:chExt cx="530626" cy="413544"/>
          </a:xfrm>
        </p:grpSpPr>
        <p:grpSp>
          <p:nvGrpSpPr>
            <p:cNvPr id="362" name="Group 361">
              <a:extLst>
                <a:ext uri="{FF2B5EF4-FFF2-40B4-BE49-F238E27FC236}">
                  <a16:creationId xmlns:a16="http://schemas.microsoft.com/office/drawing/2014/main" id="{789D2424-CE1A-410D-8E3A-203CF072DBB3}"/>
                </a:ext>
              </a:extLst>
            </p:cNvPr>
            <p:cNvGrpSpPr/>
            <p:nvPr/>
          </p:nvGrpSpPr>
          <p:grpSpPr>
            <a:xfrm>
              <a:off x="9700421" y="3386138"/>
              <a:ext cx="530626" cy="413544"/>
              <a:chOff x="9652796" y="3352801"/>
              <a:chExt cx="530626" cy="463549"/>
            </a:xfrm>
          </p:grpSpPr>
          <p:sp>
            <p:nvSpPr>
              <p:cNvPr id="367" name="Freeform 92">
                <a:extLst>
                  <a:ext uri="{FF2B5EF4-FFF2-40B4-BE49-F238E27FC236}">
                    <a16:creationId xmlns:a16="http://schemas.microsoft.com/office/drawing/2014/main" id="{BED20665-53DF-4EA9-AE5D-3FD5DFAE073F}"/>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68" name="Freeform 92">
                <a:extLst>
                  <a:ext uri="{FF2B5EF4-FFF2-40B4-BE49-F238E27FC236}">
                    <a16:creationId xmlns:a16="http://schemas.microsoft.com/office/drawing/2014/main" id="{D85EE9B8-1F4C-45F9-ACFB-28D20C7E9646}"/>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63" name="Group 362">
              <a:extLst>
                <a:ext uri="{FF2B5EF4-FFF2-40B4-BE49-F238E27FC236}">
                  <a16:creationId xmlns:a16="http://schemas.microsoft.com/office/drawing/2014/main" id="{EB77B51C-0747-45A0-A2ED-C1394E8EFF3C}"/>
                </a:ext>
              </a:extLst>
            </p:cNvPr>
            <p:cNvGrpSpPr/>
            <p:nvPr/>
          </p:nvGrpSpPr>
          <p:grpSpPr>
            <a:xfrm>
              <a:off x="9817894" y="3562350"/>
              <a:ext cx="297656" cy="59531"/>
              <a:chOff x="9822656" y="3562350"/>
              <a:chExt cx="297656" cy="59531"/>
            </a:xfrm>
          </p:grpSpPr>
          <p:sp>
            <p:nvSpPr>
              <p:cNvPr id="364" name="Oval 363">
                <a:extLst>
                  <a:ext uri="{FF2B5EF4-FFF2-40B4-BE49-F238E27FC236}">
                    <a16:creationId xmlns:a16="http://schemas.microsoft.com/office/drawing/2014/main" id="{CB6B1837-533E-41BE-97FD-2C26854BF7D8}"/>
                  </a:ext>
                </a:extLst>
              </p:cNvPr>
              <p:cNvSpPr/>
              <p:nvPr/>
            </p:nvSpPr>
            <p:spPr>
              <a:xfrm>
                <a:off x="9822656"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5" name="Oval 364">
                <a:extLst>
                  <a:ext uri="{FF2B5EF4-FFF2-40B4-BE49-F238E27FC236}">
                    <a16:creationId xmlns:a16="http://schemas.microsoft.com/office/drawing/2014/main" id="{4FC82946-2146-4E04-96ED-8B9CC7228EC2}"/>
                  </a:ext>
                </a:extLst>
              </p:cNvPr>
              <p:cNvSpPr/>
              <p:nvPr/>
            </p:nvSpPr>
            <p:spPr>
              <a:xfrm>
                <a:off x="9941718"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6" name="Oval 365">
                <a:extLst>
                  <a:ext uri="{FF2B5EF4-FFF2-40B4-BE49-F238E27FC236}">
                    <a16:creationId xmlns:a16="http://schemas.microsoft.com/office/drawing/2014/main" id="{1C64F1E7-5784-442A-816B-DA9B1B8635F7}"/>
                  </a:ext>
                </a:extLst>
              </p:cNvPr>
              <p:cNvSpPr/>
              <p:nvPr/>
            </p:nvSpPr>
            <p:spPr>
              <a:xfrm>
                <a:off x="10060781"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77" name="Group 109">
            <a:extLst>
              <a:ext uri="{FF2B5EF4-FFF2-40B4-BE49-F238E27FC236}">
                <a16:creationId xmlns:a16="http://schemas.microsoft.com/office/drawing/2014/main" id="{CC242446-5CFF-45D9-88F9-6D15A4187677}"/>
              </a:ext>
            </a:extLst>
          </p:cNvPr>
          <p:cNvGrpSpPr>
            <a:grpSpLocks noChangeAspect="1"/>
          </p:cNvGrpSpPr>
          <p:nvPr/>
        </p:nvGrpSpPr>
        <p:grpSpPr bwMode="auto">
          <a:xfrm>
            <a:off x="5522266" y="2212965"/>
            <a:ext cx="253998" cy="324077"/>
            <a:chOff x="5900" y="1810"/>
            <a:chExt cx="830" cy="1059"/>
          </a:xfrm>
        </p:grpSpPr>
        <p:sp>
          <p:nvSpPr>
            <p:cNvPr id="379" name="Freeform 110">
              <a:extLst>
                <a:ext uri="{FF2B5EF4-FFF2-40B4-BE49-F238E27FC236}">
                  <a16:creationId xmlns:a16="http://schemas.microsoft.com/office/drawing/2014/main" id="{97650A80-DE72-40DE-82FD-B3F766EB8D54}"/>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0" name="Freeform 111">
              <a:extLst>
                <a:ext uri="{FF2B5EF4-FFF2-40B4-BE49-F238E27FC236}">
                  <a16:creationId xmlns:a16="http://schemas.microsoft.com/office/drawing/2014/main" id="{1A5E3AA5-18E1-4FD0-91A7-A17EB27788F6}"/>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1" name="Freeform 112">
              <a:extLst>
                <a:ext uri="{FF2B5EF4-FFF2-40B4-BE49-F238E27FC236}">
                  <a16:creationId xmlns:a16="http://schemas.microsoft.com/office/drawing/2014/main" id="{5CCF5966-1F86-470A-86FC-A2AA210D3D71}"/>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88" name="Group 387">
            <a:extLst>
              <a:ext uri="{FF2B5EF4-FFF2-40B4-BE49-F238E27FC236}">
                <a16:creationId xmlns:a16="http://schemas.microsoft.com/office/drawing/2014/main" id="{213505FB-7F3B-432E-B88A-035C139DCE9A}"/>
              </a:ext>
            </a:extLst>
          </p:cNvPr>
          <p:cNvGrpSpPr/>
          <p:nvPr/>
        </p:nvGrpSpPr>
        <p:grpSpPr>
          <a:xfrm>
            <a:off x="3899253" y="2224191"/>
            <a:ext cx="270016" cy="301625"/>
            <a:chOff x="6989951" y="2354568"/>
            <a:chExt cx="487176" cy="544207"/>
          </a:xfrm>
        </p:grpSpPr>
        <p:grpSp>
          <p:nvGrpSpPr>
            <p:cNvPr id="372" name="Group 371">
              <a:extLst>
                <a:ext uri="{FF2B5EF4-FFF2-40B4-BE49-F238E27FC236}">
                  <a16:creationId xmlns:a16="http://schemas.microsoft.com/office/drawing/2014/main" id="{4BADCE4E-CD43-4DE8-8204-3AA7C52E6FCA}"/>
                </a:ext>
              </a:extLst>
            </p:cNvPr>
            <p:cNvGrpSpPr/>
            <p:nvPr/>
          </p:nvGrpSpPr>
          <p:grpSpPr>
            <a:xfrm>
              <a:off x="7110426" y="2527356"/>
              <a:ext cx="251261" cy="256185"/>
              <a:chOff x="1609970" y="2323020"/>
              <a:chExt cx="454890" cy="463804"/>
            </a:xfrm>
          </p:grpSpPr>
          <p:sp>
            <p:nvSpPr>
              <p:cNvPr id="373" name="Freeform 10">
                <a:extLst>
                  <a:ext uri="{FF2B5EF4-FFF2-40B4-BE49-F238E27FC236}">
                    <a16:creationId xmlns:a16="http://schemas.microsoft.com/office/drawing/2014/main" id="{D654D901-5524-4A20-B876-D8198BB9915C}"/>
                  </a:ext>
                </a:extLst>
              </p:cNvPr>
              <p:cNvSpPr>
                <a:spLocks noChangeArrowheads="1"/>
              </p:cNvSpPr>
              <p:nvPr/>
            </p:nvSpPr>
            <p:spPr bwMode="auto">
              <a:xfrm flipH="1">
                <a:off x="1609970" y="2323020"/>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4" name="Freeform 12">
                <a:extLst>
                  <a:ext uri="{FF2B5EF4-FFF2-40B4-BE49-F238E27FC236}">
                    <a16:creationId xmlns:a16="http://schemas.microsoft.com/office/drawing/2014/main" id="{3E1D5D32-ABB2-4F0C-ABAE-3CB78F158BAA}"/>
                  </a:ext>
                </a:extLst>
              </p:cNvPr>
              <p:cNvSpPr>
                <a:spLocks noChangeArrowheads="1"/>
              </p:cNvSpPr>
              <p:nvPr/>
            </p:nvSpPr>
            <p:spPr bwMode="auto">
              <a:xfrm flipH="1">
                <a:off x="1750450" y="2465731"/>
                <a:ext cx="173926" cy="173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83" name="Group 115">
              <a:extLst>
                <a:ext uri="{FF2B5EF4-FFF2-40B4-BE49-F238E27FC236}">
                  <a16:creationId xmlns:a16="http://schemas.microsoft.com/office/drawing/2014/main" id="{449C34EF-B22A-4CF6-A4CF-B76006CF37C3}"/>
                </a:ext>
              </a:extLst>
            </p:cNvPr>
            <p:cNvGrpSpPr>
              <a:grpSpLocks noChangeAspect="1"/>
            </p:cNvGrpSpPr>
            <p:nvPr/>
          </p:nvGrpSpPr>
          <p:grpSpPr bwMode="auto">
            <a:xfrm>
              <a:off x="6989951" y="2354568"/>
              <a:ext cx="487176" cy="544207"/>
              <a:chOff x="4166" y="1110"/>
              <a:chExt cx="1922" cy="2147"/>
            </a:xfrm>
          </p:grpSpPr>
          <p:sp>
            <p:nvSpPr>
              <p:cNvPr id="385" name="Freeform 116">
                <a:extLst>
                  <a:ext uri="{FF2B5EF4-FFF2-40B4-BE49-F238E27FC236}">
                    <a16:creationId xmlns:a16="http://schemas.microsoft.com/office/drawing/2014/main" id="{EB537817-299B-4D5B-9DAD-0B4AD98539CD}"/>
                  </a:ext>
                </a:extLst>
              </p:cNvPr>
              <p:cNvSpPr>
                <a:spLocks/>
              </p:cNvSpPr>
              <p:nvPr/>
            </p:nvSpPr>
            <p:spPr bwMode="auto">
              <a:xfrm>
                <a:off x="4176" y="1501"/>
                <a:ext cx="486" cy="355"/>
              </a:xfrm>
              <a:custGeom>
                <a:avLst/>
                <a:gdLst>
                  <a:gd name="T0" fmla="*/ 275 w 275"/>
                  <a:gd name="T1" fmla="*/ 201 h 201"/>
                  <a:gd name="T2" fmla="*/ 0 w 275"/>
                  <a:gd name="T3" fmla="*/ 0 h 201"/>
                  <a:gd name="T4" fmla="*/ 0 w 275"/>
                  <a:gd name="T5" fmla="*/ 0 h 201"/>
                </a:gdLst>
                <a:ahLst/>
                <a:cxnLst>
                  <a:cxn ang="0">
                    <a:pos x="T0" y="T1"/>
                  </a:cxn>
                  <a:cxn ang="0">
                    <a:pos x="T2" y="T3"/>
                  </a:cxn>
                  <a:cxn ang="0">
                    <a:pos x="T4" y="T5"/>
                  </a:cxn>
                </a:cxnLst>
                <a:rect l="0" t="0" r="r" b="b"/>
                <a:pathLst>
                  <a:path w="275" h="201">
                    <a:moveTo>
                      <a:pt x="275" y="201"/>
                    </a:moveTo>
                    <a:cubicBezTo>
                      <a:pt x="111" y="162"/>
                      <a:pt x="0" y="86"/>
                      <a:pt x="0" y="0"/>
                    </a:cubicBez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6" name="Freeform 117">
                <a:extLst>
                  <a:ext uri="{FF2B5EF4-FFF2-40B4-BE49-F238E27FC236}">
                    <a16:creationId xmlns:a16="http://schemas.microsoft.com/office/drawing/2014/main" id="{5B0F0067-67AF-4D87-A5B9-82506E05ADA1}"/>
                  </a:ext>
                </a:extLst>
              </p:cNvPr>
              <p:cNvSpPr>
                <a:spLocks/>
              </p:cNvSpPr>
              <p:nvPr/>
            </p:nvSpPr>
            <p:spPr bwMode="auto">
              <a:xfrm>
                <a:off x="5625" y="1501"/>
                <a:ext cx="456" cy="348"/>
              </a:xfrm>
              <a:custGeom>
                <a:avLst/>
                <a:gdLst>
                  <a:gd name="T0" fmla="*/ 258 w 258"/>
                  <a:gd name="T1" fmla="*/ 0 h 197"/>
                  <a:gd name="T2" fmla="*/ 0 w 258"/>
                  <a:gd name="T3" fmla="*/ 197 h 197"/>
                </a:gdLst>
                <a:ahLst/>
                <a:cxnLst>
                  <a:cxn ang="0">
                    <a:pos x="T0" y="T1"/>
                  </a:cxn>
                  <a:cxn ang="0">
                    <a:pos x="T2" y="T3"/>
                  </a:cxn>
                </a:cxnLst>
                <a:rect l="0" t="0" r="r" b="b"/>
                <a:pathLst>
                  <a:path w="258" h="197">
                    <a:moveTo>
                      <a:pt x="258" y="0"/>
                    </a:moveTo>
                    <a:cubicBezTo>
                      <a:pt x="258" y="83"/>
                      <a:pt x="155" y="156"/>
                      <a:pt x="0" y="19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7" name="Freeform 118">
                <a:extLst>
                  <a:ext uri="{FF2B5EF4-FFF2-40B4-BE49-F238E27FC236}">
                    <a16:creationId xmlns:a16="http://schemas.microsoft.com/office/drawing/2014/main" id="{F3E62778-8D47-4D4E-85B8-CED49D143193}"/>
                  </a:ext>
                </a:extLst>
              </p:cNvPr>
              <p:cNvSpPr>
                <a:spLocks/>
              </p:cNvSpPr>
              <p:nvPr/>
            </p:nvSpPr>
            <p:spPr bwMode="auto">
              <a:xfrm>
                <a:off x="4166" y="1110"/>
                <a:ext cx="1922" cy="2147"/>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4"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sp>
        <p:nvSpPr>
          <p:cNvPr id="398" name="Rectangle 397">
            <a:extLst>
              <a:ext uri="{FF2B5EF4-FFF2-40B4-BE49-F238E27FC236}">
                <a16:creationId xmlns:a16="http://schemas.microsoft.com/office/drawing/2014/main" id="{22464711-207E-4F46-B66A-5066CC890E4B}"/>
              </a:ext>
            </a:extLst>
          </p:cNvPr>
          <p:cNvSpPr/>
          <p:nvPr/>
        </p:nvSpPr>
        <p:spPr>
          <a:xfrm>
            <a:off x="362876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Management</a:t>
            </a:r>
          </a:p>
        </p:txBody>
      </p:sp>
      <p:sp>
        <p:nvSpPr>
          <p:cNvPr id="399" name="Rectangle 398">
            <a:extLst>
              <a:ext uri="{FF2B5EF4-FFF2-40B4-BE49-F238E27FC236}">
                <a16:creationId xmlns:a16="http://schemas.microsoft.com/office/drawing/2014/main" id="{4A35663C-40F9-434A-B5C6-851D3C4F5243}"/>
              </a:ext>
            </a:extLst>
          </p:cNvPr>
          <p:cNvSpPr/>
          <p:nvPr/>
        </p:nvSpPr>
        <p:spPr>
          <a:xfrm>
            <a:off x="445299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Optimization</a:t>
            </a:r>
          </a:p>
        </p:txBody>
      </p:sp>
      <p:sp>
        <p:nvSpPr>
          <p:cNvPr id="400" name="Rectangle 399">
            <a:extLst>
              <a:ext uri="{FF2B5EF4-FFF2-40B4-BE49-F238E27FC236}">
                <a16:creationId xmlns:a16="http://schemas.microsoft.com/office/drawing/2014/main" id="{2DA3E455-47B5-4EA8-BC2A-7E73C84CC096}"/>
              </a:ext>
            </a:extLst>
          </p:cNvPr>
          <p:cNvSpPr/>
          <p:nvPr/>
        </p:nvSpPr>
        <p:spPr>
          <a:xfrm>
            <a:off x="523912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Security</a:t>
            </a:r>
          </a:p>
        </p:txBody>
      </p:sp>
      <p:sp>
        <p:nvSpPr>
          <p:cNvPr id="401" name="Rectangle 400">
            <a:extLst>
              <a:ext uri="{FF2B5EF4-FFF2-40B4-BE49-F238E27FC236}">
                <a16:creationId xmlns:a16="http://schemas.microsoft.com/office/drawing/2014/main" id="{F1E3F8E5-5AB2-4B5B-AD69-4BE59EAED699}"/>
              </a:ext>
            </a:extLst>
          </p:cNvPr>
          <p:cNvSpPr/>
          <p:nvPr/>
        </p:nvSpPr>
        <p:spPr>
          <a:xfrm>
            <a:off x="608875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Availability</a:t>
            </a:r>
          </a:p>
        </p:txBody>
      </p:sp>
      <p:sp>
        <p:nvSpPr>
          <p:cNvPr id="402" name="Rectangle 401">
            <a:extLst>
              <a:ext uri="{FF2B5EF4-FFF2-40B4-BE49-F238E27FC236}">
                <a16:creationId xmlns:a16="http://schemas.microsoft.com/office/drawing/2014/main" id="{40CF3476-1CBF-4D11-AE42-2CCC96CC3F48}"/>
              </a:ext>
            </a:extLst>
          </p:cNvPr>
          <p:cNvSpPr/>
          <p:nvPr/>
        </p:nvSpPr>
        <p:spPr>
          <a:xfrm>
            <a:off x="691298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Transactions</a:t>
            </a:r>
          </a:p>
        </p:txBody>
      </p:sp>
      <p:sp>
        <p:nvSpPr>
          <p:cNvPr id="403" name="Rectangle 402">
            <a:extLst>
              <a:ext uri="{FF2B5EF4-FFF2-40B4-BE49-F238E27FC236}">
                <a16:creationId xmlns:a16="http://schemas.microsoft.com/office/drawing/2014/main" id="{9586FC33-B739-4A86-A2AA-A5AF9BAFF830}"/>
              </a:ext>
            </a:extLst>
          </p:cNvPr>
          <p:cNvSpPr/>
          <p:nvPr/>
        </p:nvSpPr>
        <p:spPr>
          <a:xfrm>
            <a:off x="779436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Metadata</a:t>
            </a:r>
          </a:p>
        </p:txBody>
      </p:sp>
      <p:grpSp>
        <p:nvGrpSpPr>
          <p:cNvPr id="2" name="Group 1">
            <a:extLst>
              <a:ext uri="{FF2B5EF4-FFF2-40B4-BE49-F238E27FC236}">
                <a16:creationId xmlns:a16="http://schemas.microsoft.com/office/drawing/2014/main" id="{C969D665-9561-4031-A519-4C483C3C5F84}"/>
              </a:ext>
            </a:extLst>
          </p:cNvPr>
          <p:cNvGrpSpPr/>
          <p:nvPr/>
        </p:nvGrpSpPr>
        <p:grpSpPr>
          <a:xfrm>
            <a:off x="6297480" y="2244883"/>
            <a:ext cx="343470" cy="269234"/>
            <a:chOff x="497706" y="2812003"/>
            <a:chExt cx="965334" cy="756691"/>
          </a:xfrm>
        </p:grpSpPr>
        <p:grpSp>
          <p:nvGrpSpPr>
            <p:cNvPr id="240" name="Group 121">
              <a:extLst>
                <a:ext uri="{FF2B5EF4-FFF2-40B4-BE49-F238E27FC236}">
                  <a16:creationId xmlns:a16="http://schemas.microsoft.com/office/drawing/2014/main" id="{21DCEC9C-B86A-46DA-8BFF-AC06EE6EAFE4}"/>
                </a:ext>
              </a:extLst>
            </p:cNvPr>
            <p:cNvGrpSpPr>
              <a:grpSpLocks noChangeAspect="1"/>
            </p:cNvGrpSpPr>
            <p:nvPr/>
          </p:nvGrpSpPr>
          <p:grpSpPr bwMode="auto">
            <a:xfrm>
              <a:off x="681886" y="2812003"/>
              <a:ext cx="781154" cy="756691"/>
              <a:chOff x="5275" y="1247"/>
              <a:chExt cx="2331" cy="2258"/>
            </a:xfrm>
          </p:grpSpPr>
          <p:sp>
            <p:nvSpPr>
              <p:cNvPr id="241" name="Freeform 122">
                <a:extLst>
                  <a:ext uri="{FF2B5EF4-FFF2-40B4-BE49-F238E27FC236}">
                    <a16:creationId xmlns:a16="http://schemas.microsoft.com/office/drawing/2014/main" id="{E7020F78-5CA2-4A80-9F42-9951BB123CDC}"/>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2" name="Freeform 123">
                <a:extLst>
                  <a:ext uri="{FF2B5EF4-FFF2-40B4-BE49-F238E27FC236}">
                    <a16:creationId xmlns:a16="http://schemas.microsoft.com/office/drawing/2014/main" id="{6A166EE6-69D9-4DA5-9BD6-44E99B52144C}"/>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4" name="Freeform 124">
                <a:extLst>
                  <a:ext uri="{FF2B5EF4-FFF2-40B4-BE49-F238E27FC236}">
                    <a16:creationId xmlns:a16="http://schemas.microsoft.com/office/drawing/2014/main" id="{F0921F8C-893F-437A-99E8-0A3E2DB46D03}"/>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248" name="Freeform 5">
              <a:extLst>
                <a:ext uri="{FF2B5EF4-FFF2-40B4-BE49-F238E27FC236}">
                  <a16:creationId xmlns:a16="http://schemas.microsoft.com/office/drawing/2014/main" id="{01ECC108-C83D-429D-A784-6D89639729F5}"/>
                </a:ext>
              </a:extLst>
            </p:cNvPr>
            <p:cNvSpPr>
              <a:spLocks/>
            </p:cNvSpPr>
            <p:nvPr/>
          </p:nvSpPr>
          <p:spPr bwMode="auto">
            <a:xfrm>
              <a:off x="497706" y="281224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58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80" name="Easy">
            <a:extLst>
              <a:ext uri="{FF2B5EF4-FFF2-40B4-BE49-F238E27FC236}">
                <a16:creationId xmlns:a16="http://schemas.microsoft.com/office/drawing/2014/main" id="{FD7F3428-1D93-0948-9B77-9CC4B0EF7C77}"/>
              </a:ext>
            </a:extLst>
          </p:cNvPr>
          <p:cNvSpPr txBox="1"/>
          <p:nvPr/>
        </p:nvSpPr>
        <p:spPr>
          <a:xfrm>
            <a:off x="4404554" y="6247959"/>
            <a:ext cx="3371329"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62626">
                    <a:lumMod val="75000"/>
                    <a:lumOff val="25000"/>
                  </a:srgbClr>
                </a:solidFill>
                <a:effectLst/>
                <a:uLnTx/>
                <a:uFillTx/>
                <a:latin typeface="Arial" panose="020B0604020202020204"/>
                <a:ea typeface="Avenir Medium" charset="0"/>
                <a:cs typeface="Avenir Medium" charset="0"/>
              </a:rPr>
              <a:t>Easy-to-use Service with No Management</a:t>
            </a:r>
          </a:p>
        </p:txBody>
      </p:sp>
      <p:sp>
        <p:nvSpPr>
          <p:cNvPr id="181" name="Unlimited">
            <a:extLst>
              <a:ext uri="{FF2B5EF4-FFF2-40B4-BE49-F238E27FC236}">
                <a16:creationId xmlns:a16="http://schemas.microsoft.com/office/drawing/2014/main" id="{2FBD43BE-40F0-3F41-8CFA-B757CC71E595}"/>
              </a:ext>
            </a:extLst>
          </p:cNvPr>
          <p:cNvSpPr txBox="1"/>
          <p:nvPr/>
        </p:nvSpPr>
        <p:spPr>
          <a:xfrm>
            <a:off x="4209833" y="6017049"/>
            <a:ext cx="3816798"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62626">
                    <a:lumMod val="75000"/>
                    <a:lumOff val="25000"/>
                  </a:srgbClr>
                </a:solidFill>
                <a:effectLst/>
                <a:uLnTx/>
                <a:uFillTx/>
                <a:latin typeface="Arial" panose="020B0604020202020204"/>
                <a:ea typeface="Avenir Medium" charset="0"/>
                <a:cs typeface="Avenir Medium" charset="0"/>
              </a:rPr>
              <a:t>Unlimited Compute Clusters to Serve Every Use</a:t>
            </a:r>
          </a:p>
        </p:txBody>
      </p:sp>
      <p:sp>
        <p:nvSpPr>
          <p:cNvPr id="192" name="Flexible">
            <a:extLst>
              <a:ext uri="{FF2B5EF4-FFF2-40B4-BE49-F238E27FC236}">
                <a16:creationId xmlns:a16="http://schemas.microsoft.com/office/drawing/2014/main" id="{42B37CE8-219F-664D-8B3E-5492D13524B5}"/>
              </a:ext>
            </a:extLst>
          </p:cNvPr>
          <p:cNvSpPr txBox="1"/>
          <p:nvPr/>
        </p:nvSpPr>
        <p:spPr>
          <a:xfrm>
            <a:off x="4412076" y="5799936"/>
            <a:ext cx="3371329"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62626">
                    <a:lumMod val="75000"/>
                    <a:lumOff val="25000"/>
                  </a:srgbClr>
                </a:solidFill>
                <a:effectLst/>
                <a:uLnTx/>
                <a:uFillTx/>
                <a:latin typeface="Arial" panose="020B0604020202020204"/>
                <a:ea typeface="Avenir Medium" charset="0"/>
                <a:cs typeface="Avenir Medium" charset="0"/>
              </a:rPr>
              <a:t>Flexible Cloud Storage For All Kinds of Data</a:t>
            </a:r>
          </a:p>
        </p:txBody>
      </p:sp>
      <p:grpSp>
        <p:nvGrpSpPr>
          <p:cNvPr id="8" name="Group 7">
            <a:extLst>
              <a:ext uri="{FF2B5EF4-FFF2-40B4-BE49-F238E27FC236}">
                <a16:creationId xmlns:a16="http://schemas.microsoft.com/office/drawing/2014/main" id="{58365D9D-528E-5A4C-B6FA-E43548E4C53C}"/>
              </a:ext>
            </a:extLst>
          </p:cNvPr>
          <p:cNvGrpSpPr/>
          <p:nvPr/>
        </p:nvGrpSpPr>
        <p:grpSpPr>
          <a:xfrm>
            <a:off x="2950857" y="3270500"/>
            <a:ext cx="191591" cy="195347"/>
            <a:chOff x="2852654" y="2491925"/>
            <a:chExt cx="191591" cy="195347"/>
          </a:xfrm>
        </p:grpSpPr>
        <p:sp>
          <p:nvSpPr>
            <p:cNvPr id="256" name="Freeform 255">
              <a:extLst>
                <a:ext uri="{FF2B5EF4-FFF2-40B4-BE49-F238E27FC236}">
                  <a16:creationId xmlns:a16="http://schemas.microsoft.com/office/drawing/2014/main" id="{A09FC422-EB19-AA44-A872-A9B932863749}"/>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3">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7" name="Freeform 256">
              <a:extLst>
                <a:ext uri="{FF2B5EF4-FFF2-40B4-BE49-F238E27FC236}">
                  <a16:creationId xmlns:a16="http://schemas.microsoft.com/office/drawing/2014/main" id="{469512C0-F117-024E-AAF7-3B9544D1F344}"/>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3"/>
            </a:solidFill>
            <a:ln w="12700" cap="flat">
              <a:solidFill>
                <a:schemeClr val="accent3">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1" name="Group 10">
            <a:extLst>
              <a:ext uri="{FF2B5EF4-FFF2-40B4-BE49-F238E27FC236}">
                <a16:creationId xmlns:a16="http://schemas.microsoft.com/office/drawing/2014/main" id="{53D9E789-7E9D-1949-9D9C-7B42E21014BD}"/>
              </a:ext>
            </a:extLst>
          </p:cNvPr>
          <p:cNvGrpSpPr/>
          <p:nvPr/>
        </p:nvGrpSpPr>
        <p:grpSpPr>
          <a:xfrm>
            <a:off x="2950857" y="4838870"/>
            <a:ext cx="1620508" cy="327635"/>
            <a:chOff x="2950857" y="4973332"/>
            <a:chExt cx="1620508" cy="327635"/>
          </a:xfrm>
        </p:grpSpPr>
        <p:sp>
          <p:nvSpPr>
            <p:cNvPr id="307" name="TextBox 306">
              <a:extLst>
                <a:ext uri="{FF2B5EF4-FFF2-40B4-BE49-F238E27FC236}">
                  <a16:creationId xmlns:a16="http://schemas.microsoft.com/office/drawing/2014/main" id="{A0B318B1-DDC0-4CA2-8B45-8265B508EF95}"/>
                </a:ext>
              </a:extLst>
            </p:cNvPr>
            <p:cNvSpPr txBox="1"/>
            <p:nvPr/>
          </p:nvSpPr>
          <p:spPr>
            <a:xfrm>
              <a:off x="2990597" y="5023968"/>
              <a:ext cx="1580768" cy="276999"/>
            </a:xfrm>
            <a:prstGeom prst="rect">
              <a:avLst/>
            </a:prstGeom>
            <a:solidFill>
              <a:schemeClr val="accent6"/>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SQL Queries (S)</a:t>
              </a:r>
            </a:p>
          </p:txBody>
        </p:sp>
        <p:grpSp>
          <p:nvGrpSpPr>
            <p:cNvPr id="258" name="Group 257">
              <a:extLst>
                <a:ext uri="{FF2B5EF4-FFF2-40B4-BE49-F238E27FC236}">
                  <a16:creationId xmlns:a16="http://schemas.microsoft.com/office/drawing/2014/main" id="{8D37DAFF-B6D6-1D49-8B88-0CE396DD3AF0}"/>
                </a:ext>
              </a:extLst>
            </p:cNvPr>
            <p:cNvGrpSpPr/>
            <p:nvPr/>
          </p:nvGrpSpPr>
          <p:grpSpPr>
            <a:xfrm>
              <a:off x="2950857" y="4973332"/>
              <a:ext cx="191591" cy="195347"/>
              <a:chOff x="2852654" y="2491925"/>
              <a:chExt cx="191591" cy="195347"/>
            </a:xfrm>
          </p:grpSpPr>
          <p:sp>
            <p:nvSpPr>
              <p:cNvPr id="259" name="Freeform 258">
                <a:extLst>
                  <a:ext uri="{FF2B5EF4-FFF2-40B4-BE49-F238E27FC236}">
                    <a16:creationId xmlns:a16="http://schemas.microsoft.com/office/drawing/2014/main" id="{77C6C169-17E2-3C46-9CBE-ECBE6E7969FD}"/>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6">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0" name="Freeform 259">
                <a:extLst>
                  <a:ext uri="{FF2B5EF4-FFF2-40B4-BE49-F238E27FC236}">
                    <a16:creationId xmlns:a16="http://schemas.microsoft.com/office/drawing/2014/main" id="{27B09158-4D21-684E-8A3B-E54FCCC02781}"/>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6"/>
              </a:solidFill>
              <a:ln w="12700" cap="flat">
                <a:solidFill>
                  <a:schemeClr val="accent6">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12" name="Group 11">
            <a:extLst>
              <a:ext uri="{FF2B5EF4-FFF2-40B4-BE49-F238E27FC236}">
                <a16:creationId xmlns:a16="http://schemas.microsoft.com/office/drawing/2014/main" id="{B0F78560-7506-BC4F-9FBA-E5E53011F947}"/>
              </a:ext>
            </a:extLst>
          </p:cNvPr>
          <p:cNvGrpSpPr/>
          <p:nvPr/>
        </p:nvGrpSpPr>
        <p:grpSpPr>
          <a:xfrm>
            <a:off x="7724521" y="3237705"/>
            <a:ext cx="1936402" cy="346063"/>
            <a:chOff x="7724521" y="3372167"/>
            <a:chExt cx="1936402" cy="346063"/>
          </a:xfrm>
        </p:grpSpPr>
        <p:sp>
          <p:nvSpPr>
            <p:cNvPr id="325" name="TextBox 324">
              <a:extLst>
                <a:ext uri="{FF2B5EF4-FFF2-40B4-BE49-F238E27FC236}">
                  <a16:creationId xmlns:a16="http://schemas.microsoft.com/office/drawing/2014/main" id="{5EA7E2DD-8640-4835-8FFF-D582F3F392CA}"/>
                </a:ext>
              </a:extLst>
            </p:cNvPr>
            <p:cNvSpPr txBox="1"/>
            <p:nvPr/>
          </p:nvSpPr>
          <p:spPr>
            <a:xfrm>
              <a:off x="7724521" y="3441231"/>
              <a:ext cx="1870891" cy="276999"/>
            </a:xfrm>
            <a:prstGeom prst="rect">
              <a:avLst/>
            </a:prstGeom>
            <a:solidFill>
              <a:schemeClr val="accent5"/>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Data Transformation (M)</a:t>
              </a:r>
            </a:p>
          </p:txBody>
        </p:sp>
        <p:grpSp>
          <p:nvGrpSpPr>
            <p:cNvPr id="261" name="Group 260">
              <a:extLst>
                <a:ext uri="{FF2B5EF4-FFF2-40B4-BE49-F238E27FC236}">
                  <a16:creationId xmlns:a16="http://schemas.microsoft.com/office/drawing/2014/main" id="{D3D41D05-8F2C-444F-9CC7-15756D8768D2}"/>
                </a:ext>
              </a:extLst>
            </p:cNvPr>
            <p:cNvGrpSpPr/>
            <p:nvPr/>
          </p:nvGrpSpPr>
          <p:grpSpPr>
            <a:xfrm>
              <a:off x="9469332" y="3372167"/>
              <a:ext cx="191591" cy="195347"/>
              <a:chOff x="2852654" y="2491925"/>
              <a:chExt cx="191591" cy="195347"/>
            </a:xfrm>
          </p:grpSpPr>
          <p:sp>
            <p:nvSpPr>
              <p:cNvPr id="262" name="Freeform 261">
                <a:extLst>
                  <a:ext uri="{FF2B5EF4-FFF2-40B4-BE49-F238E27FC236}">
                    <a16:creationId xmlns:a16="http://schemas.microsoft.com/office/drawing/2014/main" id="{7E7A686F-9716-074B-B2DB-CE70FBCFBBF3}"/>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5">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3" name="Freeform 262">
                <a:extLst>
                  <a:ext uri="{FF2B5EF4-FFF2-40B4-BE49-F238E27FC236}">
                    <a16:creationId xmlns:a16="http://schemas.microsoft.com/office/drawing/2014/main" id="{58683118-D289-2841-81B9-AACE749B14C9}"/>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5"/>
              </a:solidFill>
              <a:ln w="12700" cap="flat">
                <a:solidFill>
                  <a:schemeClr val="accent5">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14" name="Group 13">
            <a:extLst>
              <a:ext uri="{FF2B5EF4-FFF2-40B4-BE49-F238E27FC236}">
                <a16:creationId xmlns:a16="http://schemas.microsoft.com/office/drawing/2014/main" id="{70E76DFC-0A1F-974A-A216-2B0BDA74000E}"/>
              </a:ext>
            </a:extLst>
          </p:cNvPr>
          <p:cNvGrpSpPr/>
          <p:nvPr/>
        </p:nvGrpSpPr>
        <p:grpSpPr>
          <a:xfrm>
            <a:off x="7782416" y="4918042"/>
            <a:ext cx="1651150" cy="509130"/>
            <a:chOff x="7782416" y="5052504"/>
            <a:chExt cx="1651150" cy="509130"/>
          </a:xfrm>
        </p:grpSpPr>
        <p:sp>
          <p:nvSpPr>
            <p:cNvPr id="344" name="Freeform: Shape 343">
              <a:extLst>
                <a:ext uri="{FF2B5EF4-FFF2-40B4-BE49-F238E27FC236}">
                  <a16:creationId xmlns:a16="http://schemas.microsoft.com/office/drawing/2014/main" id="{CF4F8556-1607-4921-8875-82C4A806590C}"/>
                </a:ext>
              </a:extLst>
            </p:cNvPr>
            <p:cNvSpPr/>
            <p:nvPr/>
          </p:nvSpPr>
          <p:spPr>
            <a:xfrm>
              <a:off x="7782416" y="5100319"/>
              <a:ext cx="1555750" cy="461315"/>
            </a:xfrm>
            <a:custGeom>
              <a:avLst/>
              <a:gdLst>
                <a:gd name="connsiteX0" fmla="*/ 0 w 1581150"/>
                <a:gd name="connsiteY0" fmla="*/ 241300 h 317500"/>
                <a:gd name="connsiteX1" fmla="*/ 0 w 1581150"/>
                <a:gd name="connsiteY1" fmla="*/ 317500 h 317500"/>
                <a:gd name="connsiteX2" fmla="*/ 1581150 w 1581150"/>
                <a:gd name="connsiteY2" fmla="*/ 317500 h 317500"/>
                <a:gd name="connsiteX3" fmla="*/ 1581150 w 1581150"/>
                <a:gd name="connsiteY3" fmla="*/ 0 h 317500"/>
                <a:gd name="connsiteX4" fmla="*/ 1498600 w 1581150"/>
                <a:gd name="connsiteY4" fmla="*/ 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17500">
                  <a:moveTo>
                    <a:pt x="0" y="241300"/>
                  </a:moveTo>
                  <a:lnTo>
                    <a:pt x="0" y="317500"/>
                  </a:lnTo>
                  <a:lnTo>
                    <a:pt x="1581150" y="317500"/>
                  </a:lnTo>
                  <a:lnTo>
                    <a:pt x="1581150" y="0"/>
                  </a:lnTo>
                  <a:lnTo>
                    <a:pt x="1498600" y="0"/>
                  </a:lnTo>
                </a:path>
              </a:pathLst>
            </a:custGeom>
            <a:solidFill>
              <a:schemeClr val="bg1"/>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70" name="Group 269">
              <a:extLst>
                <a:ext uri="{FF2B5EF4-FFF2-40B4-BE49-F238E27FC236}">
                  <a16:creationId xmlns:a16="http://schemas.microsoft.com/office/drawing/2014/main" id="{97D6E0C7-C245-1F4B-ACC3-80AD5999DAF6}"/>
                </a:ext>
              </a:extLst>
            </p:cNvPr>
            <p:cNvGrpSpPr/>
            <p:nvPr/>
          </p:nvGrpSpPr>
          <p:grpSpPr>
            <a:xfrm>
              <a:off x="9241975" y="5052504"/>
              <a:ext cx="191591" cy="195347"/>
              <a:chOff x="2852654" y="2491925"/>
              <a:chExt cx="191591" cy="195347"/>
            </a:xfrm>
          </p:grpSpPr>
          <p:sp>
            <p:nvSpPr>
              <p:cNvPr id="271" name="Freeform 270">
                <a:extLst>
                  <a:ext uri="{FF2B5EF4-FFF2-40B4-BE49-F238E27FC236}">
                    <a16:creationId xmlns:a16="http://schemas.microsoft.com/office/drawing/2014/main" id="{B9412508-475C-C240-BC0A-7724BE4501D3}"/>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2" name="Freeform 271">
                <a:extLst>
                  <a:ext uri="{FF2B5EF4-FFF2-40B4-BE49-F238E27FC236}">
                    <a16:creationId xmlns:a16="http://schemas.microsoft.com/office/drawing/2014/main" id="{9CCA1947-1DE3-9D49-BDD9-78D2019C3AA5}"/>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4"/>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13" name="Group 12">
            <a:extLst>
              <a:ext uri="{FF2B5EF4-FFF2-40B4-BE49-F238E27FC236}">
                <a16:creationId xmlns:a16="http://schemas.microsoft.com/office/drawing/2014/main" id="{8E7DA9DB-C717-2740-AE4F-DD545C729C05}"/>
              </a:ext>
            </a:extLst>
          </p:cNvPr>
          <p:cNvGrpSpPr/>
          <p:nvPr/>
        </p:nvGrpSpPr>
        <p:grpSpPr>
          <a:xfrm>
            <a:off x="7724522" y="4867806"/>
            <a:ext cx="1593019" cy="519878"/>
            <a:chOff x="7724522" y="5002268"/>
            <a:chExt cx="1593019" cy="519878"/>
          </a:xfrm>
        </p:grpSpPr>
        <p:sp>
          <p:nvSpPr>
            <p:cNvPr id="334" name="TextBox 333">
              <a:extLst>
                <a:ext uri="{FF2B5EF4-FFF2-40B4-BE49-F238E27FC236}">
                  <a16:creationId xmlns:a16="http://schemas.microsoft.com/office/drawing/2014/main" id="{672D8422-42DC-47E1-9C7B-8E009645E337}"/>
                </a:ext>
              </a:extLst>
            </p:cNvPr>
            <p:cNvSpPr txBox="1"/>
            <p:nvPr/>
          </p:nvSpPr>
          <p:spPr>
            <a:xfrm>
              <a:off x="7724522" y="5060481"/>
              <a:ext cx="1563097" cy="461665"/>
            </a:xfrm>
            <a:prstGeom prst="rect">
              <a:avLst/>
            </a:prstGeom>
            <a:solidFill>
              <a:schemeClr val="accent4"/>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BI/Reporting </a:t>
              </a:r>
              <a:b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Multi-Cluster (M)</a:t>
              </a:r>
            </a:p>
          </p:txBody>
        </p:sp>
        <p:grpSp>
          <p:nvGrpSpPr>
            <p:cNvPr id="264" name="Group 263">
              <a:extLst>
                <a:ext uri="{FF2B5EF4-FFF2-40B4-BE49-F238E27FC236}">
                  <a16:creationId xmlns:a16="http://schemas.microsoft.com/office/drawing/2014/main" id="{3A74A812-2242-CC44-B7C8-8C2FFD73EEF4}"/>
                </a:ext>
              </a:extLst>
            </p:cNvPr>
            <p:cNvGrpSpPr/>
            <p:nvPr/>
          </p:nvGrpSpPr>
          <p:grpSpPr>
            <a:xfrm>
              <a:off x="9125950" y="5002268"/>
              <a:ext cx="191591" cy="195347"/>
              <a:chOff x="2852654" y="2491925"/>
              <a:chExt cx="191591" cy="195347"/>
            </a:xfrm>
          </p:grpSpPr>
          <p:sp>
            <p:nvSpPr>
              <p:cNvPr id="265" name="Freeform 264">
                <a:extLst>
                  <a:ext uri="{FF2B5EF4-FFF2-40B4-BE49-F238E27FC236}">
                    <a16:creationId xmlns:a16="http://schemas.microsoft.com/office/drawing/2014/main" id="{B209D6EF-17DC-B246-9F80-FB9C20A462D0}"/>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6" name="Freeform 265">
                <a:extLst>
                  <a:ext uri="{FF2B5EF4-FFF2-40B4-BE49-F238E27FC236}">
                    <a16:creationId xmlns:a16="http://schemas.microsoft.com/office/drawing/2014/main" id="{54CF94E7-40C7-E04B-8191-52FFA3EB7EFE}"/>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4"/>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26741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animEffect transition="in" filter="fade">
                                      <p:cBhvr>
                                        <p:cTn id="9" dur="500"/>
                                        <p:tgtEl>
                                          <p:spTgt spid="192"/>
                                        </p:tgtEl>
                                      </p:cBhvr>
                                    </p:animEffect>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66667E-6 -2.22222E-6 L 0.18959 -2.22222E-6 " pathEditMode="relative" rAng="0" ptsTypes="AA">
                                      <p:cBhvr>
                                        <p:cTn id="22" dur="1000" fill="hold"/>
                                        <p:tgtEl>
                                          <p:spTgt spid="9"/>
                                        </p:tgtEl>
                                        <p:attrNameLst>
                                          <p:attrName>ppt_x</p:attrName>
                                          <p:attrName>ppt_y</p:attrName>
                                        </p:attrNameLst>
                                      </p:cBhvr>
                                      <p:rCtr x="9479" y="0"/>
                                    </p:animMotion>
                                  </p:childTnLst>
                                </p:cTn>
                              </p:par>
                              <p:par>
                                <p:cTn id="23" presetID="0" presetClass="path" presetSubtype="0" accel="50000" decel="50000" fill="hold" nodeType="withEffect">
                                  <p:stCondLst>
                                    <p:cond delay="0"/>
                                  </p:stCondLst>
                                  <p:childTnLst>
                                    <p:animMotion origin="layout" path="M 0.00013 1.85185E-6 L -0.19544 -0.00093 " pathEditMode="relative" rAng="0" ptsTypes="AA">
                                      <p:cBhvr>
                                        <p:cTn id="24" dur="1000" fill="hold"/>
                                        <p:tgtEl>
                                          <p:spTgt spid="10"/>
                                        </p:tgtEl>
                                        <p:attrNameLst>
                                          <p:attrName>ppt_x</p:attrName>
                                          <p:attrName>ppt_y</p:attrName>
                                        </p:attrNameLst>
                                      </p:cBhvr>
                                      <p:rCtr x="-9779" y="-46"/>
                                    </p:animMotion>
                                  </p:childTnLst>
                                </p:cTn>
                              </p:par>
                              <p:par>
                                <p:cTn id="25" presetID="10" presetClass="exit" presetSubtype="0" fill="hold" nodeType="withEffect">
                                  <p:stCondLst>
                                    <p:cond delay="50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nodeType="withEffect">
                                  <p:stCondLst>
                                    <p:cond delay="50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86"/>
                                        </p:tgtEl>
                                        <p:attrNameLst>
                                          <p:attrName>style.visibility</p:attrName>
                                        </p:attrNameLst>
                                      </p:cBhvr>
                                      <p:to>
                                        <p:strVal val="visible"/>
                                      </p:to>
                                    </p:set>
                                    <p:animEffect transition="in" filter="wipe(right)">
                                      <p:cBhvr>
                                        <p:cTn id="35" dur="500"/>
                                        <p:tgtEl>
                                          <p:spTgt spid="18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43"/>
                                        </p:tgtEl>
                                        <p:attrNameLst>
                                          <p:attrName>style.visibility</p:attrName>
                                        </p:attrNameLst>
                                      </p:cBhvr>
                                      <p:to>
                                        <p:strVal val="visible"/>
                                      </p:to>
                                    </p:set>
                                    <p:animEffect transition="in" filter="fade">
                                      <p:cBhvr>
                                        <p:cTn id="39" dur="500"/>
                                        <p:tgtEl>
                                          <p:spTgt spid="243"/>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1"/>
                                        </p:tgtEl>
                                        <p:attrNameLst>
                                          <p:attrName>style.visibility</p:attrName>
                                        </p:attrNameLst>
                                      </p:cBhvr>
                                      <p:to>
                                        <p:strVal val="visible"/>
                                      </p:to>
                                    </p:set>
                                    <p:animEffect transition="in" filter="fade">
                                      <p:cBhvr>
                                        <p:cTn id="45" dur="500"/>
                                        <p:tgtEl>
                                          <p:spTgt spid="18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87"/>
                                        </p:tgtEl>
                                        <p:attrNameLst>
                                          <p:attrName>style.visibility</p:attrName>
                                        </p:attrNameLst>
                                      </p:cBhvr>
                                      <p:to>
                                        <p:strVal val="visible"/>
                                      </p:to>
                                    </p:set>
                                    <p:animEffect transition="in" filter="wipe(right)">
                                      <p:cBhvr>
                                        <p:cTn id="50" dur="500"/>
                                        <p:tgtEl>
                                          <p:spTgt spid="187"/>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wipe(left)">
                                      <p:cBhvr>
                                        <p:cTn id="58" dur="500"/>
                                        <p:tgtEl>
                                          <p:spTgt spid="182"/>
                                        </p:tgtEl>
                                      </p:cBhvr>
                                    </p:animEffect>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3"/>
                                        </p:tgtEl>
                                        <p:attrNameLst>
                                          <p:attrName>style.visibility</p:attrName>
                                        </p:attrNameLst>
                                      </p:cBhvr>
                                      <p:to>
                                        <p:strVal val="visible"/>
                                      </p:to>
                                    </p:set>
                                    <p:animEffect transition="in" filter="wipe(left)">
                                      <p:cBhvr>
                                        <p:cTn id="66" dur="500"/>
                                        <p:tgtEl>
                                          <p:spTgt spid="183"/>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nodeType="withEffect">
                                  <p:stCondLst>
                                    <p:cond delay="25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nodeType="withEffect">
                                  <p:stCondLst>
                                    <p:cond delay="25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243"/>
                                        </p:tgtEl>
                                      </p:cBhvr>
                                    </p:animEffect>
                                    <p:set>
                                      <p:cBhvr>
                                        <p:cTn id="81" dur="1" fill="hold">
                                          <p:stCondLst>
                                            <p:cond delay="499"/>
                                          </p:stCondLst>
                                        </p:cTn>
                                        <p:tgtEl>
                                          <p:spTgt spid="24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8"/>
                                        </p:tgtEl>
                                      </p:cBhvr>
                                    </p:animEffect>
                                    <p:set>
                                      <p:cBhvr>
                                        <p:cTn id="84" dur="1" fill="hold">
                                          <p:stCondLst>
                                            <p:cond delay="499"/>
                                          </p:stCondLst>
                                        </p:cTn>
                                        <p:tgtEl>
                                          <p:spTgt spid="8"/>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6"/>
                                        </p:tgtEl>
                                      </p:cBhvr>
                                    </p:animEffect>
                                    <p:set>
                                      <p:cBhvr>
                                        <p:cTn id="87" dur="1" fill="hold">
                                          <p:stCondLst>
                                            <p:cond delay="499"/>
                                          </p:stCondLst>
                                        </p:cTn>
                                        <p:tgtEl>
                                          <p:spTgt spid="18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0"/>
                                        </p:tgtEl>
                                        <p:attrNameLst>
                                          <p:attrName>style.visibility</p:attrName>
                                        </p:attrNameLst>
                                      </p:cBhvr>
                                      <p:to>
                                        <p:strVal val="visible"/>
                                      </p:to>
                                    </p:set>
                                    <p:animEffect transition="in" filter="fade">
                                      <p:cBhvr>
                                        <p:cTn id="92" dur="500"/>
                                        <p:tgtEl>
                                          <p:spTgt spid="18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animEffect transition="in" filter="fade">
                                      <p:cBhvr>
                                        <p:cTn id="95" dur="500"/>
                                        <p:tgtEl>
                                          <p:spTgt spid="7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2"/>
                                        </p:tgtEl>
                                        <p:attrNameLst>
                                          <p:attrName>style.visibility</p:attrName>
                                        </p:attrNameLst>
                                      </p:cBhvr>
                                      <p:to>
                                        <p:strVal val="visible"/>
                                      </p:to>
                                    </p:set>
                                    <p:animEffect transition="in" filter="fade">
                                      <p:cBhvr>
                                        <p:cTn id="98" dur="500"/>
                                        <p:tgtEl>
                                          <p:spTgt spid="342"/>
                                        </p:tgtEl>
                                      </p:cBhvr>
                                    </p:animEffect>
                                  </p:childTnLst>
                                </p:cTn>
                              </p:par>
                              <p:par>
                                <p:cTn id="99" presetID="10" presetClass="entr" presetSubtype="0" fill="hold" nodeType="withEffect">
                                  <p:stCondLst>
                                    <p:cond delay="0"/>
                                  </p:stCondLst>
                                  <p:childTnLst>
                                    <p:set>
                                      <p:cBhvr>
                                        <p:cTn id="100" dur="1" fill="hold">
                                          <p:stCondLst>
                                            <p:cond delay="0"/>
                                          </p:stCondLst>
                                        </p:cTn>
                                        <p:tgtEl>
                                          <p:spTgt spid="347"/>
                                        </p:tgtEl>
                                        <p:attrNameLst>
                                          <p:attrName>style.visibility</p:attrName>
                                        </p:attrNameLst>
                                      </p:cBhvr>
                                      <p:to>
                                        <p:strVal val="visible"/>
                                      </p:to>
                                    </p:set>
                                    <p:animEffect transition="in" filter="fade">
                                      <p:cBhvr>
                                        <p:cTn id="101" dur="500"/>
                                        <p:tgtEl>
                                          <p:spTgt spid="347"/>
                                        </p:tgtEl>
                                      </p:cBhvr>
                                    </p:animEffect>
                                  </p:childTnLst>
                                </p:cTn>
                              </p:par>
                              <p:par>
                                <p:cTn id="102" presetID="10" presetClass="entr" presetSubtype="0" fill="hold" nodeType="withEffect">
                                  <p:stCondLst>
                                    <p:cond delay="0"/>
                                  </p:stCondLst>
                                  <p:childTnLst>
                                    <p:set>
                                      <p:cBhvr>
                                        <p:cTn id="103" dur="1" fill="hold">
                                          <p:stCondLst>
                                            <p:cond delay="0"/>
                                          </p:stCondLst>
                                        </p:cTn>
                                        <p:tgtEl>
                                          <p:spTgt spid="245"/>
                                        </p:tgtEl>
                                        <p:attrNameLst>
                                          <p:attrName>style.visibility</p:attrName>
                                        </p:attrNameLst>
                                      </p:cBhvr>
                                      <p:to>
                                        <p:strVal val="visible"/>
                                      </p:to>
                                    </p:set>
                                    <p:animEffect transition="in" filter="fade">
                                      <p:cBhvr>
                                        <p:cTn id="104" dur="500"/>
                                        <p:tgtEl>
                                          <p:spTgt spid="245"/>
                                        </p:tgtEl>
                                      </p:cBhvr>
                                    </p:animEffect>
                                  </p:childTnLst>
                                </p:cTn>
                              </p:par>
                              <p:par>
                                <p:cTn id="105" presetID="10" presetClass="entr" presetSubtype="0" fill="hold" nodeType="withEffect">
                                  <p:stCondLst>
                                    <p:cond delay="0"/>
                                  </p:stCondLst>
                                  <p:childTnLst>
                                    <p:set>
                                      <p:cBhvr>
                                        <p:cTn id="106" dur="1" fill="hold">
                                          <p:stCondLst>
                                            <p:cond delay="0"/>
                                          </p:stCondLst>
                                        </p:cTn>
                                        <p:tgtEl>
                                          <p:spTgt spid="351"/>
                                        </p:tgtEl>
                                        <p:attrNameLst>
                                          <p:attrName>style.visibility</p:attrName>
                                        </p:attrNameLst>
                                      </p:cBhvr>
                                      <p:to>
                                        <p:strVal val="visible"/>
                                      </p:to>
                                    </p:set>
                                    <p:animEffect transition="in" filter="fade">
                                      <p:cBhvr>
                                        <p:cTn id="107" dur="500"/>
                                        <p:tgtEl>
                                          <p:spTgt spid="351"/>
                                        </p:tgtEl>
                                      </p:cBhvr>
                                    </p:animEffect>
                                  </p:childTnLst>
                                </p:cTn>
                              </p:par>
                              <p:par>
                                <p:cTn id="108" presetID="10" presetClass="entr" presetSubtype="0" fill="hold" nodeType="withEffect">
                                  <p:stCondLst>
                                    <p:cond delay="0"/>
                                  </p:stCondLst>
                                  <p:childTnLst>
                                    <p:set>
                                      <p:cBhvr>
                                        <p:cTn id="109" dur="1" fill="hold">
                                          <p:stCondLst>
                                            <p:cond delay="0"/>
                                          </p:stCondLst>
                                        </p:cTn>
                                        <p:tgtEl>
                                          <p:spTgt spid="361"/>
                                        </p:tgtEl>
                                        <p:attrNameLst>
                                          <p:attrName>style.visibility</p:attrName>
                                        </p:attrNameLst>
                                      </p:cBhvr>
                                      <p:to>
                                        <p:strVal val="visible"/>
                                      </p:to>
                                    </p:set>
                                    <p:animEffect transition="in" filter="fade">
                                      <p:cBhvr>
                                        <p:cTn id="110" dur="500"/>
                                        <p:tgtEl>
                                          <p:spTgt spid="361"/>
                                        </p:tgtEl>
                                      </p:cBhvr>
                                    </p:animEffect>
                                  </p:childTnLst>
                                </p:cTn>
                              </p:par>
                              <p:par>
                                <p:cTn id="111" presetID="10" presetClass="entr" presetSubtype="0" fill="hold" nodeType="withEffect">
                                  <p:stCondLst>
                                    <p:cond delay="0"/>
                                  </p:stCondLst>
                                  <p:childTnLst>
                                    <p:set>
                                      <p:cBhvr>
                                        <p:cTn id="112" dur="1" fill="hold">
                                          <p:stCondLst>
                                            <p:cond delay="0"/>
                                          </p:stCondLst>
                                        </p:cTn>
                                        <p:tgtEl>
                                          <p:spTgt spid="377"/>
                                        </p:tgtEl>
                                        <p:attrNameLst>
                                          <p:attrName>style.visibility</p:attrName>
                                        </p:attrNameLst>
                                      </p:cBhvr>
                                      <p:to>
                                        <p:strVal val="visible"/>
                                      </p:to>
                                    </p:set>
                                    <p:animEffect transition="in" filter="fade">
                                      <p:cBhvr>
                                        <p:cTn id="113" dur="500"/>
                                        <p:tgtEl>
                                          <p:spTgt spid="377"/>
                                        </p:tgtEl>
                                      </p:cBhvr>
                                    </p:animEffect>
                                  </p:childTnLst>
                                </p:cTn>
                              </p:par>
                              <p:par>
                                <p:cTn id="114" presetID="10" presetClass="entr" presetSubtype="0" fill="hold" nodeType="withEffect">
                                  <p:stCondLst>
                                    <p:cond delay="0"/>
                                  </p:stCondLst>
                                  <p:childTnLst>
                                    <p:set>
                                      <p:cBhvr>
                                        <p:cTn id="115" dur="1" fill="hold">
                                          <p:stCondLst>
                                            <p:cond delay="0"/>
                                          </p:stCondLst>
                                        </p:cTn>
                                        <p:tgtEl>
                                          <p:spTgt spid="388"/>
                                        </p:tgtEl>
                                        <p:attrNameLst>
                                          <p:attrName>style.visibility</p:attrName>
                                        </p:attrNameLst>
                                      </p:cBhvr>
                                      <p:to>
                                        <p:strVal val="visible"/>
                                      </p:to>
                                    </p:set>
                                    <p:animEffect transition="in" filter="fade">
                                      <p:cBhvr>
                                        <p:cTn id="116" dur="500"/>
                                        <p:tgtEl>
                                          <p:spTgt spid="38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98"/>
                                        </p:tgtEl>
                                        <p:attrNameLst>
                                          <p:attrName>style.visibility</p:attrName>
                                        </p:attrNameLst>
                                      </p:cBhvr>
                                      <p:to>
                                        <p:strVal val="visible"/>
                                      </p:to>
                                    </p:set>
                                    <p:animEffect transition="in" filter="fade">
                                      <p:cBhvr>
                                        <p:cTn id="119" dur="500"/>
                                        <p:tgtEl>
                                          <p:spTgt spid="39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99"/>
                                        </p:tgtEl>
                                        <p:attrNameLst>
                                          <p:attrName>style.visibility</p:attrName>
                                        </p:attrNameLst>
                                      </p:cBhvr>
                                      <p:to>
                                        <p:strVal val="visible"/>
                                      </p:to>
                                    </p:set>
                                    <p:animEffect transition="in" filter="fade">
                                      <p:cBhvr>
                                        <p:cTn id="122" dur="500"/>
                                        <p:tgtEl>
                                          <p:spTgt spid="39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00"/>
                                        </p:tgtEl>
                                        <p:attrNameLst>
                                          <p:attrName>style.visibility</p:attrName>
                                        </p:attrNameLst>
                                      </p:cBhvr>
                                      <p:to>
                                        <p:strVal val="visible"/>
                                      </p:to>
                                    </p:set>
                                    <p:animEffect transition="in" filter="fade">
                                      <p:cBhvr>
                                        <p:cTn id="125" dur="500"/>
                                        <p:tgtEl>
                                          <p:spTgt spid="40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01"/>
                                        </p:tgtEl>
                                        <p:attrNameLst>
                                          <p:attrName>style.visibility</p:attrName>
                                        </p:attrNameLst>
                                      </p:cBhvr>
                                      <p:to>
                                        <p:strVal val="visible"/>
                                      </p:to>
                                    </p:set>
                                    <p:animEffect transition="in" filter="fade">
                                      <p:cBhvr>
                                        <p:cTn id="128" dur="500"/>
                                        <p:tgtEl>
                                          <p:spTgt spid="40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02"/>
                                        </p:tgtEl>
                                        <p:attrNameLst>
                                          <p:attrName>style.visibility</p:attrName>
                                        </p:attrNameLst>
                                      </p:cBhvr>
                                      <p:to>
                                        <p:strVal val="visible"/>
                                      </p:to>
                                    </p:set>
                                    <p:animEffect transition="in" filter="fade">
                                      <p:cBhvr>
                                        <p:cTn id="131" dur="500"/>
                                        <p:tgtEl>
                                          <p:spTgt spid="40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3"/>
                                        </p:tgtEl>
                                        <p:attrNameLst>
                                          <p:attrName>style.visibility</p:attrName>
                                        </p:attrNameLst>
                                      </p:cBhvr>
                                      <p:to>
                                        <p:strVal val="visible"/>
                                      </p:to>
                                    </p:set>
                                    <p:animEffect transition="in" filter="fade">
                                      <p:cBhvr>
                                        <p:cTn id="134" dur="500"/>
                                        <p:tgtEl>
                                          <p:spTgt spid="403"/>
                                        </p:tgtEl>
                                      </p:cBhvr>
                                    </p:animEffect>
                                  </p:childTnLst>
                                </p:cTn>
                              </p:par>
                              <p:par>
                                <p:cTn id="135" presetID="10" presetClass="entr" presetSubtype="0" fill="hold" nodeType="withEffect">
                                  <p:stCondLst>
                                    <p:cond delay="0"/>
                                  </p:stCondLst>
                                  <p:childTnLst>
                                    <p:set>
                                      <p:cBhvr>
                                        <p:cTn id="136" dur="1" fill="hold">
                                          <p:stCondLst>
                                            <p:cond delay="0"/>
                                          </p:stCondLst>
                                        </p:cTn>
                                        <p:tgtEl>
                                          <p:spTgt spid="2"/>
                                        </p:tgtEl>
                                        <p:attrNameLst>
                                          <p:attrName>style.visibility</p:attrName>
                                        </p:attrNameLst>
                                      </p:cBhvr>
                                      <p:to>
                                        <p:strVal val="visible"/>
                                      </p:to>
                                    </p:set>
                                    <p:animEffect transition="in" filter="fade">
                                      <p:cBhvr>
                                        <p:cTn id="137" dur="500"/>
                                        <p:tgtEl>
                                          <p:spTgt spid="2"/>
                                        </p:tgtEl>
                                      </p:cBhvr>
                                    </p:animEffect>
                                  </p:childTnLst>
                                </p:cTn>
                              </p:par>
                              <p:par>
                                <p:cTn id="138" presetID="10" presetClass="entr" presetSubtype="0" fill="hold"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nodeType="withEffect">
                                  <p:stCondLst>
                                    <p:cond delay="0"/>
                                  </p:stCondLst>
                                  <p:childTnLst>
                                    <p:set>
                                      <p:cBhvr>
                                        <p:cTn id="142" dur="1" fill="hold">
                                          <p:stCondLst>
                                            <p:cond delay="0"/>
                                          </p:stCondLst>
                                        </p:cTn>
                                        <p:tgtEl>
                                          <p:spTgt spid="108"/>
                                        </p:tgtEl>
                                        <p:attrNameLst>
                                          <p:attrName>style.visibility</p:attrName>
                                        </p:attrNameLst>
                                      </p:cBhvr>
                                      <p:to>
                                        <p:strVal val="visible"/>
                                      </p:to>
                                    </p:set>
                                    <p:animEffect transition="in" filter="fade">
                                      <p:cBhvr>
                                        <p:cTn id="143" dur="500"/>
                                        <p:tgtEl>
                                          <p:spTgt spid="10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91"/>
                                        </p:tgtEl>
                                        <p:attrNameLst>
                                          <p:attrName>style.visibility</p:attrName>
                                        </p:attrNameLst>
                                      </p:cBhvr>
                                      <p:to>
                                        <p:strVal val="visible"/>
                                      </p:to>
                                    </p:set>
                                    <p:animEffect transition="in" filter="fade">
                                      <p:cBhvr>
                                        <p:cTn id="146" dur="500"/>
                                        <p:tgtEl>
                                          <p:spTgt spid="1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89"/>
                                        </p:tgtEl>
                                        <p:attrNameLst>
                                          <p:attrName>style.visibility</p:attrName>
                                        </p:attrNameLst>
                                      </p:cBhvr>
                                      <p:to>
                                        <p:strVal val="visible"/>
                                      </p:to>
                                    </p:set>
                                    <p:animEffect transition="in" filter="fade">
                                      <p:cBhvr>
                                        <p:cTn id="149"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82" grpId="0" animBg="1"/>
      <p:bldP spid="183" grpId="0" animBg="1"/>
      <p:bldP spid="186" grpId="0" animBg="1"/>
      <p:bldP spid="186" grpId="1" animBg="1"/>
      <p:bldP spid="187" grpId="0" animBg="1"/>
      <p:bldP spid="189" grpId="0"/>
      <p:bldP spid="191" grpId="0" animBg="1"/>
      <p:bldP spid="193" grpId="0" animBg="1"/>
      <p:bldP spid="243" grpId="0" animBg="1"/>
      <p:bldP spid="243" grpId="1" animBg="1"/>
      <p:bldP spid="342" grpId="0"/>
      <p:bldP spid="398" grpId="0"/>
      <p:bldP spid="399" grpId="0"/>
      <p:bldP spid="400" grpId="0"/>
      <p:bldP spid="401" grpId="0"/>
      <p:bldP spid="402" grpId="0"/>
      <p:bldP spid="403" grpId="0"/>
      <p:bldP spid="180" grpId="0"/>
      <p:bldP spid="181" grpId="0"/>
      <p:bldP spid="1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1">
            <a:extLst>
              <a:ext uri="{FF2B5EF4-FFF2-40B4-BE49-F238E27FC236}">
                <a16:creationId xmlns:a16="http://schemas.microsoft.com/office/drawing/2014/main" id="{8B6DEF21-E88E-4479-874C-3977C8568DE7}"/>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Cloud Computing</a:t>
            </a:r>
          </a:p>
        </p:txBody>
      </p:sp>
      <p:cxnSp>
        <p:nvCxnSpPr>
          <p:cNvPr id="9" name="Straight Connector 8">
            <a:extLst>
              <a:ext uri="{FF2B5EF4-FFF2-40B4-BE49-F238E27FC236}">
                <a16:creationId xmlns:a16="http://schemas.microsoft.com/office/drawing/2014/main" id="{BB87F4D1-C56D-4465-8A2E-6572D1032BED}"/>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5E22F2A-D14A-4AD8-90A7-1282E0A9EEF4}"/>
              </a:ext>
            </a:extLst>
          </p:cNvPr>
          <p:cNvSpPr txBox="1"/>
          <p:nvPr/>
        </p:nvSpPr>
        <p:spPr>
          <a:xfrm>
            <a:off x="368271" y="1500030"/>
            <a:ext cx="5354435" cy="4678204"/>
          </a:xfrm>
          <a:prstGeom prst="rect">
            <a:avLst/>
          </a:prstGeom>
          <a:noFill/>
        </p:spPr>
        <p:txBody>
          <a:bodyPr wrap="square">
            <a:spAutoFit/>
          </a:bodyPr>
          <a:lstStyle/>
          <a:p>
            <a:r>
              <a:rPr lang="en-US" sz="1600" spc="-118" dirty="0">
                <a:solidFill>
                  <a:srgbClr val="3E3E3E"/>
                </a:solidFill>
                <a:latin typeface="Calibri" panose="020F0502020204030204" pitchFamily="34" charset="0"/>
                <a:cs typeface="Calibri" panose="020F0502020204030204" pitchFamily="34" charset="0"/>
              </a:rPr>
              <a:t>“</a:t>
            </a:r>
            <a:r>
              <a:rPr lang="en-US" sz="1600" spc="15" dirty="0">
                <a:solidFill>
                  <a:srgbClr val="3E3E3E"/>
                </a:solidFill>
                <a:latin typeface="Calibri" panose="020F0502020204030204" pitchFamily="34" charset="0"/>
                <a:cs typeface="Calibri" panose="020F0502020204030204" pitchFamily="34" charset="0"/>
              </a:rPr>
              <a:t>Cloud computing refers to the </a:t>
            </a:r>
            <a:r>
              <a:rPr lang="en-US" sz="1600" b="1" spc="15" dirty="0">
                <a:solidFill>
                  <a:srgbClr val="3E3E3E"/>
                </a:solidFill>
                <a:latin typeface="Calibri" panose="020F0502020204030204" pitchFamily="34" charset="0"/>
                <a:cs typeface="Calibri" panose="020F0502020204030204" pitchFamily="34" charset="0"/>
              </a:rPr>
              <a:t>on-demand</a:t>
            </a:r>
            <a:r>
              <a:rPr lang="en-US" sz="1600" spc="15" dirty="0">
                <a:solidFill>
                  <a:srgbClr val="3E3E3E"/>
                </a:solidFill>
                <a:latin typeface="Calibri" panose="020F0502020204030204" pitchFamily="34" charset="0"/>
                <a:cs typeface="Calibri" panose="020F0502020204030204" pitchFamily="34" charset="0"/>
              </a:rPr>
              <a:t> provision of </a:t>
            </a:r>
            <a:r>
              <a:rPr lang="en-US" sz="1600" b="1" spc="15" dirty="0">
                <a:solidFill>
                  <a:srgbClr val="3E3E3E"/>
                </a:solidFill>
                <a:latin typeface="Calibri" panose="020F0502020204030204" pitchFamily="34" charset="0"/>
                <a:cs typeface="Calibri" panose="020F0502020204030204" pitchFamily="34" charset="0"/>
              </a:rPr>
              <a:t>computational  resources (data, software)</a:t>
            </a:r>
            <a:r>
              <a:rPr lang="en-US" sz="1600" spc="15" dirty="0">
                <a:solidFill>
                  <a:srgbClr val="3E3E3E"/>
                </a:solidFill>
                <a:latin typeface="Calibri" panose="020F0502020204030204" pitchFamily="34" charset="0"/>
                <a:cs typeface="Calibri" panose="020F0502020204030204" pitchFamily="34" charset="0"/>
              </a:rPr>
              <a:t> via a  computer network, rather than from  a local computer”</a:t>
            </a:r>
          </a:p>
          <a:p>
            <a:endParaRPr lang="en-US" sz="1600" spc="15" dirty="0">
              <a:solidFill>
                <a:srgbClr val="3E3E3E"/>
              </a:solidFill>
              <a:latin typeface="Calibri" panose="020F0502020204030204" pitchFamily="34" charset="0"/>
              <a:cs typeface="Calibri" panose="020F0502020204030204" pitchFamily="34" charset="0"/>
            </a:endParaRPr>
          </a:p>
          <a:p>
            <a:r>
              <a:rPr lang="en-US" sz="1600" spc="15" dirty="0">
                <a:solidFill>
                  <a:srgbClr val="3E3E3E"/>
                </a:solidFill>
                <a:latin typeface="Calibri" panose="020F0502020204030204" pitchFamily="34" charset="0"/>
                <a:cs typeface="Calibri" panose="020F0502020204030204" pitchFamily="34" charset="0"/>
              </a:rPr>
              <a:t>“Cloud computing is the </a:t>
            </a:r>
            <a:r>
              <a:rPr lang="en-US" sz="1600" b="1" spc="15" dirty="0">
                <a:solidFill>
                  <a:srgbClr val="3E3E3E"/>
                </a:solidFill>
                <a:latin typeface="Calibri" panose="020F0502020204030204" pitchFamily="34" charset="0"/>
                <a:cs typeface="Calibri" panose="020F0502020204030204" pitchFamily="34" charset="0"/>
              </a:rPr>
              <a:t>on-demand</a:t>
            </a:r>
            <a:r>
              <a:rPr lang="en-US" sz="1600" spc="15" dirty="0">
                <a:solidFill>
                  <a:srgbClr val="3E3E3E"/>
                </a:solidFill>
                <a:latin typeface="Calibri" panose="020F0502020204030204" pitchFamily="34" charset="0"/>
                <a:cs typeface="Calibri" panose="020F0502020204030204" pitchFamily="34" charset="0"/>
              </a:rPr>
              <a:t> availability of computer </a:t>
            </a:r>
            <a:r>
              <a:rPr lang="en-US" sz="1600" b="1" spc="15" dirty="0">
                <a:solidFill>
                  <a:srgbClr val="3E3E3E"/>
                </a:solidFill>
                <a:latin typeface="Calibri" panose="020F0502020204030204" pitchFamily="34" charset="0"/>
                <a:cs typeface="Calibri" panose="020F0502020204030204" pitchFamily="34" charset="0"/>
              </a:rPr>
              <a:t>system resources</a:t>
            </a:r>
            <a:r>
              <a:rPr lang="en-US" sz="1600" spc="15" dirty="0">
                <a:solidFill>
                  <a:srgbClr val="3E3E3E"/>
                </a:solidFill>
                <a:latin typeface="Calibri" panose="020F0502020204030204" pitchFamily="34" charset="0"/>
                <a:cs typeface="Calibri" panose="020F0502020204030204" pitchFamily="34" charset="0"/>
              </a:rPr>
              <a:t>, </a:t>
            </a:r>
            <a:r>
              <a:rPr lang="en-US" sz="1600" b="1" spc="15" dirty="0">
                <a:solidFill>
                  <a:srgbClr val="3E3E3E"/>
                </a:solidFill>
                <a:latin typeface="Calibri" panose="020F0502020204030204" pitchFamily="34" charset="0"/>
                <a:cs typeface="Calibri" panose="020F0502020204030204" pitchFamily="34" charset="0"/>
              </a:rPr>
              <a:t>data storage</a:t>
            </a:r>
            <a:r>
              <a:rPr lang="en-US" sz="1600" spc="15" dirty="0">
                <a:solidFill>
                  <a:srgbClr val="3E3E3E"/>
                </a:solidFill>
                <a:latin typeface="Calibri" panose="020F0502020204030204" pitchFamily="34" charset="0"/>
                <a:cs typeface="Calibri" panose="020F0502020204030204" pitchFamily="34" charset="0"/>
              </a:rPr>
              <a:t> and </a:t>
            </a:r>
            <a:r>
              <a:rPr lang="en-US" sz="1600" b="1" spc="15" dirty="0">
                <a:solidFill>
                  <a:srgbClr val="3E3E3E"/>
                </a:solidFill>
                <a:latin typeface="Calibri" panose="020F0502020204030204" pitchFamily="34" charset="0"/>
                <a:cs typeface="Calibri" panose="020F0502020204030204" pitchFamily="34" charset="0"/>
              </a:rPr>
              <a:t>compute power</a:t>
            </a:r>
            <a:r>
              <a:rPr lang="en-US" sz="1600" spc="15" dirty="0">
                <a:solidFill>
                  <a:srgbClr val="3E3E3E"/>
                </a:solidFill>
                <a:latin typeface="Calibri" panose="020F0502020204030204" pitchFamily="34" charset="0"/>
                <a:cs typeface="Calibri" panose="020F0502020204030204" pitchFamily="34" charset="0"/>
              </a:rPr>
              <a:t>, without direct active management by the user”</a:t>
            </a:r>
          </a:p>
          <a:p>
            <a:endParaRPr lang="en-US" sz="1600" spc="15" dirty="0">
              <a:solidFill>
                <a:srgbClr val="3E3E3E"/>
              </a:solidFill>
              <a:latin typeface="Calibri" panose="020F0502020204030204" pitchFamily="34" charset="0"/>
              <a:cs typeface="Calibri" panose="020F0502020204030204" pitchFamily="34" charset="0"/>
            </a:endParaRPr>
          </a:p>
          <a:p>
            <a:r>
              <a:rPr lang="en-US" sz="1600" spc="15" dirty="0">
                <a:solidFill>
                  <a:srgbClr val="3E3E3E"/>
                </a:solidFill>
                <a:latin typeface="Calibri" panose="020F0502020204030204" pitchFamily="34" charset="0"/>
                <a:cs typeface="Calibri" panose="020F0502020204030204" pitchFamily="34" charset="0"/>
              </a:rPr>
              <a:t>Large clouds often have functions </a:t>
            </a:r>
            <a:r>
              <a:rPr lang="en-US" sz="1600" b="1" spc="15" dirty="0">
                <a:solidFill>
                  <a:srgbClr val="3E3E3E"/>
                </a:solidFill>
                <a:latin typeface="Calibri" panose="020F0502020204030204" pitchFamily="34" charset="0"/>
                <a:cs typeface="Calibri" panose="020F0502020204030204" pitchFamily="34" charset="0"/>
              </a:rPr>
              <a:t>distributed over multiple locations</a:t>
            </a:r>
            <a:r>
              <a:rPr lang="en-US" sz="1600" spc="15" dirty="0">
                <a:solidFill>
                  <a:srgbClr val="3E3E3E"/>
                </a:solidFill>
                <a:latin typeface="Calibri" panose="020F0502020204030204" pitchFamily="34" charset="0"/>
                <a:cs typeface="Calibri" panose="020F0502020204030204" pitchFamily="34" charset="0"/>
              </a:rPr>
              <a:t>, each location being a data center</a:t>
            </a:r>
          </a:p>
          <a:p>
            <a:endParaRPr lang="en-US" sz="1600" spc="15" dirty="0">
              <a:solidFill>
                <a:srgbClr val="3E3E3E"/>
              </a:solidFill>
              <a:latin typeface="Calibri" panose="020F0502020204030204" pitchFamily="34" charset="0"/>
              <a:cs typeface="Calibri" panose="020F0502020204030204" pitchFamily="34" charset="0"/>
            </a:endParaRPr>
          </a:p>
          <a:p>
            <a:r>
              <a:rPr lang="en-US" sz="1600" spc="15" dirty="0">
                <a:solidFill>
                  <a:srgbClr val="3E3E3E"/>
                </a:solidFill>
                <a:latin typeface="Calibri" panose="020F0502020204030204" pitchFamily="34" charset="0"/>
                <a:cs typeface="Calibri" panose="020F0502020204030204" pitchFamily="34" charset="0"/>
              </a:rPr>
              <a:t>“</a:t>
            </a:r>
            <a:r>
              <a:rPr lang="en-US" sz="1600" b="1" spc="15" dirty="0">
                <a:solidFill>
                  <a:srgbClr val="3E3E3E"/>
                </a:solidFill>
                <a:latin typeface="Calibri" panose="020F0502020204030204" pitchFamily="34" charset="0"/>
                <a:cs typeface="Calibri" panose="020F0502020204030204" pitchFamily="34" charset="0"/>
              </a:rPr>
              <a:t>Pay-as-you-go</a:t>
            </a:r>
            <a:r>
              <a:rPr lang="en-US" sz="1600" spc="15" dirty="0">
                <a:solidFill>
                  <a:srgbClr val="3E3E3E"/>
                </a:solidFill>
                <a:latin typeface="Calibri" panose="020F0502020204030204" pitchFamily="34" charset="0"/>
                <a:cs typeface="Calibri" panose="020F0502020204030204" pitchFamily="34" charset="0"/>
              </a:rPr>
              <a:t>" model i.e. </a:t>
            </a:r>
            <a:r>
              <a:rPr lang="en-US" sz="1600" b="1" spc="15" dirty="0">
                <a:solidFill>
                  <a:srgbClr val="3E3E3E"/>
                </a:solidFill>
                <a:latin typeface="Calibri" panose="020F0502020204030204" pitchFamily="34" charset="0"/>
                <a:cs typeface="Calibri" panose="020F0502020204030204" pitchFamily="34" charset="0"/>
              </a:rPr>
              <a:t>no upfront Investment</a:t>
            </a:r>
            <a:r>
              <a:rPr lang="en-US" sz="1600" spc="15" dirty="0">
                <a:solidFill>
                  <a:srgbClr val="3E3E3E"/>
                </a:solidFill>
                <a:latin typeface="Calibri" panose="020F0502020204030204" pitchFamily="34" charset="0"/>
                <a:cs typeface="Calibri" panose="020F0502020204030204" pitchFamily="34" charset="0"/>
              </a:rPr>
              <a:t> which can help in reducing capital expenses but may also lead to unexpected operating expenses for unaware users</a:t>
            </a:r>
          </a:p>
          <a:p>
            <a:endParaRPr lang="en-US" spc="15" dirty="0">
              <a:solidFill>
                <a:srgbClr val="3E3E3E"/>
              </a:solidFill>
              <a:latin typeface="Calibri" panose="020F0502020204030204" pitchFamily="34" charset="0"/>
              <a:cs typeface="Calibri" panose="020F0502020204030204" pitchFamily="34" charset="0"/>
            </a:endParaRPr>
          </a:p>
          <a:p>
            <a:endParaRPr lang="en-US" sz="1400" b="1" spc="-5" dirty="0">
              <a:latin typeface="Arial"/>
              <a:cs typeface="Arial"/>
            </a:endParaRPr>
          </a:p>
          <a:p>
            <a:endParaRPr lang="en-US" sz="1400" b="1" spc="-5" dirty="0">
              <a:latin typeface="Arial"/>
              <a:cs typeface="Arial"/>
            </a:endParaRPr>
          </a:p>
          <a:p>
            <a:endParaRPr lang="en-US" sz="1400" b="1" spc="-5" dirty="0">
              <a:latin typeface="Arial"/>
              <a:cs typeface="Arial"/>
            </a:endParaRPr>
          </a:p>
          <a:p>
            <a:r>
              <a:rPr lang="en-US" sz="1400" b="1" spc="-5" dirty="0">
                <a:latin typeface="Arial"/>
                <a:cs typeface="Arial"/>
              </a:rPr>
              <a:t>Source:</a:t>
            </a:r>
            <a:r>
              <a:rPr lang="en-US" sz="1400" b="1" spc="-64" dirty="0">
                <a:latin typeface="Arial"/>
                <a:cs typeface="Arial"/>
              </a:rPr>
              <a:t> </a:t>
            </a:r>
            <a:r>
              <a:rPr lang="en-US" sz="1400" b="1" spc="-5" dirty="0">
                <a:latin typeface="Arial"/>
                <a:cs typeface="Arial"/>
              </a:rPr>
              <a:t>Wikipedia</a:t>
            </a:r>
            <a:endParaRPr lang="en-US" spc="15" dirty="0">
              <a:solidFill>
                <a:srgbClr val="3E3E3E"/>
              </a:solidFill>
              <a:latin typeface="Calibri" panose="020F0502020204030204" pitchFamily="34" charset="0"/>
              <a:cs typeface="Calibri" panose="020F0502020204030204" pitchFamily="34" charset="0"/>
            </a:endParaRPr>
          </a:p>
        </p:txBody>
      </p:sp>
      <p:pic>
        <p:nvPicPr>
          <p:cNvPr id="3074" name="Picture 2" descr="The inside of a data centre, showing servers">
            <a:extLst>
              <a:ext uri="{FF2B5EF4-FFF2-40B4-BE49-F238E27FC236}">
                <a16:creationId xmlns:a16="http://schemas.microsoft.com/office/drawing/2014/main" id="{07D61438-934A-47BB-B31F-A29D48C81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2725" y="1500030"/>
            <a:ext cx="6244474" cy="4239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611777" cy="781850"/>
          </a:xfrm>
        </p:spPr>
        <p:txBody>
          <a:bodyPr>
            <a:normAutofit/>
          </a:bodyPr>
          <a:lstStyle/>
          <a:p>
            <a:pPr algn="l"/>
            <a:r>
              <a:rPr lang="en-US" b="1" dirty="0"/>
              <a:t>Project Details</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50</a:t>
            </a:fld>
            <a:endParaRPr lang="en-US" dirty="0"/>
          </a:p>
        </p:txBody>
      </p:sp>
    </p:spTree>
    <p:extLst>
      <p:ext uri="{BB962C8B-B14F-4D97-AF65-F5344CB8AC3E}">
        <p14:creationId xmlns:p14="http://schemas.microsoft.com/office/powerpoint/2010/main" val="417336064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6"/>
          <p:cNvSpPr txBox="1">
            <a:spLocks/>
          </p:cNvSpPr>
          <p:nvPr/>
        </p:nvSpPr>
        <p:spPr>
          <a:xfrm>
            <a:off x="4449005" y="3275150"/>
            <a:ext cx="3308938" cy="945722"/>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000" kern="120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5000" dirty="0"/>
              <a:t>Thank you</a:t>
            </a:r>
          </a:p>
        </p:txBody>
      </p:sp>
      <p:sp>
        <p:nvSpPr>
          <p:cNvPr id="2" name="Slide Number Placeholder 1">
            <a:extLst>
              <a:ext uri="{FF2B5EF4-FFF2-40B4-BE49-F238E27FC236}">
                <a16:creationId xmlns:a16="http://schemas.microsoft.com/office/drawing/2014/main" id="{0468CF11-5F67-CA47-A1F8-75DAD83ECEDE}"/>
              </a:ext>
            </a:extLst>
          </p:cNvPr>
          <p:cNvSpPr>
            <a:spLocks noGrp="1"/>
          </p:cNvSpPr>
          <p:nvPr>
            <p:ph type="sldNum" sz="quarter" idx="4"/>
          </p:nvPr>
        </p:nvSpPr>
        <p:spPr/>
        <p:txBody>
          <a:bodyPr/>
          <a:lstStyle/>
          <a:p>
            <a:fld id="{0694F836-7789-5C48-BAE2-DB4A8C54B85A}" type="slidenum">
              <a:rPr lang="en-US" smtClean="0"/>
              <a:pPr/>
              <a:t>51</a:t>
            </a:fld>
            <a:endParaRPr lang="en-US" dirty="0"/>
          </a:p>
        </p:txBody>
      </p:sp>
    </p:spTree>
    <p:extLst>
      <p:ext uri="{BB962C8B-B14F-4D97-AF65-F5344CB8AC3E}">
        <p14:creationId xmlns:p14="http://schemas.microsoft.com/office/powerpoint/2010/main" val="1292727558"/>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OLVED: Where Are Microsoft's Data Centers Located? | Up &amp; Running  Technologies, Tech How To's">
            <a:extLst>
              <a:ext uri="{FF2B5EF4-FFF2-40B4-BE49-F238E27FC236}">
                <a16:creationId xmlns:a16="http://schemas.microsoft.com/office/drawing/2014/main" id="{6BBB3F31-6F8D-4184-B9FD-57BA343C2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830" y="1463320"/>
            <a:ext cx="8247633" cy="4664804"/>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4">
            <a:extLst>
              <a:ext uri="{FF2B5EF4-FFF2-40B4-BE49-F238E27FC236}">
                <a16:creationId xmlns:a16="http://schemas.microsoft.com/office/drawing/2014/main" id="{28F89CE6-9409-40E4-9983-D926DE80D7CE}"/>
              </a:ext>
            </a:extLst>
          </p:cNvPr>
          <p:cNvSpPr txBox="1">
            <a:spLocks/>
          </p:cNvSpPr>
          <p:nvPr/>
        </p:nvSpPr>
        <p:spPr>
          <a:xfrm>
            <a:off x="446850" y="180225"/>
            <a:ext cx="11337608" cy="562411"/>
          </a:xfrm>
          <a:prstGeom prst="rect">
            <a:avLst/>
          </a:prstGeom>
        </p:spPr>
        <p:txBody>
          <a:bodyPr vert="horz" wrap="square" lIns="0" tIns="11824" rIns="0" bIns="0" rtlCol="0" anchor="t">
            <a:sp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pPr marL="12446" algn="ctr">
              <a:lnSpc>
                <a:spcPct val="100000"/>
              </a:lnSpc>
              <a:spcBef>
                <a:spcPts val="93"/>
              </a:spcBef>
            </a:pPr>
            <a:r>
              <a:rPr lang="en-US" sz="3577" dirty="0">
                <a:latin typeface="Calibri" panose="020F0502020204030204" pitchFamily="34" charset="0"/>
                <a:ea typeface="+mn-ea"/>
                <a:cs typeface="Calibri" panose="020F0502020204030204" pitchFamily="34" charset="0"/>
                <a:hlinkClick r:id="rId3"/>
              </a:rPr>
              <a:t>Global Infrastructure</a:t>
            </a:r>
            <a:endParaRPr lang="en-US" sz="3577" dirty="0">
              <a:latin typeface="Calibri" panose="020F0502020204030204" pitchFamily="34" charset="0"/>
              <a:ea typeface="+mn-ea"/>
              <a:cs typeface="Calibri" panose="020F0502020204030204" pitchFamily="34" charset="0"/>
            </a:endParaRPr>
          </a:p>
        </p:txBody>
      </p:sp>
      <p:cxnSp>
        <p:nvCxnSpPr>
          <p:cNvPr id="4" name="Straight Connector 3">
            <a:extLst>
              <a:ext uri="{FF2B5EF4-FFF2-40B4-BE49-F238E27FC236}">
                <a16:creationId xmlns:a16="http://schemas.microsoft.com/office/drawing/2014/main" id="{E2106DCB-7C95-4D74-9423-76366B3B1DDA}"/>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BEST CLOUD COMPUTING COMPANIES - 18 Plus Apps">
            <a:extLst>
              <a:ext uri="{FF2B5EF4-FFF2-40B4-BE49-F238E27FC236}">
                <a16:creationId xmlns:a16="http://schemas.microsoft.com/office/drawing/2014/main" id="{8B06FD21-8A7F-4226-86D1-9EB4EDC5A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93" y="1310961"/>
            <a:ext cx="5889058" cy="2500166"/>
          </a:xfrm>
          <a:prstGeom prst="rect">
            <a:avLst/>
          </a:prstGeom>
          <a:noFill/>
          <a:ln w="9525">
            <a:solidFill>
              <a:schemeClr val="accent1"/>
            </a:solidFill>
          </a:ln>
          <a:extLst>
            <a:ext uri="{909E8E84-426E-40DD-AFC4-6F175D3DCCD1}">
              <a14:hiddenFill xmlns:a14="http://schemas.microsoft.com/office/drawing/2010/main">
                <a:solidFill>
                  <a:srgbClr val="FFFFFF"/>
                </a:solidFill>
              </a14:hiddenFill>
            </a:ext>
          </a:extLst>
        </p:spPr>
      </p:pic>
      <p:sp>
        <p:nvSpPr>
          <p:cNvPr id="8" name="Title 11">
            <a:extLst>
              <a:ext uri="{FF2B5EF4-FFF2-40B4-BE49-F238E27FC236}">
                <a16:creationId xmlns:a16="http://schemas.microsoft.com/office/drawing/2014/main" id="{D2E436E9-626D-414B-B74E-507F7A830812}"/>
              </a:ext>
            </a:extLst>
          </p:cNvPr>
          <p:cNvSpPr>
            <a:spLocks noGrp="1"/>
          </p:cNvSpPr>
          <p:nvPr>
            <p:ph type="title"/>
          </p:nvPr>
        </p:nvSpPr>
        <p:spPr>
          <a:xfrm>
            <a:off x="368271" y="436603"/>
            <a:ext cx="11371732" cy="657077"/>
          </a:xfrm>
        </p:spPr>
        <p:txBody>
          <a:bodyPr/>
          <a:lstStyle/>
          <a:p>
            <a:pPr algn="ctr"/>
            <a:r>
              <a:rPr lang="en-US" sz="3200" dirty="0">
                <a:solidFill>
                  <a:srgbClr val="3E3E3E"/>
                </a:solidFill>
                <a:latin typeface="Calibri" panose="020F0502020204030204" pitchFamily="34" charset="0"/>
                <a:ea typeface="+mn-ea"/>
                <a:cs typeface="Calibri" panose="020F0502020204030204" pitchFamily="34" charset="0"/>
                <a:hlinkClick r:id="rId3"/>
              </a:rPr>
              <a:t>Magic Quadrant for Cloud Infrastructure and Platform Services</a:t>
            </a:r>
            <a:endParaRPr lang="en-US" sz="3200" dirty="0">
              <a:solidFill>
                <a:srgbClr val="3E3E3E"/>
              </a:solidFill>
              <a:latin typeface="Calibri" panose="020F0502020204030204" pitchFamily="34" charset="0"/>
              <a:ea typeface="+mn-ea"/>
              <a:cs typeface="Calibri" panose="020F0502020204030204" pitchFamily="34" charset="0"/>
            </a:endParaRPr>
          </a:p>
        </p:txBody>
      </p:sp>
      <p:pic>
        <p:nvPicPr>
          <p:cNvPr id="1028" name="Picture 4" descr="Magic Quadrant for Cloud Infrastructure and Platform Services">
            <a:extLst>
              <a:ext uri="{FF2B5EF4-FFF2-40B4-BE49-F238E27FC236}">
                <a16:creationId xmlns:a16="http://schemas.microsoft.com/office/drawing/2014/main" id="{6AFCE9B9-4375-4D6B-974C-9FC399E8D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825" y="1310962"/>
            <a:ext cx="4922484" cy="48865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0" descr="Holori - Outstanding cloud market size growth: AWS vs Azure vs GCP market  share in 2021">
            <a:extLst>
              <a:ext uri="{FF2B5EF4-FFF2-40B4-BE49-F238E27FC236}">
                <a16:creationId xmlns:a16="http://schemas.microsoft.com/office/drawing/2014/main" id="{DB6AC1EC-F91C-4BCD-9B99-0748F144B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93" y="3689132"/>
            <a:ext cx="5889058" cy="27322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116A7AA-7C42-4C42-9308-E58D18666F8B}"/>
              </a:ext>
            </a:extLst>
          </p:cNvPr>
          <p:cNvPicPr>
            <a:picLocks noChangeAspect="1"/>
          </p:cNvPicPr>
          <p:nvPr/>
        </p:nvPicPr>
        <p:blipFill>
          <a:blip r:embed="rId6"/>
          <a:stretch>
            <a:fillRect/>
          </a:stretch>
        </p:blipFill>
        <p:spPr>
          <a:xfrm>
            <a:off x="2691732" y="890803"/>
            <a:ext cx="2178219" cy="804432"/>
          </a:xfrm>
          <a:prstGeom prst="rect">
            <a:avLst/>
          </a:prstGeom>
        </p:spPr>
      </p:pic>
    </p:spTree>
    <p:extLst>
      <p:ext uri="{BB962C8B-B14F-4D97-AF65-F5344CB8AC3E}">
        <p14:creationId xmlns:p14="http://schemas.microsoft.com/office/powerpoint/2010/main" val="2183493217"/>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A6196C30-3D84-4A6D-B34C-91DEF2F1FD67}"/>
              </a:ext>
            </a:extLst>
          </p:cNvPr>
          <p:cNvSpPr/>
          <p:nvPr/>
        </p:nvSpPr>
        <p:spPr>
          <a:xfrm>
            <a:off x="1183383" y="2359184"/>
            <a:ext cx="315202" cy="3117793"/>
          </a:xfrm>
          <a:custGeom>
            <a:avLst/>
            <a:gdLst/>
            <a:ahLst/>
            <a:cxnLst/>
            <a:rect l="l" t="t" r="r" b="b"/>
            <a:pathLst>
              <a:path w="309880" h="3694429">
                <a:moveTo>
                  <a:pt x="309372" y="3694176"/>
                </a:moveTo>
                <a:lnTo>
                  <a:pt x="249144" y="3694176"/>
                </a:lnTo>
                <a:lnTo>
                  <a:pt x="199977" y="3694176"/>
                </a:lnTo>
                <a:lnTo>
                  <a:pt x="166836" y="3694176"/>
                </a:lnTo>
                <a:lnTo>
                  <a:pt x="154686" y="3694176"/>
                </a:lnTo>
                <a:lnTo>
                  <a:pt x="154686" y="1847087"/>
                </a:lnTo>
                <a:lnTo>
                  <a:pt x="113314" y="1847087"/>
                </a:lnTo>
                <a:lnTo>
                  <a:pt x="83410" y="1847087"/>
                </a:lnTo>
                <a:lnTo>
                  <a:pt x="50472" y="1847087"/>
                </a:lnTo>
                <a:lnTo>
                  <a:pt x="0" y="1847087"/>
                </a:lnTo>
                <a:lnTo>
                  <a:pt x="60211" y="1847087"/>
                </a:lnTo>
                <a:lnTo>
                  <a:pt x="109380" y="1847087"/>
                </a:lnTo>
                <a:lnTo>
                  <a:pt x="142530" y="1847087"/>
                </a:lnTo>
                <a:lnTo>
                  <a:pt x="154686" y="1847087"/>
                </a:lnTo>
                <a:lnTo>
                  <a:pt x="154686" y="0"/>
                </a:lnTo>
                <a:lnTo>
                  <a:pt x="196036" y="0"/>
                </a:lnTo>
                <a:lnTo>
                  <a:pt x="225932" y="0"/>
                </a:lnTo>
                <a:lnTo>
                  <a:pt x="258877" y="0"/>
                </a:lnTo>
                <a:lnTo>
                  <a:pt x="309372" y="0"/>
                </a:lnTo>
              </a:path>
            </a:pathLst>
          </a:custGeom>
          <a:ln w="19812">
            <a:solidFill>
              <a:srgbClr val="EC7C30"/>
            </a:solidFill>
          </a:ln>
        </p:spPr>
        <p:txBody>
          <a:bodyPr wrap="square" lIns="0" tIns="0" rIns="0" bIns="0" rtlCol="0"/>
          <a:lstStyle/>
          <a:p>
            <a:endParaRPr sz="1764" dirty="0">
              <a:latin typeface="+mj-lt"/>
            </a:endParaRPr>
          </a:p>
        </p:txBody>
      </p:sp>
      <p:grpSp>
        <p:nvGrpSpPr>
          <p:cNvPr id="5" name="object 3">
            <a:extLst>
              <a:ext uri="{FF2B5EF4-FFF2-40B4-BE49-F238E27FC236}">
                <a16:creationId xmlns:a16="http://schemas.microsoft.com/office/drawing/2014/main" id="{8027BF43-C5D8-4B2B-8308-B8F77D2243EE}"/>
              </a:ext>
            </a:extLst>
          </p:cNvPr>
          <p:cNvGrpSpPr/>
          <p:nvPr/>
        </p:nvGrpSpPr>
        <p:grpSpPr>
          <a:xfrm>
            <a:off x="346843" y="1442667"/>
            <a:ext cx="11406791" cy="4617763"/>
            <a:chOff x="256031" y="1266443"/>
            <a:chExt cx="11915140" cy="5728970"/>
          </a:xfrm>
        </p:grpSpPr>
        <p:sp>
          <p:nvSpPr>
            <p:cNvPr id="6" name="object 4">
              <a:extLst>
                <a:ext uri="{FF2B5EF4-FFF2-40B4-BE49-F238E27FC236}">
                  <a16:creationId xmlns:a16="http://schemas.microsoft.com/office/drawing/2014/main" id="{D1DF781A-C9D5-411A-B0A9-98076B7B5187}"/>
                </a:ext>
              </a:extLst>
            </p:cNvPr>
            <p:cNvSpPr/>
            <p:nvPr/>
          </p:nvSpPr>
          <p:spPr>
            <a:xfrm>
              <a:off x="3273552" y="1269491"/>
              <a:ext cx="8894445" cy="5242560"/>
            </a:xfrm>
            <a:custGeom>
              <a:avLst/>
              <a:gdLst/>
              <a:ahLst/>
              <a:cxnLst/>
              <a:rect l="l" t="t" r="r" b="b"/>
              <a:pathLst>
                <a:path w="8894445" h="5242559">
                  <a:moveTo>
                    <a:pt x="8894064" y="0"/>
                  </a:moveTo>
                  <a:lnTo>
                    <a:pt x="0" y="0"/>
                  </a:lnTo>
                  <a:lnTo>
                    <a:pt x="0" y="5242560"/>
                  </a:lnTo>
                  <a:lnTo>
                    <a:pt x="8894064" y="5242560"/>
                  </a:lnTo>
                  <a:lnTo>
                    <a:pt x="8894064" y="0"/>
                  </a:lnTo>
                  <a:close/>
                </a:path>
              </a:pathLst>
            </a:custGeom>
            <a:solidFill>
              <a:srgbClr val="F1F1F1"/>
            </a:solidFill>
          </p:spPr>
          <p:txBody>
            <a:bodyPr wrap="square" lIns="0" tIns="0" rIns="0" bIns="0" rtlCol="0"/>
            <a:lstStyle/>
            <a:p>
              <a:endParaRPr sz="1764" dirty="0">
                <a:latin typeface="+mj-lt"/>
              </a:endParaRPr>
            </a:p>
          </p:txBody>
        </p:sp>
        <p:sp>
          <p:nvSpPr>
            <p:cNvPr id="7" name="object 5">
              <a:extLst>
                <a:ext uri="{FF2B5EF4-FFF2-40B4-BE49-F238E27FC236}">
                  <a16:creationId xmlns:a16="http://schemas.microsoft.com/office/drawing/2014/main" id="{0D68CB56-371B-4AEF-98D6-EB2393E3F7CA}"/>
                </a:ext>
              </a:extLst>
            </p:cNvPr>
            <p:cNvSpPr/>
            <p:nvPr/>
          </p:nvSpPr>
          <p:spPr>
            <a:xfrm>
              <a:off x="3273552" y="1269491"/>
              <a:ext cx="8894445" cy="5242560"/>
            </a:xfrm>
            <a:custGeom>
              <a:avLst/>
              <a:gdLst/>
              <a:ahLst/>
              <a:cxnLst/>
              <a:rect l="l" t="t" r="r" b="b"/>
              <a:pathLst>
                <a:path w="8894445" h="5242559">
                  <a:moveTo>
                    <a:pt x="0" y="5242560"/>
                  </a:moveTo>
                  <a:lnTo>
                    <a:pt x="8894064" y="5242560"/>
                  </a:lnTo>
                  <a:lnTo>
                    <a:pt x="8894064" y="0"/>
                  </a:lnTo>
                  <a:lnTo>
                    <a:pt x="0" y="0"/>
                  </a:lnTo>
                  <a:lnTo>
                    <a:pt x="0" y="5242560"/>
                  </a:lnTo>
                  <a:close/>
                </a:path>
              </a:pathLst>
            </a:custGeom>
            <a:ln w="6096">
              <a:solidFill>
                <a:srgbClr val="D9D9D9"/>
              </a:solidFill>
            </a:ln>
          </p:spPr>
          <p:txBody>
            <a:bodyPr wrap="square" lIns="0" tIns="0" rIns="0" bIns="0" rtlCol="0"/>
            <a:lstStyle/>
            <a:p>
              <a:endParaRPr sz="1764" dirty="0">
                <a:latin typeface="+mj-lt"/>
              </a:endParaRPr>
            </a:p>
          </p:txBody>
        </p:sp>
        <p:sp>
          <p:nvSpPr>
            <p:cNvPr id="8" name="object 6">
              <a:extLst>
                <a:ext uri="{FF2B5EF4-FFF2-40B4-BE49-F238E27FC236}">
                  <a16:creationId xmlns:a16="http://schemas.microsoft.com/office/drawing/2014/main" id="{CEAE4CE5-BC52-46C4-826C-442C9CAE557E}"/>
                </a:ext>
              </a:extLst>
            </p:cNvPr>
            <p:cNvSpPr/>
            <p:nvPr/>
          </p:nvSpPr>
          <p:spPr>
            <a:xfrm>
              <a:off x="4585208" y="1600199"/>
              <a:ext cx="1494281" cy="197612"/>
            </a:xfrm>
            <a:prstGeom prst="rect">
              <a:avLst/>
            </a:prstGeom>
            <a:blipFill>
              <a:blip r:embed="rId2" cstate="print"/>
              <a:stretch>
                <a:fillRect/>
              </a:stretch>
            </a:blipFill>
          </p:spPr>
          <p:txBody>
            <a:bodyPr wrap="square" lIns="0" tIns="0" rIns="0" bIns="0" rtlCol="0"/>
            <a:lstStyle/>
            <a:p>
              <a:endParaRPr sz="1764" dirty="0">
                <a:latin typeface="+mj-lt"/>
              </a:endParaRPr>
            </a:p>
          </p:txBody>
        </p:sp>
        <p:sp>
          <p:nvSpPr>
            <p:cNvPr id="9" name="object 7">
              <a:extLst>
                <a:ext uri="{FF2B5EF4-FFF2-40B4-BE49-F238E27FC236}">
                  <a16:creationId xmlns:a16="http://schemas.microsoft.com/office/drawing/2014/main" id="{66AA544E-FF47-4243-A6B5-28DD6BA11A7E}"/>
                </a:ext>
              </a:extLst>
            </p:cNvPr>
            <p:cNvSpPr/>
            <p:nvPr/>
          </p:nvSpPr>
          <p:spPr>
            <a:xfrm>
              <a:off x="4575555" y="1902332"/>
              <a:ext cx="1273683" cy="184530"/>
            </a:xfrm>
            <a:prstGeom prst="rect">
              <a:avLst/>
            </a:prstGeom>
            <a:blipFill>
              <a:blip r:embed="rId3" cstate="print"/>
              <a:stretch>
                <a:fillRect/>
              </a:stretch>
            </a:blipFill>
          </p:spPr>
          <p:txBody>
            <a:bodyPr wrap="square" lIns="0" tIns="0" rIns="0" bIns="0" rtlCol="0"/>
            <a:lstStyle/>
            <a:p>
              <a:endParaRPr sz="1764" dirty="0">
                <a:latin typeface="+mj-lt"/>
              </a:endParaRPr>
            </a:p>
          </p:txBody>
        </p:sp>
        <p:sp>
          <p:nvSpPr>
            <p:cNvPr id="10" name="object 8">
              <a:extLst>
                <a:ext uri="{FF2B5EF4-FFF2-40B4-BE49-F238E27FC236}">
                  <a16:creationId xmlns:a16="http://schemas.microsoft.com/office/drawing/2014/main" id="{9A468204-15DB-46DA-A03B-683B93259ADD}"/>
                </a:ext>
              </a:extLst>
            </p:cNvPr>
            <p:cNvSpPr/>
            <p:nvPr/>
          </p:nvSpPr>
          <p:spPr>
            <a:xfrm>
              <a:off x="4500372" y="5303519"/>
              <a:ext cx="1671955" cy="388620"/>
            </a:xfrm>
            <a:custGeom>
              <a:avLst/>
              <a:gdLst/>
              <a:ahLst/>
              <a:cxnLst/>
              <a:rect l="l" t="t" r="r" b="b"/>
              <a:pathLst>
                <a:path w="1671954" h="388620">
                  <a:moveTo>
                    <a:pt x="1671827" y="0"/>
                  </a:moveTo>
                  <a:lnTo>
                    <a:pt x="0" y="0"/>
                  </a:lnTo>
                  <a:lnTo>
                    <a:pt x="0" y="388619"/>
                  </a:lnTo>
                  <a:lnTo>
                    <a:pt x="1671827" y="388619"/>
                  </a:lnTo>
                  <a:lnTo>
                    <a:pt x="1671827" y="0"/>
                  </a:lnTo>
                  <a:close/>
                </a:path>
              </a:pathLst>
            </a:custGeom>
            <a:solidFill>
              <a:srgbClr val="FFC000"/>
            </a:solidFill>
          </p:spPr>
          <p:txBody>
            <a:bodyPr wrap="square" lIns="0" tIns="0" rIns="0" bIns="0" rtlCol="0"/>
            <a:lstStyle/>
            <a:p>
              <a:endParaRPr sz="1764" dirty="0">
                <a:latin typeface="+mj-lt"/>
              </a:endParaRPr>
            </a:p>
          </p:txBody>
        </p:sp>
        <p:sp>
          <p:nvSpPr>
            <p:cNvPr id="11" name="object 9">
              <a:extLst>
                <a:ext uri="{FF2B5EF4-FFF2-40B4-BE49-F238E27FC236}">
                  <a16:creationId xmlns:a16="http://schemas.microsoft.com/office/drawing/2014/main" id="{2C6F13CD-AB02-4042-A82A-4A0C5ABB04F8}"/>
                </a:ext>
              </a:extLst>
            </p:cNvPr>
            <p:cNvSpPr/>
            <p:nvPr/>
          </p:nvSpPr>
          <p:spPr>
            <a:xfrm>
              <a:off x="4849622" y="5394578"/>
              <a:ext cx="974725" cy="190500"/>
            </a:xfrm>
            <a:custGeom>
              <a:avLst/>
              <a:gdLst/>
              <a:ahLst/>
              <a:cxnLst/>
              <a:rect l="l" t="t" r="r" b="b"/>
              <a:pathLst>
                <a:path w="974725" h="190500">
                  <a:moveTo>
                    <a:pt x="20700" y="7746"/>
                  </a:moveTo>
                  <a:lnTo>
                    <a:pt x="0" y="7746"/>
                  </a:lnTo>
                  <a:lnTo>
                    <a:pt x="0" y="144398"/>
                  </a:lnTo>
                  <a:lnTo>
                    <a:pt x="16001" y="144398"/>
                  </a:lnTo>
                  <a:lnTo>
                    <a:pt x="15981" y="35559"/>
                  </a:lnTo>
                  <a:lnTo>
                    <a:pt x="15748" y="29844"/>
                  </a:lnTo>
                  <a:lnTo>
                    <a:pt x="15239" y="26923"/>
                  </a:lnTo>
                  <a:lnTo>
                    <a:pt x="32947" y="26923"/>
                  </a:lnTo>
                  <a:lnTo>
                    <a:pt x="20700" y="7746"/>
                  </a:lnTo>
                  <a:close/>
                </a:path>
                <a:path w="974725" h="190500">
                  <a:moveTo>
                    <a:pt x="32947" y="26923"/>
                  </a:moveTo>
                  <a:lnTo>
                    <a:pt x="15748" y="26923"/>
                  </a:lnTo>
                  <a:lnTo>
                    <a:pt x="16890" y="29971"/>
                  </a:lnTo>
                  <a:lnTo>
                    <a:pt x="18414" y="32765"/>
                  </a:lnTo>
                  <a:lnTo>
                    <a:pt x="20192" y="35559"/>
                  </a:lnTo>
                  <a:lnTo>
                    <a:pt x="90424" y="144398"/>
                  </a:lnTo>
                  <a:lnTo>
                    <a:pt x="110108" y="144398"/>
                  </a:lnTo>
                  <a:lnTo>
                    <a:pt x="110108" y="124078"/>
                  </a:lnTo>
                  <a:lnTo>
                    <a:pt x="94614" y="124078"/>
                  </a:lnTo>
                  <a:lnTo>
                    <a:pt x="93852" y="122427"/>
                  </a:lnTo>
                  <a:lnTo>
                    <a:pt x="89153" y="114934"/>
                  </a:lnTo>
                  <a:lnTo>
                    <a:pt x="32947" y="26923"/>
                  </a:lnTo>
                  <a:close/>
                </a:path>
                <a:path w="974725" h="190500">
                  <a:moveTo>
                    <a:pt x="110108" y="7746"/>
                  </a:moveTo>
                  <a:lnTo>
                    <a:pt x="94106" y="7746"/>
                  </a:lnTo>
                  <a:lnTo>
                    <a:pt x="94164" y="114934"/>
                  </a:lnTo>
                  <a:lnTo>
                    <a:pt x="94361" y="120141"/>
                  </a:lnTo>
                  <a:lnTo>
                    <a:pt x="94995" y="124078"/>
                  </a:lnTo>
                  <a:lnTo>
                    <a:pt x="110108" y="124078"/>
                  </a:lnTo>
                  <a:lnTo>
                    <a:pt x="110108" y="7746"/>
                  </a:lnTo>
                  <a:close/>
                </a:path>
                <a:path w="974725" h="190500">
                  <a:moveTo>
                    <a:pt x="182499" y="44576"/>
                  </a:moveTo>
                  <a:lnTo>
                    <a:pt x="144827" y="66597"/>
                  </a:lnTo>
                  <a:lnTo>
                    <a:pt x="137540" y="96011"/>
                  </a:lnTo>
                  <a:lnTo>
                    <a:pt x="138279" y="107364"/>
                  </a:lnTo>
                  <a:lnTo>
                    <a:pt x="163369" y="143351"/>
                  </a:lnTo>
                  <a:lnTo>
                    <a:pt x="181863" y="146684"/>
                  </a:lnTo>
                  <a:lnTo>
                    <a:pt x="191912" y="146091"/>
                  </a:lnTo>
                  <a:lnTo>
                    <a:pt x="200913" y="144319"/>
                  </a:lnTo>
                  <a:lnTo>
                    <a:pt x="208867" y="141380"/>
                  </a:lnTo>
                  <a:lnTo>
                    <a:pt x="215773" y="137286"/>
                  </a:lnTo>
                  <a:lnTo>
                    <a:pt x="215773" y="133476"/>
                  </a:lnTo>
                  <a:lnTo>
                    <a:pt x="175767" y="133476"/>
                  </a:lnTo>
                  <a:lnTo>
                    <a:pt x="168020" y="130555"/>
                  </a:lnTo>
                  <a:lnTo>
                    <a:pt x="153669" y="99567"/>
                  </a:lnTo>
                  <a:lnTo>
                    <a:pt x="222630" y="99567"/>
                  </a:lnTo>
                  <a:lnTo>
                    <a:pt x="222630" y="91312"/>
                  </a:lnTo>
                  <a:lnTo>
                    <a:pt x="222305" y="86232"/>
                  </a:lnTo>
                  <a:lnTo>
                    <a:pt x="153924" y="86232"/>
                  </a:lnTo>
                  <a:lnTo>
                    <a:pt x="155066" y="77723"/>
                  </a:lnTo>
                  <a:lnTo>
                    <a:pt x="158241" y="70865"/>
                  </a:lnTo>
                  <a:lnTo>
                    <a:pt x="163449" y="65658"/>
                  </a:lnTo>
                  <a:lnTo>
                    <a:pt x="168528" y="60324"/>
                  </a:lnTo>
                  <a:lnTo>
                    <a:pt x="174878" y="57657"/>
                  </a:lnTo>
                  <a:lnTo>
                    <a:pt x="212604" y="57657"/>
                  </a:lnTo>
                  <a:lnTo>
                    <a:pt x="212089" y="56895"/>
                  </a:lnTo>
                  <a:lnTo>
                    <a:pt x="206305" y="51488"/>
                  </a:lnTo>
                  <a:lnTo>
                    <a:pt x="199437" y="47640"/>
                  </a:lnTo>
                  <a:lnTo>
                    <a:pt x="191498" y="45340"/>
                  </a:lnTo>
                  <a:lnTo>
                    <a:pt x="182499" y="44576"/>
                  </a:lnTo>
                  <a:close/>
                </a:path>
                <a:path w="974725" h="190500">
                  <a:moveTo>
                    <a:pt x="215773" y="122681"/>
                  </a:moveTo>
                  <a:lnTo>
                    <a:pt x="208728" y="127422"/>
                  </a:lnTo>
                  <a:lnTo>
                    <a:pt x="201326" y="130794"/>
                  </a:lnTo>
                  <a:lnTo>
                    <a:pt x="193591" y="132808"/>
                  </a:lnTo>
                  <a:lnTo>
                    <a:pt x="185547" y="133476"/>
                  </a:lnTo>
                  <a:lnTo>
                    <a:pt x="215773" y="133476"/>
                  </a:lnTo>
                  <a:lnTo>
                    <a:pt x="215773" y="122681"/>
                  </a:lnTo>
                  <a:close/>
                </a:path>
                <a:path w="974725" h="190500">
                  <a:moveTo>
                    <a:pt x="212604" y="57657"/>
                  </a:moveTo>
                  <a:lnTo>
                    <a:pt x="189864" y="57657"/>
                  </a:lnTo>
                  <a:lnTo>
                    <a:pt x="195833" y="60197"/>
                  </a:lnTo>
                  <a:lnTo>
                    <a:pt x="200025" y="65277"/>
                  </a:lnTo>
                  <a:lnTo>
                    <a:pt x="204342" y="70230"/>
                  </a:lnTo>
                  <a:lnTo>
                    <a:pt x="206501" y="77215"/>
                  </a:lnTo>
                  <a:lnTo>
                    <a:pt x="206628" y="86232"/>
                  </a:lnTo>
                  <a:lnTo>
                    <a:pt x="222305" y="86232"/>
                  </a:lnTo>
                  <a:lnTo>
                    <a:pt x="221966" y="80934"/>
                  </a:lnTo>
                  <a:lnTo>
                    <a:pt x="219979" y="71723"/>
                  </a:lnTo>
                  <a:lnTo>
                    <a:pt x="216683" y="63702"/>
                  </a:lnTo>
                  <a:lnTo>
                    <a:pt x="212604" y="57657"/>
                  </a:lnTo>
                  <a:close/>
                </a:path>
                <a:path w="974725" h="190500">
                  <a:moveTo>
                    <a:pt x="266953" y="60197"/>
                  </a:moveTo>
                  <a:lnTo>
                    <a:pt x="251332" y="60197"/>
                  </a:lnTo>
                  <a:lnTo>
                    <a:pt x="251332" y="117855"/>
                  </a:lnTo>
                  <a:lnTo>
                    <a:pt x="252930" y="130357"/>
                  </a:lnTo>
                  <a:lnTo>
                    <a:pt x="257730" y="139287"/>
                  </a:lnTo>
                  <a:lnTo>
                    <a:pt x="265745" y="144645"/>
                  </a:lnTo>
                  <a:lnTo>
                    <a:pt x="276987" y="146430"/>
                  </a:lnTo>
                  <a:lnTo>
                    <a:pt x="282955" y="146430"/>
                  </a:lnTo>
                  <a:lnTo>
                    <a:pt x="287908" y="145414"/>
                  </a:lnTo>
                  <a:lnTo>
                    <a:pt x="291591" y="143382"/>
                  </a:lnTo>
                  <a:lnTo>
                    <a:pt x="291591" y="133349"/>
                  </a:lnTo>
                  <a:lnTo>
                    <a:pt x="276225" y="133349"/>
                  </a:lnTo>
                  <a:lnTo>
                    <a:pt x="272541" y="131952"/>
                  </a:lnTo>
                  <a:lnTo>
                    <a:pt x="270255" y="129158"/>
                  </a:lnTo>
                  <a:lnTo>
                    <a:pt x="268097" y="126364"/>
                  </a:lnTo>
                  <a:lnTo>
                    <a:pt x="266953" y="121665"/>
                  </a:lnTo>
                  <a:lnTo>
                    <a:pt x="266953" y="60197"/>
                  </a:lnTo>
                  <a:close/>
                </a:path>
                <a:path w="974725" h="190500">
                  <a:moveTo>
                    <a:pt x="291591" y="130047"/>
                  </a:moveTo>
                  <a:lnTo>
                    <a:pt x="288670" y="132206"/>
                  </a:lnTo>
                  <a:lnTo>
                    <a:pt x="285241" y="133349"/>
                  </a:lnTo>
                  <a:lnTo>
                    <a:pt x="291591" y="133349"/>
                  </a:lnTo>
                  <a:lnTo>
                    <a:pt x="291591" y="130047"/>
                  </a:lnTo>
                  <a:close/>
                </a:path>
                <a:path w="974725" h="190500">
                  <a:moveTo>
                    <a:pt x="291591" y="46862"/>
                  </a:moveTo>
                  <a:lnTo>
                    <a:pt x="234568" y="46862"/>
                  </a:lnTo>
                  <a:lnTo>
                    <a:pt x="234568" y="60197"/>
                  </a:lnTo>
                  <a:lnTo>
                    <a:pt x="291591" y="60197"/>
                  </a:lnTo>
                  <a:lnTo>
                    <a:pt x="291591" y="46862"/>
                  </a:lnTo>
                  <a:close/>
                </a:path>
                <a:path w="974725" h="190500">
                  <a:moveTo>
                    <a:pt x="266953" y="18033"/>
                  </a:moveTo>
                  <a:lnTo>
                    <a:pt x="251332" y="22986"/>
                  </a:lnTo>
                  <a:lnTo>
                    <a:pt x="251332" y="46862"/>
                  </a:lnTo>
                  <a:lnTo>
                    <a:pt x="266953" y="46862"/>
                  </a:lnTo>
                  <a:lnTo>
                    <a:pt x="266953" y="18033"/>
                  </a:lnTo>
                  <a:close/>
                </a:path>
                <a:path w="974725" h="190500">
                  <a:moveTo>
                    <a:pt x="314705" y="46862"/>
                  </a:moveTo>
                  <a:lnTo>
                    <a:pt x="298323" y="46862"/>
                  </a:lnTo>
                  <a:lnTo>
                    <a:pt x="327787" y="144398"/>
                  </a:lnTo>
                  <a:lnTo>
                    <a:pt x="343407" y="144398"/>
                  </a:lnTo>
                  <a:lnTo>
                    <a:pt x="348243" y="128904"/>
                  </a:lnTo>
                  <a:lnTo>
                    <a:pt x="336168" y="128904"/>
                  </a:lnTo>
                  <a:lnTo>
                    <a:pt x="335914" y="125348"/>
                  </a:lnTo>
                  <a:lnTo>
                    <a:pt x="335533" y="122427"/>
                  </a:lnTo>
                  <a:lnTo>
                    <a:pt x="314705" y="46862"/>
                  </a:lnTo>
                  <a:close/>
                </a:path>
                <a:path w="974725" h="190500">
                  <a:moveTo>
                    <a:pt x="380540" y="65531"/>
                  </a:moveTo>
                  <a:lnTo>
                    <a:pt x="367664" y="65531"/>
                  </a:lnTo>
                  <a:lnTo>
                    <a:pt x="367918" y="68833"/>
                  </a:lnTo>
                  <a:lnTo>
                    <a:pt x="368426" y="71881"/>
                  </a:lnTo>
                  <a:lnTo>
                    <a:pt x="389254" y="144398"/>
                  </a:lnTo>
                  <a:lnTo>
                    <a:pt x="405511" y="144398"/>
                  </a:lnTo>
                  <a:lnTo>
                    <a:pt x="410075" y="129158"/>
                  </a:lnTo>
                  <a:lnTo>
                    <a:pt x="397128" y="129158"/>
                  </a:lnTo>
                  <a:lnTo>
                    <a:pt x="396748" y="125602"/>
                  </a:lnTo>
                  <a:lnTo>
                    <a:pt x="396239" y="122681"/>
                  </a:lnTo>
                  <a:lnTo>
                    <a:pt x="380540" y="65531"/>
                  </a:lnTo>
                  <a:close/>
                </a:path>
                <a:path w="974725" h="190500">
                  <a:moveTo>
                    <a:pt x="434720" y="46862"/>
                  </a:moveTo>
                  <a:lnTo>
                    <a:pt x="419226" y="46862"/>
                  </a:lnTo>
                  <a:lnTo>
                    <a:pt x="398525" y="123697"/>
                  </a:lnTo>
                  <a:lnTo>
                    <a:pt x="398017" y="126618"/>
                  </a:lnTo>
                  <a:lnTo>
                    <a:pt x="397890" y="129158"/>
                  </a:lnTo>
                  <a:lnTo>
                    <a:pt x="410075" y="129158"/>
                  </a:lnTo>
                  <a:lnTo>
                    <a:pt x="434720" y="46862"/>
                  </a:lnTo>
                  <a:close/>
                </a:path>
                <a:path w="974725" h="190500">
                  <a:moveTo>
                    <a:pt x="375412" y="46862"/>
                  </a:moveTo>
                  <a:lnTo>
                    <a:pt x="361188" y="46862"/>
                  </a:lnTo>
                  <a:lnTo>
                    <a:pt x="338708" y="120014"/>
                  </a:lnTo>
                  <a:lnTo>
                    <a:pt x="337692" y="123189"/>
                  </a:lnTo>
                  <a:lnTo>
                    <a:pt x="337185" y="126110"/>
                  </a:lnTo>
                  <a:lnTo>
                    <a:pt x="336930" y="128904"/>
                  </a:lnTo>
                  <a:lnTo>
                    <a:pt x="348243" y="128904"/>
                  </a:lnTo>
                  <a:lnTo>
                    <a:pt x="366394" y="70738"/>
                  </a:lnTo>
                  <a:lnTo>
                    <a:pt x="367029" y="67817"/>
                  </a:lnTo>
                  <a:lnTo>
                    <a:pt x="367283" y="65531"/>
                  </a:lnTo>
                  <a:lnTo>
                    <a:pt x="380540" y="65531"/>
                  </a:lnTo>
                  <a:lnTo>
                    <a:pt x="375412" y="46862"/>
                  </a:lnTo>
                  <a:close/>
                </a:path>
                <a:path w="974725" h="190500">
                  <a:moveTo>
                    <a:pt x="496569" y="44576"/>
                  </a:moveTo>
                  <a:lnTo>
                    <a:pt x="460375" y="58419"/>
                  </a:lnTo>
                  <a:lnTo>
                    <a:pt x="446913" y="96773"/>
                  </a:lnTo>
                  <a:lnTo>
                    <a:pt x="447722" y="107483"/>
                  </a:lnTo>
                  <a:lnTo>
                    <a:pt x="474884" y="143255"/>
                  </a:lnTo>
                  <a:lnTo>
                    <a:pt x="494283" y="146684"/>
                  </a:lnTo>
                  <a:lnTo>
                    <a:pt x="504856" y="145803"/>
                  </a:lnTo>
                  <a:lnTo>
                    <a:pt x="514286" y="143160"/>
                  </a:lnTo>
                  <a:lnTo>
                    <a:pt x="522573" y="138755"/>
                  </a:lnTo>
                  <a:lnTo>
                    <a:pt x="528687" y="133476"/>
                  </a:lnTo>
                  <a:lnTo>
                    <a:pt x="495426" y="133476"/>
                  </a:lnTo>
                  <a:lnTo>
                    <a:pt x="488378" y="132857"/>
                  </a:lnTo>
                  <a:lnTo>
                    <a:pt x="462957" y="96773"/>
                  </a:lnTo>
                  <a:lnTo>
                    <a:pt x="462972" y="95249"/>
                  </a:lnTo>
                  <a:lnTo>
                    <a:pt x="481980" y="60229"/>
                  </a:lnTo>
                  <a:lnTo>
                    <a:pt x="495426" y="57657"/>
                  </a:lnTo>
                  <a:lnTo>
                    <a:pt x="530296" y="57657"/>
                  </a:lnTo>
                  <a:lnTo>
                    <a:pt x="523966" y="52131"/>
                  </a:lnTo>
                  <a:lnTo>
                    <a:pt x="516032" y="47926"/>
                  </a:lnTo>
                  <a:lnTo>
                    <a:pt x="506908" y="45412"/>
                  </a:lnTo>
                  <a:lnTo>
                    <a:pt x="496569" y="44576"/>
                  </a:lnTo>
                  <a:close/>
                </a:path>
                <a:path w="974725" h="190500">
                  <a:moveTo>
                    <a:pt x="530296" y="57657"/>
                  </a:moveTo>
                  <a:lnTo>
                    <a:pt x="505587" y="57657"/>
                  </a:lnTo>
                  <a:lnTo>
                    <a:pt x="513333" y="60959"/>
                  </a:lnTo>
                  <a:lnTo>
                    <a:pt x="518794" y="67563"/>
                  </a:lnTo>
                  <a:lnTo>
                    <a:pt x="522368" y="73040"/>
                  </a:lnTo>
                  <a:lnTo>
                    <a:pt x="524906" y="79565"/>
                  </a:lnTo>
                  <a:lnTo>
                    <a:pt x="526420" y="87137"/>
                  </a:lnTo>
                  <a:lnTo>
                    <a:pt x="526893" y="95249"/>
                  </a:lnTo>
                  <a:lnTo>
                    <a:pt x="526863" y="96773"/>
                  </a:lnTo>
                  <a:lnTo>
                    <a:pt x="505587" y="133476"/>
                  </a:lnTo>
                  <a:lnTo>
                    <a:pt x="528687" y="133476"/>
                  </a:lnTo>
                  <a:lnTo>
                    <a:pt x="542925" y="95249"/>
                  </a:lnTo>
                  <a:lnTo>
                    <a:pt x="542163" y="83988"/>
                  </a:lnTo>
                  <a:lnTo>
                    <a:pt x="539876" y="74025"/>
                  </a:lnTo>
                  <a:lnTo>
                    <a:pt x="536066" y="65371"/>
                  </a:lnTo>
                  <a:lnTo>
                    <a:pt x="530732" y="58038"/>
                  </a:lnTo>
                  <a:lnTo>
                    <a:pt x="530296" y="57657"/>
                  </a:lnTo>
                  <a:close/>
                </a:path>
                <a:path w="974725" h="190500">
                  <a:moveTo>
                    <a:pt x="583438" y="46862"/>
                  </a:moveTo>
                  <a:lnTo>
                    <a:pt x="567816" y="46862"/>
                  </a:lnTo>
                  <a:lnTo>
                    <a:pt x="567816" y="144398"/>
                  </a:lnTo>
                  <a:lnTo>
                    <a:pt x="583438" y="144398"/>
                  </a:lnTo>
                  <a:lnTo>
                    <a:pt x="583438" y="94614"/>
                  </a:lnTo>
                  <a:lnTo>
                    <a:pt x="583864" y="86927"/>
                  </a:lnTo>
                  <a:lnTo>
                    <a:pt x="585136" y="80073"/>
                  </a:lnTo>
                  <a:lnTo>
                    <a:pt x="587242" y="74076"/>
                  </a:lnTo>
                  <a:lnTo>
                    <a:pt x="590168" y="68960"/>
                  </a:lnTo>
                  <a:lnTo>
                    <a:pt x="591632" y="66928"/>
                  </a:lnTo>
                  <a:lnTo>
                    <a:pt x="583438" y="66928"/>
                  </a:lnTo>
                  <a:lnTo>
                    <a:pt x="583438" y="46862"/>
                  </a:lnTo>
                  <a:close/>
                </a:path>
                <a:path w="974725" h="190500">
                  <a:moveTo>
                    <a:pt x="613410" y="45084"/>
                  </a:moveTo>
                  <a:lnTo>
                    <a:pt x="603757" y="45084"/>
                  </a:lnTo>
                  <a:lnTo>
                    <a:pt x="598677" y="47116"/>
                  </a:lnTo>
                  <a:lnTo>
                    <a:pt x="589533" y="54736"/>
                  </a:lnTo>
                  <a:lnTo>
                    <a:pt x="586104" y="60070"/>
                  </a:lnTo>
                  <a:lnTo>
                    <a:pt x="583818" y="66928"/>
                  </a:lnTo>
                  <a:lnTo>
                    <a:pt x="591632" y="66928"/>
                  </a:lnTo>
                  <a:lnTo>
                    <a:pt x="594740" y="62610"/>
                  </a:lnTo>
                  <a:lnTo>
                    <a:pt x="600201" y="59562"/>
                  </a:lnTo>
                  <a:lnTo>
                    <a:pt x="618743" y="59562"/>
                  </a:lnTo>
                  <a:lnTo>
                    <a:pt x="618743" y="46481"/>
                  </a:lnTo>
                  <a:lnTo>
                    <a:pt x="616585" y="45592"/>
                  </a:lnTo>
                  <a:lnTo>
                    <a:pt x="613410" y="45084"/>
                  </a:lnTo>
                  <a:close/>
                </a:path>
                <a:path w="974725" h="190500">
                  <a:moveTo>
                    <a:pt x="618743" y="59562"/>
                  </a:moveTo>
                  <a:lnTo>
                    <a:pt x="612013" y="59562"/>
                  </a:lnTo>
                  <a:lnTo>
                    <a:pt x="615950" y="60578"/>
                  </a:lnTo>
                  <a:lnTo>
                    <a:pt x="618743" y="62610"/>
                  </a:lnTo>
                  <a:lnTo>
                    <a:pt x="618743" y="59562"/>
                  </a:lnTo>
                  <a:close/>
                </a:path>
                <a:path w="974725" h="190500">
                  <a:moveTo>
                    <a:pt x="652017" y="0"/>
                  </a:moveTo>
                  <a:lnTo>
                    <a:pt x="636397" y="0"/>
                  </a:lnTo>
                  <a:lnTo>
                    <a:pt x="636397" y="144398"/>
                  </a:lnTo>
                  <a:lnTo>
                    <a:pt x="652017" y="144398"/>
                  </a:lnTo>
                  <a:lnTo>
                    <a:pt x="652017" y="97535"/>
                  </a:lnTo>
                  <a:lnTo>
                    <a:pt x="672208" y="97535"/>
                  </a:lnTo>
                  <a:lnTo>
                    <a:pt x="668654" y="93852"/>
                  </a:lnTo>
                  <a:lnTo>
                    <a:pt x="670854" y="91566"/>
                  </a:lnTo>
                  <a:lnTo>
                    <a:pt x="652017" y="91566"/>
                  </a:lnTo>
                  <a:lnTo>
                    <a:pt x="652017" y="0"/>
                  </a:lnTo>
                  <a:close/>
                </a:path>
                <a:path w="974725" h="190500">
                  <a:moveTo>
                    <a:pt x="672208" y="97535"/>
                  </a:moveTo>
                  <a:lnTo>
                    <a:pt x="652399" y="97535"/>
                  </a:lnTo>
                  <a:lnTo>
                    <a:pt x="695451" y="144398"/>
                  </a:lnTo>
                  <a:lnTo>
                    <a:pt x="717423" y="144398"/>
                  </a:lnTo>
                  <a:lnTo>
                    <a:pt x="672208" y="97535"/>
                  </a:lnTo>
                  <a:close/>
                </a:path>
                <a:path w="974725" h="190500">
                  <a:moveTo>
                    <a:pt x="713866" y="46862"/>
                  </a:moveTo>
                  <a:lnTo>
                    <a:pt x="693419" y="46862"/>
                  </a:lnTo>
                  <a:lnTo>
                    <a:pt x="652399" y="91566"/>
                  </a:lnTo>
                  <a:lnTo>
                    <a:pt x="670854" y="91566"/>
                  </a:lnTo>
                  <a:lnTo>
                    <a:pt x="713866" y="46862"/>
                  </a:lnTo>
                  <a:close/>
                </a:path>
                <a:path w="974725" h="190500">
                  <a:moveTo>
                    <a:pt x="744854" y="1777"/>
                  </a:moveTo>
                  <a:lnTo>
                    <a:pt x="739139" y="1777"/>
                  </a:lnTo>
                  <a:lnTo>
                    <a:pt x="736853" y="2793"/>
                  </a:lnTo>
                  <a:lnTo>
                    <a:pt x="734822" y="4698"/>
                  </a:lnTo>
                  <a:lnTo>
                    <a:pt x="732916" y="6603"/>
                  </a:lnTo>
                  <a:lnTo>
                    <a:pt x="731901" y="9016"/>
                  </a:lnTo>
                  <a:lnTo>
                    <a:pt x="731901" y="14858"/>
                  </a:lnTo>
                  <a:lnTo>
                    <a:pt x="732916" y="17271"/>
                  </a:lnTo>
                  <a:lnTo>
                    <a:pt x="734822" y="19176"/>
                  </a:lnTo>
                  <a:lnTo>
                    <a:pt x="736853" y="21081"/>
                  </a:lnTo>
                  <a:lnTo>
                    <a:pt x="739139" y="22097"/>
                  </a:lnTo>
                  <a:lnTo>
                    <a:pt x="744854" y="22097"/>
                  </a:lnTo>
                  <a:lnTo>
                    <a:pt x="752220" y="9016"/>
                  </a:lnTo>
                  <a:lnTo>
                    <a:pt x="751331" y="6603"/>
                  </a:lnTo>
                  <a:lnTo>
                    <a:pt x="747267" y="2793"/>
                  </a:lnTo>
                  <a:lnTo>
                    <a:pt x="744854" y="1777"/>
                  </a:lnTo>
                  <a:close/>
                </a:path>
                <a:path w="974725" h="190500">
                  <a:moveTo>
                    <a:pt x="749553" y="46862"/>
                  </a:moveTo>
                  <a:lnTo>
                    <a:pt x="733932" y="46862"/>
                  </a:lnTo>
                  <a:lnTo>
                    <a:pt x="733932" y="144398"/>
                  </a:lnTo>
                  <a:lnTo>
                    <a:pt x="749553" y="144398"/>
                  </a:lnTo>
                  <a:lnTo>
                    <a:pt x="749553" y="46862"/>
                  </a:lnTo>
                  <a:close/>
                </a:path>
                <a:path w="974725" h="190500">
                  <a:moveTo>
                    <a:pt x="796798" y="46862"/>
                  </a:moveTo>
                  <a:lnTo>
                    <a:pt x="781176" y="46862"/>
                  </a:lnTo>
                  <a:lnTo>
                    <a:pt x="781176" y="144398"/>
                  </a:lnTo>
                  <a:lnTo>
                    <a:pt x="796798" y="144398"/>
                  </a:lnTo>
                  <a:lnTo>
                    <a:pt x="796798" y="79755"/>
                  </a:lnTo>
                  <a:lnTo>
                    <a:pt x="799464" y="72389"/>
                  </a:lnTo>
                  <a:lnTo>
                    <a:pt x="807637" y="62991"/>
                  </a:lnTo>
                  <a:lnTo>
                    <a:pt x="796798" y="62991"/>
                  </a:lnTo>
                  <a:lnTo>
                    <a:pt x="796798" y="46862"/>
                  </a:lnTo>
                  <a:close/>
                </a:path>
                <a:path w="974725" h="190500">
                  <a:moveTo>
                    <a:pt x="855499" y="57657"/>
                  </a:moveTo>
                  <a:lnTo>
                    <a:pt x="823849" y="57657"/>
                  </a:lnTo>
                  <a:lnTo>
                    <a:pt x="833776" y="59608"/>
                  </a:lnTo>
                  <a:lnTo>
                    <a:pt x="840882" y="65452"/>
                  </a:lnTo>
                  <a:lnTo>
                    <a:pt x="845155" y="75178"/>
                  </a:lnTo>
                  <a:lnTo>
                    <a:pt x="846581" y="88772"/>
                  </a:lnTo>
                  <a:lnTo>
                    <a:pt x="846581" y="144398"/>
                  </a:lnTo>
                  <a:lnTo>
                    <a:pt x="862202" y="144398"/>
                  </a:lnTo>
                  <a:lnTo>
                    <a:pt x="862202" y="84708"/>
                  </a:lnTo>
                  <a:lnTo>
                    <a:pt x="861677" y="75563"/>
                  </a:lnTo>
                  <a:lnTo>
                    <a:pt x="860091" y="67548"/>
                  </a:lnTo>
                  <a:lnTo>
                    <a:pt x="857434" y="60652"/>
                  </a:lnTo>
                  <a:lnTo>
                    <a:pt x="855499" y="57657"/>
                  </a:lnTo>
                  <a:close/>
                </a:path>
                <a:path w="974725" h="190500">
                  <a:moveTo>
                    <a:pt x="829182" y="44576"/>
                  </a:moveTo>
                  <a:lnTo>
                    <a:pt x="819324" y="45721"/>
                  </a:lnTo>
                  <a:lnTo>
                    <a:pt x="810704" y="49164"/>
                  </a:lnTo>
                  <a:lnTo>
                    <a:pt x="803322" y="54917"/>
                  </a:lnTo>
                  <a:lnTo>
                    <a:pt x="797178" y="62991"/>
                  </a:lnTo>
                  <a:lnTo>
                    <a:pt x="807637" y="62991"/>
                  </a:lnTo>
                  <a:lnTo>
                    <a:pt x="809625" y="60705"/>
                  </a:lnTo>
                  <a:lnTo>
                    <a:pt x="816101" y="57657"/>
                  </a:lnTo>
                  <a:lnTo>
                    <a:pt x="855499" y="57657"/>
                  </a:lnTo>
                  <a:lnTo>
                    <a:pt x="853693" y="54863"/>
                  </a:lnTo>
                  <a:lnTo>
                    <a:pt x="849006" y="50363"/>
                  </a:lnTo>
                  <a:lnTo>
                    <a:pt x="843343" y="47148"/>
                  </a:lnTo>
                  <a:lnTo>
                    <a:pt x="836727" y="45219"/>
                  </a:lnTo>
                  <a:lnTo>
                    <a:pt x="829182" y="44576"/>
                  </a:lnTo>
                  <a:close/>
                </a:path>
                <a:path w="974725" h="190500">
                  <a:moveTo>
                    <a:pt x="891158" y="167766"/>
                  </a:moveTo>
                  <a:lnTo>
                    <a:pt x="891158" y="183387"/>
                  </a:lnTo>
                  <a:lnTo>
                    <a:pt x="898207" y="186388"/>
                  </a:lnTo>
                  <a:lnTo>
                    <a:pt x="905827" y="188531"/>
                  </a:lnTo>
                  <a:lnTo>
                    <a:pt x="914018" y="189817"/>
                  </a:lnTo>
                  <a:lnTo>
                    <a:pt x="922781" y="190245"/>
                  </a:lnTo>
                  <a:lnTo>
                    <a:pt x="945284" y="186888"/>
                  </a:lnTo>
                  <a:lnTo>
                    <a:pt x="961206" y="176910"/>
                  </a:lnTo>
                  <a:lnTo>
                    <a:pt x="922527" y="176910"/>
                  </a:lnTo>
                  <a:lnTo>
                    <a:pt x="914983" y="176339"/>
                  </a:lnTo>
                  <a:lnTo>
                    <a:pt x="907224" y="174624"/>
                  </a:lnTo>
                  <a:lnTo>
                    <a:pt x="899275" y="171767"/>
                  </a:lnTo>
                  <a:lnTo>
                    <a:pt x="891158" y="167766"/>
                  </a:lnTo>
                  <a:close/>
                </a:path>
                <a:path w="974725" h="190500">
                  <a:moveTo>
                    <a:pt x="974216" y="128015"/>
                  </a:moveTo>
                  <a:lnTo>
                    <a:pt x="958595" y="128015"/>
                  </a:lnTo>
                  <a:lnTo>
                    <a:pt x="958499" y="139398"/>
                  </a:lnTo>
                  <a:lnTo>
                    <a:pt x="956335" y="155426"/>
                  </a:lnTo>
                  <a:lnTo>
                    <a:pt x="949563" y="167370"/>
                  </a:lnTo>
                  <a:lnTo>
                    <a:pt x="938289" y="174527"/>
                  </a:lnTo>
                  <a:lnTo>
                    <a:pt x="922527" y="176910"/>
                  </a:lnTo>
                  <a:lnTo>
                    <a:pt x="961206" y="176910"/>
                  </a:lnTo>
                  <a:lnTo>
                    <a:pt x="961358" y="176815"/>
                  </a:lnTo>
                  <a:lnTo>
                    <a:pt x="971002" y="160027"/>
                  </a:lnTo>
                  <a:lnTo>
                    <a:pt x="974216" y="136524"/>
                  </a:lnTo>
                  <a:lnTo>
                    <a:pt x="974216" y="128015"/>
                  </a:lnTo>
                  <a:close/>
                </a:path>
                <a:path w="974725" h="190500">
                  <a:moveTo>
                    <a:pt x="929004" y="44576"/>
                  </a:moveTo>
                  <a:lnTo>
                    <a:pt x="890998" y="67159"/>
                  </a:lnTo>
                  <a:lnTo>
                    <a:pt x="884372" y="97662"/>
                  </a:lnTo>
                  <a:lnTo>
                    <a:pt x="884402" y="100329"/>
                  </a:lnTo>
                  <a:lnTo>
                    <a:pt x="901380" y="139398"/>
                  </a:lnTo>
                  <a:lnTo>
                    <a:pt x="924687" y="146684"/>
                  </a:lnTo>
                  <a:lnTo>
                    <a:pt x="935140" y="145518"/>
                  </a:lnTo>
                  <a:lnTo>
                    <a:pt x="944213" y="142017"/>
                  </a:lnTo>
                  <a:lnTo>
                    <a:pt x="951904" y="136183"/>
                  </a:lnTo>
                  <a:lnTo>
                    <a:pt x="953995" y="133476"/>
                  </a:lnTo>
                  <a:lnTo>
                    <a:pt x="920368" y="133476"/>
                  </a:lnTo>
                  <a:lnTo>
                    <a:pt x="913383" y="130301"/>
                  </a:lnTo>
                  <a:lnTo>
                    <a:pt x="900302" y="97662"/>
                  </a:lnTo>
                  <a:lnTo>
                    <a:pt x="900805" y="88755"/>
                  </a:lnTo>
                  <a:lnTo>
                    <a:pt x="921512" y="57657"/>
                  </a:lnTo>
                  <a:lnTo>
                    <a:pt x="956128" y="57657"/>
                  </a:lnTo>
                  <a:lnTo>
                    <a:pt x="952811" y="53417"/>
                  </a:lnTo>
                  <a:lnTo>
                    <a:pt x="946134" y="48498"/>
                  </a:lnTo>
                  <a:lnTo>
                    <a:pt x="938194" y="45555"/>
                  </a:lnTo>
                  <a:lnTo>
                    <a:pt x="929004" y="44576"/>
                  </a:lnTo>
                  <a:close/>
                </a:path>
                <a:path w="974725" h="190500">
                  <a:moveTo>
                    <a:pt x="956128" y="57657"/>
                  </a:moveTo>
                  <a:lnTo>
                    <a:pt x="938911" y="57657"/>
                  </a:lnTo>
                  <a:lnTo>
                    <a:pt x="945514" y="60451"/>
                  </a:lnTo>
                  <a:lnTo>
                    <a:pt x="950722" y="66039"/>
                  </a:lnTo>
                  <a:lnTo>
                    <a:pt x="955928" y="71500"/>
                  </a:lnTo>
                  <a:lnTo>
                    <a:pt x="958595" y="78104"/>
                  </a:lnTo>
                  <a:lnTo>
                    <a:pt x="958595" y="109981"/>
                  </a:lnTo>
                  <a:lnTo>
                    <a:pt x="955801" y="117982"/>
                  </a:lnTo>
                  <a:lnTo>
                    <a:pt x="944879" y="130428"/>
                  </a:lnTo>
                  <a:lnTo>
                    <a:pt x="937767" y="133476"/>
                  </a:lnTo>
                  <a:lnTo>
                    <a:pt x="953995" y="133476"/>
                  </a:lnTo>
                  <a:lnTo>
                    <a:pt x="958214" y="128015"/>
                  </a:lnTo>
                  <a:lnTo>
                    <a:pt x="974216" y="128015"/>
                  </a:lnTo>
                  <a:lnTo>
                    <a:pt x="974216" y="60324"/>
                  </a:lnTo>
                  <a:lnTo>
                    <a:pt x="958214" y="60324"/>
                  </a:lnTo>
                  <a:lnTo>
                    <a:pt x="956128" y="57657"/>
                  </a:lnTo>
                  <a:close/>
                </a:path>
                <a:path w="974725" h="190500">
                  <a:moveTo>
                    <a:pt x="974216" y="46862"/>
                  </a:moveTo>
                  <a:lnTo>
                    <a:pt x="958595" y="46862"/>
                  </a:lnTo>
                  <a:lnTo>
                    <a:pt x="958595" y="60324"/>
                  </a:lnTo>
                  <a:lnTo>
                    <a:pt x="974216" y="60324"/>
                  </a:lnTo>
                  <a:lnTo>
                    <a:pt x="974216" y="46862"/>
                  </a:lnTo>
                  <a:close/>
                </a:path>
              </a:pathLst>
            </a:custGeom>
            <a:solidFill>
              <a:srgbClr val="FFFFFF">
                <a:alpha val="98823"/>
              </a:srgbClr>
            </a:solidFill>
          </p:spPr>
          <p:txBody>
            <a:bodyPr wrap="square" lIns="0" tIns="0" rIns="0" bIns="0" rtlCol="0"/>
            <a:lstStyle/>
            <a:p>
              <a:endParaRPr sz="1764" dirty="0">
                <a:latin typeface="+mj-lt"/>
              </a:endParaRPr>
            </a:p>
          </p:txBody>
        </p:sp>
        <p:sp>
          <p:nvSpPr>
            <p:cNvPr id="12" name="object 10">
              <a:extLst>
                <a:ext uri="{FF2B5EF4-FFF2-40B4-BE49-F238E27FC236}">
                  <a16:creationId xmlns:a16="http://schemas.microsoft.com/office/drawing/2014/main" id="{A83AB68B-7240-4DD3-897E-E760C37032DF}"/>
                </a:ext>
              </a:extLst>
            </p:cNvPr>
            <p:cNvSpPr/>
            <p:nvPr/>
          </p:nvSpPr>
          <p:spPr>
            <a:xfrm>
              <a:off x="4500372" y="4840223"/>
              <a:ext cx="1671955" cy="388620"/>
            </a:xfrm>
            <a:custGeom>
              <a:avLst/>
              <a:gdLst/>
              <a:ahLst/>
              <a:cxnLst/>
              <a:rect l="l" t="t" r="r" b="b"/>
              <a:pathLst>
                <a:path w="1671954" h="388620">
                  <a:moveTo>
                    <a:pt x="1671827" y="0"/>
                  </a:moveTo>
                  <a:lnTo>
                    <a:pt x="0" y="0"/>
                  </a:lnTo>
                  <a:lnTo>
                    <a:pt x="0" y="388619"/>
                  </a:lnTo>
                  <a:lnTo>
                    <a:pt x="1671827" y="388619"/>
                  </a:lnTo>
                  <a:lnTo>
                    <a:pt x="1671827" y="0"/>
                  </a:lnTo>
                  <a:close/>
                </a:path>
              </a:pathLst>
            </a:custGeom>
            <a:solidFill>
              <a:srgbClr val="FFC000"/>
            </a:solidFill>
          </p:spPr>
          <p:txBody>
            <a:bodyPr wrap="square" lIns="0" tIns="0" rIns="0" bIns="0" rtlCol="0"/>
            <a:lstStyle/>
            <a:p>
              <a:endParaRPr sz="1764" dirty="0">
                <a:latin typeface="+mj-lt"/>
              </a:endParaRPr>
            </a:p>
          </p:txBody>
        </p:sp>
        <p:sp>
          <p:nvSpPr>
            <p:cNvPr id="13" name="object 11">
              <a:extLst>
                <a:ext uri="{FF2B5EF4-FFF2-40B4-BE49-F238E27FC236}">
                  <a16:creationId xmlns:a16="http://schemas.microsoft.com/office/drawing/2014/main" id="{42C41C87-907B-4321-B41A-9E92C5FDE835}"/>
                </a:ext>
              </a:extLst>
            </p:cNvPr>
            <p:cNvSpPr/>
            <p:nvPr/>
          </p:nvSpPr>
          <p:spPr>
            <a:xfrm>
              <a:off x="4948809" y="4936235"/>
              <a:ext cx="775970" cy="184150"/>
            </a:xfrm>
            <a:custGeom>
              <a:avLst/>
              <a:gdLst/>
              <a:ahLst/>
              <a:cxnLst/>
              <a:rect l="l" t="t" r="r" b="b"/>
              <a:pathLst>
                <a:path w="775970" h="184150">
                  <a:moveTo>
                    <a:pt x="69723" y="0"/>
                  </a:moveTo>
                  <a:lnTo>
                    <a:pt x="30289" y="11358"/>
                  </a:lnTo>
                  <a:lnTo>
                    <a:pt x="4953" y="43529"/>
                  </a:lnTo>
                  <a:lnTo>
                    <a:pt x="0" y="73151"/>
                  </a:lnTo>
                  <a:lnTo>
                    <a:pt x="1095" y="87655"/>
                  </a:lnTo>
                  <a:lnTo>
                    <a:pt x="17525" y="122428"/>
                  </a:lnTo>
                  <a:lnTo>
                    <a:pt x="64262" y="141097"/>
                  </a:lnTo>
                  <a:lnTo>
                    <a:pt x="75049" y="140596"/>
                  </a:lnTo>
                  <a:lnTo>
                    <a:pt x="84931" y="139096"/>
                  </a:lnTo>
                  <a:lnTo>
                    <a:pt x="93908" y="136596"/>
                  </a:lnTo>
                  <a:lnTo>
                    <a:pt x="101980" y="133096"/>
                  </a:lnTo>
                  <a:lnTo>
                    <a:pt x="101980" y="126746"/>
                  </a:lnTo>
                  <a:lnTo>
                    <a:pt x="66293" y="126746"/>
                  </a:lnTo>
                  <a:lnTo>
                    <a:pt x="55768" y="125817"/>
                  </a:lnTo>
                  <a:lnTo>
                    <a:pt x="24479" y="103889"/>
                  </a:lnTo>
                  <a:lnTo>
                    <a:pt x="16763" y="72136"/>
                  </a:lnTo>
                  <a:lnTo>
                    <a:pt x="17690" y="59658"/>
                  </a:lnTo>
                  <a:lnTo>
                    <a:pt x="39306" y="23318"/>
                  </a:lnTo>
                  <a:lnTo>
                    <a:pt x="69595" y="14478"/>
                  </a:lnTo>
                  <a:lnTo>
                    <a:pt x="101980" y="14478"/>
                  </a:lnTo>
                  <a:lnTo>
                    <a:pt x="101980" y="5587"/>
                  </a:lnTo>
                  <a:lnTo>
                    <a:pt x="95172" y="3161"/>
                  </a:lnTo>
                  <a:lnTo>
                    <a:pt x="87518" y="1412"/>
                  </a:lnTo>
                  <a:lnTo>
                    <a:pt x="79031" y="355"/>
                  </a:lnTo>
                  <a:lnTo>
                    <a:pt x="69723" y="0"/>
                  </a:lnTo>
                  <a:close/>
                </a:path>
                <a:path w="775970" h="184150">
                  <a:moveTo>
                    <a:pt x="101980" y="117601"/>
                  </a:moveTo>
                  <a:lnTo>
                    <a:pt x="94101" y="121602"/>
                  </a:lnTo>
                  <a:lnTo>
                    <a:pt x="85518" y="124460"/>
                  </a:lnTo>
                  <a:lnTo>
                    <a:pt x="76245" y="126174"/>
                  </a:lnTo>
                  <a:lnTo>
                    <a:pt x="66293" y="126746"/>
                  </a:lnTo>
                  <a:lnTo>
                    <a:pt x="101980" y="126746"/>
                  </a:lnTo>
                  <a:lnTo>
                    <a:pt x="101980" y="117601"/>
                  </a:lnTo>
                  <a:close/>
                </a:path>
                <a:path w="775970" h="184150">
                  <a:moveTo>
                    <a:pt x="101980" y="14478"/>
                  </a:moveTo>
                  <a:lnTo>
                    <a:pt x="69595" y="14478"/>
                  </a:lnTo>
                  <a:lnTo>
                    <a:pt x="78263" y="14980"/>
                  </a:lnTo>
                  <a:lnTo>
                    <a:pt x="86550" y="16494"/>
                  </a:lnTo>
                  <a:lnTo>
                    <a:pt x="94456" y="19032"/>
                  </a:lnTo>
                  <a:lnTo>
                    <a:pt x="101980" y="22606"/>
                  </a:lnTo>
                  <a:lnTo>
                    <a:pt x="101980" y="14478"/>
                  </a:lnTo>
                  <a:close/>
                </a:path>
                <a:path w="775970" h="184150">
                  <a:moveTo>
                    <a:pt x="170306" y="38988"/>
                  </a:moveTo>
                  <a:lnTo>
                    <a:pt x="134107" y="52837"/>
                  </a:lnTo>
                  <a:lnTo>
                    <a:pt x="120650" y="91186"/>
                  </a:lnTo>
                  <a:lnTo>
                    <a:pt x="121459" y="101951"/>
                  </a:lnTo>
                  <a:lnTo>
                    <a:pt x="148621" y="137683"/>
                  </a:lnTo>
                  <a:lnTo>
                    <a:pt x="168020" y="141097"/>
                  </a:lnTo>
                  <a:lnTo>
                    <a:pt x="178593" y="140217"/>
                  </a:lnTo>
                  <a:lnTo>
                    <a:pt x="188023" y="137588"/>
                  </a:lnTo>
                  <a:lnTo>
                    <a:pt x="196310" y="133221"/>
                  </a:lnTo>
                  <a:lnTo>
                    <a:pt x="202411" y="128016"/>
                  </a:lnTo>
                  <a:lnTo>
                    <a:pt x="169163" y="128016"/>
                  </a:lnTo>
                  <a:lnTo>
                    <a:pt x="162115" y="127394"/>
                  </a:lnTo>
                  <a:lnTo>
                    <a:pt x="136685" y="91186"/>
                  </a:lnTo>
                  <a:lnTo>
                    <a:pt x="136717" y="89662"/>
                  </a:lnTo>
                  <a:lnTo>
                    <a:pt x="155717" y="54752"/>
                  </a:lnTo>
                  <a:lnTo>
                    <a:pt x="169163" y="52197"/>
                  </a:lnTo>
                  <a:lnTo>
                    <a:pt x="204176" y="52197"/>
                  </a:lnTo>
                  <a:lnTo>
                    <a:pt x="197703" y="46597"/>
                  </a:lnTo>
                  <a:lnTo>
                    <a:pt x="189769" y="42386"/>
                  </a:lnTo>
                  <a:lnTo>
                    <a:pt x="180645" y="39842"/>
                  </a:lnTo>
                  <a:lnTo>
                    <a:pt x="170306" y="38988"/>
                  </a:lnTo>
                  <a:close/>
                </a:path>
                <a:path w="775970" h="184150">
                  <a:moveTo>
                    <a:pt x="204176" y="52197"/>
                  </a:moveTo>
                  <a:lnTo>
                    <a:pt x="179324" y="52197"/>
                  </a:lnTo>
                  <a:lnTo>
                    <a:pt x="187070" y="55499"/>
                  </a:lnTo>
                  <a:lnTo>
                    <a:pt x="192531" y="62103"/>
                  </a:lnTo>
                  <a:lnTo>
                    <a:pt x="196105" y="67579"/>
                  </a:lnTo>
                  <a:lnTo>
                    <a:pt x="198643" y="74104"/>
                  </a:lnTo>
                  <a:lnTo>
                    <a:pt x="200157" y="81676"/>
                  </a:lnTo>
                  <a:lnTo>
                    <a:pt x="200623" y="89662"/>
                  </a:lnTo>
                  <a:lnTo>
                    <a:pt x="200607" y="91186"/>
                  </a:lnTo>
                  <a:lnTo>
                    <a:pt x="179324" y="128016"/>
                  </a:lnTo>
                  <a:lnTo>
                    <a:pt x="202411" y="128016"/>
                  </a:lnTo>
                  <a:lnTo>
                    <a:pt x="216662" y="89662"/>
                  </a:lnTo>
                  <a:lnTo>
                    <a:pt x="215900" y="78418"/>
                  </a:lnTo>
                  <a:lnTo>
                    <a:pt x="213613" y="68484"/>
                  </a:lnTo>
                  <a:lnTo>
                    <a:pt x="209803" y="59836"/>
                  </a:lnTo>
                  <a:lnTo>
                    <a:pt x="204469" y="52450"/>
                  </a:lnTo>
                  <a:lnTo>
                    <a:pt x="204176" y="52197"/>
                  </a:lnTo>
                  <a:close/>
                </a:path>
                <a:path w="775970" h="184150">
                  <a:moveTo>
                    <a:pt x="257175" y="41275"/>
                  </a:moveTo>
                  <a:lnTo>
                    <a:pt x="241553" y="41275"/>
                  </a:lnTo>
                  <a:lnTo>
                    <a:pt x="241553" y="138811"/>
                  </a:lnTo>
                  <a:lnTo>
                    <a:pt x="257175" y="138811"/>
                  </a:lnTo>
                  <a:lnTo>
                    <a:pt x="257175" y="74041"/>
                  </a:lnTo>
                  <a:lnTo>
                    <a:pt x="259461" y="66548"/>
                  </a:lnTo>
                  <a:lnTo>
                    <a:pt x="263905" y="60832"/>
                  </a:lnTo>
                  <a:lnTo>
                    <a:pt x="266998" y="56768"/>
                  </a:lnTo>
                  <a:lnTo>
                    <a:pt x="257175" y="56768"/>
                  </a:lnTo>
                  <a:lnTo>
                    <a:pt x="257175" y="41275"/>
                  </a:lnTo>
                  <a:close/>
                </a:path>
                <a:path w="775970" h="184150">
                  <a:moveTo>
                    <a:pt x="312986" y="52197"/>
                  </a:moveTo>
                  <a:lnTo>
                    <a:pt x="280796" y="52197"/>
                  </a:lnTo>
                  <a:lnTo>
                    <a:pt x="290538" y="53984"/>
                  </a:lnTo>
                  <a:lnTo>
                    <a:pt x="297481" y="59356"/>
                  </a:lnTo>
                  <a:lnTo>
                    <a:pt x="301638" y="68324"/>
                  </a:lnTo>
                  <a:lnTo>
                    <a:pt x="303021" y="80899"/>
                  </a:lnTo>
                  <a:lnTo>
                    <a:pt x="303021" y="138811"/>
                  </a:lnTo>
                  <a:lnTo>
                    <a:pt x="318642" y="138811"/>
                  </a:lnTo>
                  <a:lnTo>
                    <a:pt x="318642" y="74675"/>
                  </a:lnTo>
                  <a:lnTo>
                    <a:pt x="321055" y="67437"/>
                  </a:lnTo>
                  <a:lnTo>
                    <a:pt x="325627" y="61341"/>
                  </a:lnTo>
                  <a:lnTo>
                    <a:pt x="327292" y="59181"/>
                  </a:lnTo>
                  <a:lnTo>
                    <a:pt x="315467" y="59181"/>
                  </a:lnTo>
                  <a:lnTo>
                    <a:pt x="313689" y="53212"/>
                  </a:lnTo>
                  <a:lnTo>
                    <a:pt x="312986" y="52197"/>
                  </a:lnTo>
                  <a:close/>
                </a:path>
                <a:path w="775970" h="184150">
                  <a:moveTo>
                    <a:pt x="373609" y="52197"/>
                  </a:moveTo>
                  <a:lnTo>
                    <a:pt x="350519" y="52197"/>
                  </a:lnTo>
                  <a:lnTo>
                    <a:pt x="356107" y="54610"/>
                  </a:lnTo>
                  <a:lnTo>
                    <a:pt x="359537" y="59436"/>
                  </a:lnTo>
                  <a:lnTo>
                    <a:pt x="362838" y="64262"/>
                  </a:lnTo>
                  <a:lnTo>
                    <a:pt x="364489" y="72009"/>
                  </a:lnTo>
                  <a:lnTo>
                    <a:pt x="364489" y="138811"/>
                  </a:lnTo>
                  <a:lnTo>
                    <a:pt x="380111" y="138811"/>
                  </a:lnTo>
                  <a:lnTo>
                    <a:pt x="380111" y="78740"/>
                  </a:lnTo>
                  <a:lnTo>
                    <a:pt x="378088" y="61384"/>
                  </a:lnTo>
                  <a:lnTo>
                    <a:pt x="373609" y="52197"/>
                  </a:lnTo>
                  <a:close/>
                </a:path>
                <a:path w="775970" h="184150">
                  <a:moveTo>
                    <a:pt x="347852" y="38988"/>
                  </a:moveTo>
                  <a:lnTo>
                    <a:pt x="337756" y="40251"/>
                  </a:lnTo>
                  <a:lnTo>
                    <a:pt x="328993" y="44037"/>
                  </a:lnTo>
                  <a:lnTo>
                    <a:pt x="321563" y="50347"/>
                  </a:lnTo>
                  <a:lnTo>
                    <a:pt x="315467" y="59181"/>
                  </a:lnTo>
                  <a:lnTo>
                    <a:pt x="327292" y="59181"/>
                  </a:lnTo>
                  <a:lnTo>
                    <a:pt x="330326" y="55244"/>
                  </a:lnTo>
                  <a:lnTo>
                    <a:pt x="336041" y="52197"/>
                  </a:lnTo>
                  <a:lnTo>
                    <a:pt x="373609" y="52197"/>
                  </a:lnTo>
                  <a:lnTo>
                    <a:pt x="372030" y="48958"/>
                  </a:lnTo>
                  <a:lnTo>
                    <a:pt x="361948" y="41485"/>
                  </a:lnTo>
                  <a:lnTo>
                    <a:pt x="347852" y="38988"/>
                  </a:lnTo>
                  <a:close/>
                </a:path>
                <a:path w="775970" h="184150">
                  <a:moveTo>
                    <a:pt x="294513" y="38988"/>
                  </a:moveTo>
                  <a:lnTo>
                    <a:pt x="287908" y="38988"/>
                  </a:lnTo>
                  <a:lnTo>
                    <a:pt x="278522" y="40106"/>
                  </a:lnTo>
                  <a:lnTo>
                    <a:pt x="270351" y="43449"/>
                  </a:lnTo>
                  <a:lnTo>
                    <a:pt x="263370" y="49008"/>
                  </a:lnTo>
                  <a:lnTo>
                    <a:pt x="257555" y="56768"/>
                  </a:lnTo>
                  <a:lnTo>
                    <a:pt x="266998" y="56768"/>
                  </a:lnTo>
                  <a:lnTo>
                    <a:pt x="268350" y="54991"/>
                  </a:lnTo>
                  <a:lnTo>
                    <a:pt x="273938" y="52197"/>
                  </a:lnTo>
                  <a:lnTo>
                    <a:pt x="312986" y="52197"/>
                  </a:lnTo>
                  <a:lnTo>
                    <a:pt x="310261" y="48260"/>
                  </a:lnTo>
                  <a:lnTo>
                    <a:pt x="300354" y="40893"/>
                  </a:lnTo>
                  <a:lnTo>
                    <a:pt x="294513" y="38988"/>
                  </a:lnTo>
                  <a:close/>
                </a:path>
                <a:path w="775970" h="184150">
                  <a:moveTo>
                    <a:pt x="424814" y="41275"/>
                  </a:moveTo>
                  <a:lnTo>
                    <a:pt x="409193" y="41275"/>
                  </a:lnTo>
                  <a:lnTo>
                    <a:pt x="409193" y="183769"/>
                  </a:lnTo>
                  <a:lnTo>
                    <a:pt x="424814" y="183769"/>
                  </a:lnTo>
                  <a:lnTo>
                    <a:pt x="424814" y="124713"/>
                  </a:lnTo>
                  <a:lnTo>
                    <a:pt x="437549" y="124713"/>
                  </a:lnTo>
                  <a:lnTo>
                    <a:pt x="427481" y="113918"/>
                  </a:lnTo>
                  <a:lnTo>
                    <a:pt x="424814" y="107061"/>
                  </a:lnTo>
                  <a:lnTo>
                    <a:pt x="424814" y="75946"/>
                  </a:lnTo>
                  <a:lnTo>
                    <a:pt x="427608" y="67944"/>
                  </a:lnTo>
                  <a:lnTo>
                    <a:pt x="435979" y="58419"/>
                  </a:lnTo>
                  <a:lnTo>
                    <a:pt x="424814" y="58419"/>
                  </a:lnTo>
                  <a:lnTo>
                    <a:pt x="424814" y="41275"/>
                  </a:lnTo>
                  <a:close/>
                </a:path>
                <a:path w="775970" h="184150">
                  <a:moveTo>
                    <a:pt x="437549" y="124713"/>
                  </a:moveTo>
                  <a:lnTo>
                    <a:pt x="425195" y="124713"/>
                  </a:lnTo>
                  <a:lnTo>
                    <a:pt x="430887" y="131881"/>
                  </a:lnTo>
                  <a:lnTo>
                    <a:pt x="437673" y="137001"/>
                  </a:lnTo>
                  <a:lnTo>
                    <a:pt x="445555" y="140073"/>
                  </a:lnTo>
                  <a:lnTo>
                    <a:pt x="454532" y="141097"/>
                  </a:lnTo>
                  <a:lnTo>
                    <a:pt x="464292" y="140188"/>
                  </a:lnTo>
                  <a:lnTo>
                    <a:pt x="472979" y="137445"/>
                  </a:lnTo>
                  <a:lnTo>
                    <a:pt x="480571" y="132845"/>
                  </a:lnTo>
                  <a:lnTo>
                    <a:pt x="485396" y="128016"/>
                  </a:lnTo>
                  <a:lnTo>
                    <a:pt x="444626" y="128016"/>
                  </a:lnTo>
                  <a:lnTo>
                    <a:pt x="438023" y="125222"/>
                  </a:lnTo>
                  <a:lnTo>
                    <a:pt x="437549" y="124713"/>
                  </a:lnTo>
                  <a:close/>
                </a:path>
                <a:path w="775970" h="184150">
                  <a:moveTo>
                    <a:pt x="488523" y="52197"/>
                  </a:moveTo>
                  <a:lnTo>
                    <a:pt x="463676" y="52197"/>
                  </a:lnTo>
                  <a:lnTo>
                    <a:pt x="470407" y="55244"/>
                  </a:lnTo>
                  <a:lnTo>
                    <a:pt x="475488" y="61468"/>
                  </a:lnTo>
                  <a:lnTo>
                    <a:pt x="482967" y="87249"/>
                  </a:lnTo>
                  <a:lnTo>
                    <a:pt x="482480" y="96091"/>
                  </a:lnTo>
                  <a:lnTo>
                    <a:pt x="462152" y="128016"/>
                  </a:lnTo>
                  <a:lnTo>
                    <a:pt x="485396" y="128016"/>
                  </a:lnTo>
                  <a:lnTo>
                    <a:pt x="498982" y="87249"/>
                  </a:lnTo>
                  <a:lnTo>
                    <a:pt x="498318" y="76769"/>
                  </a:lnTo>
                  <a:lnTo>
                    <a:pt x="496331" y="67421"/>
                  </a:lnTo>
                  <a:lnTo>
                    <a:pt x="493035" y="59191"/>
                  </a:lnTo>
                  <a:lnTo>
                    <a:pt x="488523" y="52197"/>
                  </a:lnTo>
                  <a:close/>
                </a:path>
                <a:path w="775970" h="184150">
                  <a:moveTo>
                    <a:pt x="458977" y="38988"/>
                  </a:moveTo>
                  <a:lnTo>
                    <a:pt x="448520" y="40203"/>
                  </a:lnTo>
                  <a:lnTo>
                    <a:pt x="439419" y="43846"/>
                  </a:lnTo>
                  <a:lnTo>
                    <a:pt x="431653" y="49918"/>
                  </a:lnTo>
                  <a:lnTo>
                    <a:pt x="425195" y="58419"/>
                  </a:lnTo>
                  <a:lnTo>
                    <a:pt x="435979" y="58419"/>
                  </a:lnTo>
                  <a:lnTo>
                    <a:pt x="438657" y="55372"/>
                  </a:lnTo>
                  <a:lnTo>
                    <a:pt x="446024" y="52197"/>
                  </a:lnTo>
                  <a:lnTo>
                    <a:pt x="488523" y="52197"/>
                  </a:lnTo>
                  <a:lnTo>
                    <a:pt x="488441" y="52069"/>
                  </a:lnTo>
                  <a:lnTo>
                    <a:pt x="482605" y="46382"/>
                  </a:lnTo>
                  <a:lnTo>
                    <a:pt x="475757" y="42291"/>
                  </a:lnTo>
                  <a:lnTo>
                    <a:pt x="467885" y="39818"/>
                  </a:lnTo>
                  <a:lnTo>
                    <a:pt x="458977" y="38988"/>
                  </a:lnTo>
                  <a:close/>
                </a:path>
                <a:path w="775970" h="184150">
                  <a:moveTo>
                    <a:pt x="536955" y="41275"/>
                  </a:moveTo>
                  <a:lnTo>
                    <a:pt x="521462" y="41275"/>
                  </a:lnTo>
                  <a:lnTo>
                    <a:pt x="521462" y="99568"/>
                  </a:lnTo>
                  <a:lnTo>
                    <a:pt x="523630" y="117736"/>
                  </a:lnTo>
                  <a:lnTo>
                    <a:pt x="530145" y="130714"/>
                  </a:lnTo>
                  <a:lnTo>
                    <a:pt x="541018" y="138501"/>
                  </a:lnTo>
                  <a:lnTo>
                    <a:pt x="556260" y="141097"/>
                  </a:lnTo>
                  <a:lnTo>
                    <a:pt x="565785" y="139999"/>
                  </a:lnTo>
                  <a:lnTo>
                    <a:pt x="573976" y="136699"/>
                  </a:lnTo>
                  <a:lnTo>
                    <a:pt x="580834" y="131185"/>
                  </a:lnTo>
                  <a:lnTo>
                    <a:pt x="583096" y="128016"/>
                  </a:lnTo>
                  <a:lnTo>
                    <a:pt x="560577" y="128016"/>
                  </a:lnTo>
                  <a:lnTo>
                    <a:pt x="550243" y="126087"/>
                  </a:lnTo>
                  <a:lnTo>
                    <a:pt x="542861" y="120300"/>
                  </a:lnTo>
                  <a:lnTo>
                    <a:pt x="538432" y="110656"/>
                  </a:lnTo>
                  <a:lnTo>
                    <a:pt x="536955" y="97155"/>
                  </a:lnTo>
                  <a:lnTo>
                    <a:pt x="536955" y="41275"/>
                  </a:lnTo>
                  <a:close/>
                </a:path>
                <a:path w="775970" h="184150">
                  <a:moveTo>
                    <a:pt x="602361" y="123443"/>
                  </a:moveTo>
                  <a:lnTo>
                    <a:pt x="586739" y="123443"/>
                  </a:lnTo>
                  <a:lnTo>
                    <a:pt x="586739" y="138811"/>
                  </a:lnTo>
                  <a:lnTo>
                    <a:pt x="602361" y="138811"/>
                  </a:lnTo>
                  <a:lnTo>
                    <a:pt x="602361" y="123443"/>
                  </a:lnTo>
                  <a:close/>
                </a:path>
                <a:path w="775970" h="184150">
                  <a:moveTo>
                    <a:pt x="602361" y="41275"/>
                  </a:moveTo>
                  <a:lnTo>
                    <a:pt x="586739" y="41275"/>
                  </a:lnTo>
                  <a:lnTo>
                    <a:pt x="586739" y="106553"/>
                  </a:lnTo>
                  <a:lnTo>
                    <a:pt x="584326" y="113918"/>
                  </a:lnTo>
                  <a:lnTo>
                    <a:pt x="579374" y="119506"/>
                  </a:lnTo>
                  <a:lnTo>
                    <a:pt x="574548" y="125222"/>
                  </a:lnTo>
                  <a:lnTo>
                    <a:pt x="568198" y="128016"/>
                  </a:lnTo>
                  <a:lnTo>
                    <a:pt x="583096" y="128016"/>
                  </a:lnTo>
                  <a:lnTo>
                    <a:pt x="586358" y="123443"/>
                  </a:lnTo>
                  <a:lnTo>
                    <a:pt x="602361" y="123443"/>
                  </a:lnTo>
                  <a:lnTo>
                    <a:pt x="602361" y="41275"/>
                  </a:lnTo>
                  <a:close/>
                </a:path>
                <a:path w="775970" h="184150">
                  <a:moveTo>
                    <a:pt x="653923" y="54610"/>
                  </a:moveTo>
                  <a:lnTo>
                    <a:pt x="638301" y="54610"/>
                  </a:lnTo>
                  <a:lnTo>
                    <a:pt x="638301" y="112394"/>
                  </a:lnTo>
                  <a:lnTo>
                    <a:pt x="639899" y="124896"/>
                  </a:lnTo>
                  <a:lnTo>
                    <a:pt x="644699" y="133826"/>
                  </a:lnTo>
                  <a:lnTo>
                    <a:pt x="652714" y="139184"/>
                  </a:lnTo>
                  <a:lnTo>
                    <a:pt x="663955" y="140969"/>
                  </a:lnTo>
                  <a:lnTo>
                    <a:pt x="669925" y="140969"/>
                  </a:lnTo>
                  <a:lnTo>
                    <a:pt x="674877" y="139954"/>
                  </a:lnTo>
                  <a:lnTo>
                    <a:pt x="678561" y="137922"/>
                  </a:lnTo>
                  <a:lnTo>
                    <a:pt x="678561" y="127762"/>
                  </a:lnTo>
                  <a:lnTo>
                    <a:pt x="663193" y="127762"/>
                  </a:lnTo>
                  <a:lnTo>
                    <a:pt x="659511" y="126365"/>
                  </a:lnTo>
                  <a:lnTo>
                    <a:pt x="657225" y="123571"/>
                  </a:lnTo>
                  <a:lnTo>
                    <a:pt x="655065" y="120776"/>
                  </a:lnTo>
                  <a:lnTo>
                    <a:pt x="653923" y="116205"/>
                  </a:lnTo>
                  <a:lnTo>
                    <a:pt x="653923" y="54610"/>
                  </a:lnTo>
                  <a:close/>
                </a:path>
                <a:path w="775970" h="184150">
                  <a:moveTo>
                    <a:pt x="678561" y="124587"/>
                  </a:moveTo>
                  <a:lnTo>
                    <a:pt x="675639" y="126746"/>
                  </a:lnTo>
                  <a:lnTo>
                    <a:pt x="672211" y="127762"/>
                  </a:lnTo>
                  <a:lnTo>
                    <a:pt x="678561" y="127762"/>
                  </a:lnTo>
                  <a:lnTo>
                    <a:pt x="678561" y="124587"/>
                  </a:lnTo>
                  <a:close/>
                </a:path>
                <a:path w="775970" h="184150">
                  <a:moveTo>
                    <a:pt x="678561" y="41275"/>
                  </a:moveTo>
                  <a:lnTo>
                    <a:pt x="621538" y="41275"/>
                  </a:lnTo>
                  <a:lnTo>
                    <a:pt x="621538" y="54610"/>
                  </a:lnTo>
                  <a:lnTo>
                    <a:pt x="678561" y="54610"/>
                  </a:lnTo>
                  <a:lnTo>
                    <a:pt x="678561" y="41275"/>
                  </a:lnTo>
                  <a:close/>
                </a:path>
                <a:path w="775970" h="184150">
                  <a:moveTo>
                    <a:pt x="653923" y="12446"/>
                  </a:moveTo>
                  <a:lnTo>
                    <a:pt x="638301" y="17525"/>
                  </a:lnTo>
                  <a:lnTo>
                    <a:pt x="638301" y="41275"/>
                  </a:lnTo>
                  <a:lnTo>
                    <a:pt x="653923" y="41275"/>
                  </a:lnTo>
                  <a:lnTo>
                    <a:pt x="653923" y="12446"/>
                  </a:lnTo>
                  <a:close/>
                </a:path>
                <a:path w="775970" h="184150">
                  <a:moveTo>
                    <a:pt x="735583" y="38988"/>
                  </a:moveTo>
                  <a:lnTo>
                    <a:pt x="697912" y="61027"/>
                  </a:lnTo>
                  <a:lnTo>
                    <a:pt x="690626" y="90424"/>
                  </a:lnTo>
                  <a:lnTo>
                    <a:pt x="691364" y="101832"/>
                  </a:lnTo>
                  <a:lnTo>
                    <a:pt x="716454" y="137779"/>
                  </a:lnTo>
                  <a:lnTo>
                    <a:pt x="734949" y="141097"/>
                  </a:lnTo>
                  <a:lnTo>
                    <a:pt x="744997" y="140523"/>
                  </a:lnTo>
                  <a:lnTo>
                    <a:pt x="753999" y="138795"/>
                  </a:lnTo>
                  <a:lnTo>
                    <a:pt x="761952" y="135899"/>
                  </a:lnTo>
                  <a:lnTo>
                    <a:pt x="768857" y="131825"/>
                  </a:lnTo>
                  <a:lnTo>
                    <a:pt x="768857" y="128016"/>
                  </a:lnTo>
                  <a:lnTo>
                    <a:pt x="728852" y="128016"/>
                  </a:lnTo>
                  <a:lnTo>
                    <a:pt x="721105" y="125094"/>
                  </a:lnTo>
                  <a:lnTo>
                    <a:pt x="706754" y="93980"/>
                  </a:lnTo>
                  <a:lnTo>
                    <a:pt x="775715" y="93980"/>
                  </a:lnTo>
                  <a:lnTo>
                    <a:pt x="775715" y="85851"/>
                  </a:lnTo>
                  <a:lnTo>
                    <a:pt x="775392" y="80772"/>
                  </a:lnTo>
                  <a:lnTo>
                    <a:pt x="707008" y="80772"/>
                  </a:lnTo>
                  <a:lnTo>
                    <a:pt x="708151" y="72262"/>
                  </a:lnTo>
                  <a:lnTo>
                    <a:pt x="711326" y="65405"/>
                  </a:lnTo>
                  <a:lnTo>
                    <a:pt x="721613" y="54863"/>
                  </a:lnTo>
                  <a:lnTo>
                    <a:pt x="727963" y="52197"/>
                  </a:lnTo>
                  <a:lnTo>
                    <a:pt x="765690" y="52197"/>
                  </a:lnTo>
                  <a:lnTo>
                    <a:pt x="765175" y="51435"/>
                  </a:lnTo>
                  <a:lnTo>
                    <a:pt x="759390" y="46007"/>
                  </a:lnTo>
                  <a:lnTo>
                    <a:pt x="752522" y="42116"/>
                  </a:lnTo>
                  <a:lnTo>
                    <a:pt x="744583" y="39772"/>
                  </a:lnTo>
                  <a:lnTo>
                    <a:pt x="735583" y="38988"/>
                  </a:lnTo>
                  <a:close/>
                </a:path>
                <a:path w="775970" h="184150">
                  <a:moveTo>
                    <a:pt x="768857" y="117093"/>
                  </a:moveTo>
                  <a:lnTo>
                    <a:pt x="761813" y="121854"/>
                  </a:lnTo>
                  <a:lnTo>
                    <a:pt x="754411" y="125269"/>
                  </a:lnTo>
                  <a:lnTo>
                    <a:pt x="746676" y="127327"/>
                  </a:lnTo>
                  <a:lnTo>
                    <a:pt x="738631" y="128016"/>
                  </a:lnTo>
                  <a:lnTo>
                    <a:pt x="768857" y="128016"/>
                  </a:lnTo>
                  <a:lnTo>
                    <a:pt x="768857" y="117093"/>
                  </a:lnTo>
                  <a:close/>
                </a:path>
                <a:path w="775970" h="184150">
                  <a:moveTo>
                    <a:pt x="765690" y="52197"/>
                  </a:moveTo>
                  <a:lnTo>
                    <a:pt x="742950" y="52197"/>
                  </a:lnTo>
                  <a:lnTo>
                    <a:pt x="748918" y="54737"/>
                  </a:lnTo>
                  <a:lnTo>
                    <a:pt x="757427" y="64769"/>
                  </a:lnTo>
                  <a:lnTo>
                    <a:pt x="759587" y="71755"/>
                  </a:lnTo>
                  <a:lnTo>
                    <a:pt x="759713" y="80772"/>
                  </a:lnTo>
                  <a:lnTo>
                    <a:pt x="775392" y="80772"/>
                  </a:lnTo>
                  <a:lnTo>
                    <a:pt x="775051" y="75420"/>
                  </a:lnTo>
                  <a:lnTo>
                    <a:pt x="773064" y="66214"/>
                  </a:lnTo>
                  <a:lnTo>
                    <a:pt x="769768" y="58223"/>
                  </a:lnTo>
                  <a:lnTo>
                    <a:pt x="76569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14" name="object 12">
              <a:extLst>
                <a:ext uri="{FF2B5EF4-FFF2-40B4-BE49-F238E27FC236}">
                  <a16:creationId xmlns:a16="http://schemas.microsoft.com/office/drawing/2014/main" id="{B150D927-B605-4789-8CE2-988FE6581CBD}"/>
                </a:ext>
              </a:extLst>
            </p:cNvPr>
            <p:cNvSpPr/>
            <p:nvPr/>
          </p:nvSpPr>
          <p:spPr>
            <a:xfrm>
              <a:off x="4500372" y="5768339"/>
              <a:ext cx="1671955" cy="388620"/>
            </a:xfrm>
            <a:custGeom>
              <a:avLst/>
              <a:gdLst/>
              <a:ahLst/>
              <a:cxnLst/>
              <a:rect l="l" t="t" r="r" b="b"/>
              <a:pathLst>
                <a:path w="1671954" h="388620">
                  <a:moveTo>
                    <a:pt x="1671827" y="0"/>
                  </a:moveTo>
                  <a:lnTo>
                    <a:pt x="0" y="0"/>
                  </a:lnTo>
                  <a:lnTo>
                    <a:pt x="0" y="388620"/>
                  </a:lnTo>
                  <a:lnTo>
                    <a:pt x="1671827" y="388620"/>
                  </a:lnTo>
                  <a:lnTo>
                    <a:pt x="1671827" y="0"/>
                  </a:lnTo>
                  <a:close/>
                </a:path>
              </a:pathLst>
            </a:custGeom>
            <a:solidFill>
              <a:srgbClr val="FFC000"/>
            </a:solidFill>
          </p:spPr>
          <p:txBody>
            <a:bodyPr wrap="square" lIns="0" tIns="0" rIns="0" bIns="0" rtlCol="0"/>
            <a:lstStyle/>
            <a:p>
              <a:endParaRPr sz="1764" dirty="0">
                <a:latin typeface="+mj-lt"/>
              </a:endParaRPr>
            </a:p>
          </p:txBody>
        </p:sp>
        <p:sp>
          <p:nvSpPr>
            <p:cNvPr id="15" name="object 13">
              <a:extLst>
                <a:ext uri="{FF2B5EF4-FFF2-40B4-BE49-F238E27FC236}">
                  <a16:creationId xmlns:a16="http://schemas.microsoft.com/office/drawing/2014/main" id="{71B34514-5E91-4597-98DD-45BAA50EE89E}"/>
                </a:ext>
              </a:extLst>
            </p:cNvPr>
            <p:cNvSpPr/>
            <p:nvPr/>
          </p:nvSpPr>
          <p:spPr>
            <a:xfrm>
              <a:off x="5017008" y="5863958"/>
              <a:ext cx="640715" cy="184785"/>
            </a:xfrm>
            <a:custGeom>
              <a:avLst/>
              <a:gdLst/>
              <a:ahLst/>
              <a:cxnLst/>
              <a:rect l="l" t="t" r="r" b="b"/>
              <a:pathLst>
                <a:path w="640714" h="184785">
                  <a:moveTo>
                    <a:pt x="0" y="114490"/>
                  </a:moveTo>
                  <a:lnTo>
                    <a:pt x="0" y="133350"/>
                  </a:lnTo>
                  <a:lnTo>
                    <a:pt x="1777" y="134556"/>
                  </a:lnTo>
                  <a:lnTo>
                    <a:pt x="32003" y="141160"/>
                  </a:lnTo>
                  <a:lnTo>
                    <a:pt x="40639" y="141160"/>
                  </a:lnTo>
                  <a:lnTo>
                    <a:pt x="75617" y="126784"/>
                  </a:lnTo>
                  <a:lnTo>
                    <a:pt x="33781" y="126784"/>
                  </a:lnTo>
                  <a:lnTo>
                    <a:pt x="30733" y="126492"/>
                  </a:lnTo>
                  <a:lnTo>
                    <a:pt x="2158" y="116395"/>
                  </a:lnTo>
                  <a:lnTo>
                    <a:pt x="0" y="114490"/>
                  </a:lnTo>
                  <a:close/>
                </a:path>
                <a:path w="640714" h="184785">
                  <a:moveTo>
                    <a:pt x="47625" y="0"/>
                  </a:moveTo>
                  <a:lnTo>
                    <a:pt x="41655" y="0"/>
                  </a:lnTo>
                  <a:lnTo>
                    <a:pt x="35940" y="736"/>
                  </a:lnTo>
                  <a:lnTo>
                    <a:pt x="4317" y="20243"/>
                  </a:lnTo>
                  <a:lnTo>
                    <a:pt x="1524" y="24841"/>
                  </a:lnTo>
                  <a:lnTo>
                    <a:pt x="126" y="30264"/>
                  </a:lnTo>
                  <a:lnTo>
                    <a:pt x="126" y="41567"/>
                  </a:lnTo>
                  <a:lnTo>
                    <a:pt x="24891" y="70586"/>
                  </a:lnTo>
                  <a:lnTo>
                    <a:pt x="38607" y="77724"/>
                  </a:lnTo>
                  <a:lnTo>
                    <a:pt x="50672" y="84023"/>
                  </a:lnTo>
                  <a:lnTo>
                    <a:pt x="66039" y="101854"/>
                  </a:lnTo>
                  <a:lnTo>
                    <a:pt x="66039" y="112395"/>
                  </a:lnTo>
                  <a:lnTo>
                    <a:pt x="63626" y="117652"/>
                  </a:lnTo>
                  <a:lnTo>
                    <a:pt x="58674" y="121297"/>
                  </a:lnTo>
                  <a:lnTo>
                    <a:pt x="53847" y="124955"/>
                  </a:lnTo>
                  <a:lnTo>
                    <a:pt x="46481" y="126784"/>
                  </a:lnTo>
                  <a:lnTo>
                    <a:pt x="75617" y="126784"/>
                  </a:lnTo>
                  <a:lnTo>
                    <a:pt x="76200" y="126161"/>
                  </a:lnTo>
                  <a:lnTo>
                    <a:pt x="79046" y="121158"/>
                  </a:lnTo>
                  <a:lnTo>
                    <a:pt x="81406" y="116827"/>
                  </a:lnTo>
                  <a:lnTo>
                    <a:pt x="82803" y="111125"/>
                  </a:lnTo>
                  <a:lnTo>
                    <a:pt x="82803" y="99314"/>
                  </a:lnTo>
                  <a:lnTo>
                    <a:pt x="60451" y="71247"/>
                  </a:lnTo>
                  <a:lnTo>
                    <a:pt x="56133" y="68580"/>
                  </a:lnTo>
                  <a:lnTo>
                    <a:pt x="51434" y="66040"/>
                  </a:lnTo>
                  <a:lnTo>
                    <a:pt x="46608" y="63627"/>
                  </a:lnTo>
                  <a:lnTo>
                    <a:pt x="41782" y="61277"/>
                  </a:lnTo>
                  <a:lnTo>
                    <a:pt x="37591" y="59118"/>
                  </a:lnTo>
                  <a:lnTo>
                    <a:pt x="16890" y="38544"/>
                  </a:lnTo>
                  <a:lnTo>
                    <a:pt x="16890" y="31305"/>
                  </a:lnTo>
                  <a:lnTo>
                    <a:pt x="17779" y="28130"/>
                  </a:lnTo>
                  <a:lnTo>
                    <a:pt x="19557" y="25527"/>
                  </a:lnTo>
                  <a:lnTo>
                    <a:pt x="21208" y="22923"/>
                  </a:lnTo>
                  <a:lnTo>
                    <a:pt x="42544" y="14478"/>
                  </a:lnTo>
                  <a:lnTo>
                    <a:pt x="77088" y="14478"/>
                  </a:lnTo>
                  <a:lnTo>
                    <a:pt x="77088" y="4864"/>
                  </a:lnTo>
                  <a:lnTo>
                    <a:pt x="71753" y="2737"/>
                  </a:lnTo>
                  <a:lnTo>
                    <a:pt x="65071" y="1217"/>
                  </a:lnTo>
                  <a:lnTo>
                    <a:pt x="57032" y="304"/>
                  </a:lnTo>
                  <a:lnTo>
                    <a:pt x="47625" y="0"/>
                  </a:lnTo>
                  <a:close/>
                </a:path>
                <a:path w="640714" h="184785">
                  <a:moveTo>
                    <a:pt x="77088" y="14478"/>
                  </a:moveTo>
                  <a:lnTo>
                    <a:pt x="45974" y="14478"/>
                  </a:lnTo>
                  <a:lnTo>
                    <a:pt x="55050" y="15001"/>
                  </a:lnTo>
                  <a:lnTo>
                    <a:pt x="63246" y="16573"/>
                  </a:lnTo>
                  <a:lnTo>
                    <a:pt x="70584" y="19192"/>
                  </a:lnTo>
                  <a:lnTo>
                    <a:pt x="77088" y="22860"/>
                  </a:lnTo>
                  <a:lnTo>
                    <a:pt x="77088" y="14478"/>
                  </a:lnTo>
                  <a:close/>
                </a:path>
                <a:path w="640714" h="184785">
                  <a:moveTo>
                    <a:pt x="122427" y="54673"/>
                  </a:moveTo>
                  <a:lnTo>
                    <a:pt x="106806" y="54673"/>
                  </a:lnTo>
                  <a:lnTo>
                    <a:pt x="106806" y="112395"/>
                  </a:lnTo>
                  <a:lnTo>
                    <a:pt x="108422" y="124896"/>
                  </a:lnTo>
                  <a:lnTo>
                    <a:pt x="113252" y="133826"/>
                  </a:lnTo>
                  <a:lnTo>
                    <a:pt x="121273" y="139184"/>
                  </a:lnTo>
                  <a:lnTo>
                    <a:pt x="132461" y="140970"/>
                  </a:lnTo>
                  <a:lnTo>
                    <a:pt x="138556" y="140970"/>
                  </a:lnTo>
                  <a:lnTo>
                    <a:pt x="143382" y="139954"/>
                  </a:lnTo>
                  <a:lnTo>
                    <a:pt x="147065" y="137922"/>
                  </a:lnTo>
                  <a:lnTo>
                    <a:pt x="147065" y="127825"/>
                  </a:lnTo>
                  <a:lnTo>
                    <a:pt x="131699" y="127825"/>
                  </a:lnTo>
                  <a:lnTo>
                    <a:pt x="128015" y="126428"/>
                  </a:lnTo>
                  <a:lnTo>
                    <a:pt x="125856" y="123634"/>
                  </a:lnTo>
                  <a:lnTo>
                    <a:pt x="123570" y="120840"/>
                  </a:lnTo>
                  <a:lnTo>
                    <a:pt x="122427" y="116179"/>
                  </a:lnTo>
                  <a:lnTo>
                    <a:pt x="122427" y="54673"/>
                  </a:lnTo>
                  <a:close/>
                </a:path>
                <a:path w="640714" h="184785">
                  <a:moveTo>
                    <a:pt x="147065" y="124587"/>
                  </a:moveTo>
                  <a:lnTo>
                    <a:pt x="144144" y="126746"/>
                  </a:lnTo>
                  <a:lnTo>
                    <a:pt x="140842" y="127825"/>
                  </a:lnTo>
                  <a:lnTo>
                    <a:pt x="147065" y="127825"/>
                  </a:lnTo>
                  <a:lnTo>
                    <a:pt x="147065" y="124587"/>
                  </a:lnTo>
                  <a:close/>
                </a:path>
                <a:path w="640714" h="184785">
                  <a:moveTo>
                    <a:pt x="147065" y="41338"/>
                  </a:moveTo>
                  <a:lnTo>
                    <a:pt x="90042" y="41338"/>
                  </a:lnTo>
                  <a:lnTo>
                    <a:pt x="90042" y="54673"/>
                  </a:lnTo>
                  <a:lnTo>
                    <a:pt x="147065" y="54673"/>
                  </a:lnTo>
                  <a:lnTo>
                    <a:pt x="147065" y="41338"/>
                  </a:lnTo>
                  <a:close/>
                </a:path>
                <a:path w="640714" h="184785">
                  <a:moveTo>
                    <a:pt x="122427" y="12484"/>
                  </a:moveTo>
                  <a:lnTo>
                    <a:pt x="106806" y="17526"/>
                  </a:lnTo>
                  <a:lnTo>
                    <a:pt x="106806" y="41338"/>
                  </a:lnTo>
                  <a:lnTo>
                    <a:pt x="122427" y="41338"/>
                  </a:lnTo>
                  <a:lnTo>
                    <a:pt x="122427" y="12484"/>
                  </a:lnTo>
                  <a:close/>
                </a:path>
                <a:path w="640714" h="184785">
                  <a:moveTo>
                    <a:pt x="208914" y="39052"/>
                  </a:moveTo>
                  <a:lnTo>
                    <a:pt x="172592" y="52870"/>
                  </a:lnTo>
                  <a:lnTo>
                    <a:pt x="159130" y="91249"/>
                  </a:lnTo>
                  <a:lnTo>
                    <a:pt x="159940" y="101979"/>
                  </a:lnTo>
                  <a:lnTo>
                    <a:pt x="187166" y="137742"/>
                  </a:lnTo>
                  <a:lnTo>
                    <a:pt x="206628" y="141160"/>
                  </a:lnTo>
                  <a:lnTo>
                    <a:pt x="217128" y="140282"/>
                  </a:lnTo>
                  <a:lnTo>
                    <a:pt x="226520" y="137647"/>
                  </a:lnTo>
                  <a:lnTo>
                    <a:pt x="234793" y="133257"/>
                  </a:lnTo>
                  <a:lnTo>
                    <a:pt x="240886" y="128016"/>
                  </a:lnTo>
                  <a:lnTo>
                    <a:pt x="207771" y="128016"/>
                  </a:lnTo>
                  <a:lnTo>
                    <a:pt x="200703" y="127391"/>
                  </a:lnTo>
                  <a:lnTo>
                    <a:pt x="175171" y="91249"/>
                  </a:lnTo>
                  <a:lnTo>
                    <a:pt x="175194" y="89725"/>
                  </a:lnTo>
                  <a:lnTo>
                    <a:pt x="194262" y="54757"/>
                  </a:lnTo>
                  <a:lnTo>
                    <a:pt x="207771" y="52197"/>
                  </a:lnTo>
                  <a:lnTo>
                    <a:pt x="242617" y="52197"/>
                  </a:lnTo>
                  <a:lnTo>
                    <a:pt x="236239" y="46612"/>
                  </a:lnTo>
                  <a:lnTo>
                    <a:pt x="228314" y="42413"/>
                  </a:lnTo>
                  <a:lnTo>
                    <a:pt x="219198" y="39892"/>
                  </a:lnTo>
                  <a:lnTo>
                    <a:pt x="208914" y="39052"/>
                  </a:lnTo>
                  <a:close/>
                </a:path>
                <a:path w="640714" h="184785">
                  <a:moveTo>
                    <a:pt x="242617" y="52197"/>
                  </a:moveTo>
                  <a:lnTo>
                    <a:pt x="217804" y="52197"/>
                  </a:lnTo>
                  <a:lnTo>
                    <a:pt x="225551" y="55499"/>
                  </a:lnTo>
                  <a:lnTo>
                    <a:pt x="231012" y="62103"/>
                  </a:lnTo>
                  <a:lnTo>
                    <a:pt x="234586" y="67579"/>
                  </a:lnTo>
                  <a:lnTo>
                    <a:pt x="237124" y="74104"/>
                  </a:lnTo>
                  <a:lnTo>
                    <a:pt x="238638" y="81676"/>
                  </a:lnTo>
                  <a:lnTo>
                    <a:pt x="239107" y="89725"/>
                  </a:lnTo>
                  <a:lnTo>
                    <a:pt x="239084" y="91249"/>
                  </a:lnTo>
                  <a:lnTo>
                    <a:pt x="217804" y="128016"/>
                  </a:lnTo>
                  <a:lnTo>
                    <a:pt x="240886" y="128016"/>
                  </a:lnTo>
                  <a:lnTo>
                    <a:pt x="255142" y="89725"/>
                  </a:lnTo>
                  <a:lnTo>
                    <a:pt x="254381" y="78469"/>
                  </a:lnTo>
                  <a:lnTo>
                    <a:pt x="252095" y="68511"/>
                  </a:lnTo>
                  <a:lnTo>
                    <a:pt x="248285" y="59852"/>
                  </a:lnTo>
                  <a:lnTo>
                    <a:pt x="242950" y="52489"/>
                  </a:lnTo>
                  <a:lnTo>
                    <a:pt x="242617" y="52197"/>
                  </a:lnTo>
                  <a:close/>
                </a:path>
                <a:path w="640714" h="184785">
                  <a:moveTo>
                    <a:pt x="295782" y="41338"/>
                  </a:moveTo>
                  <a:lnTo>
                    <a:pt x="280162" y="41338"/>
                  </a:lnTo>
                  <a:lnTo>
                    <a:pt x="280162" y="138874"/>
                  </a:lnTo>
                  <a:lnTo>
                    <a:pt x="295782" y="138874"/>
                  </a:lnTo>
                  <a:lnTo>
                    <a:pt x="295782" y="89154"/>
                  </a:lnTo>
                  <a:lnTo>
                    <a:pt x="296191" y="81438"/>
                  </a:lnTo>
                  <a:lnTo>
                    <a:pt x="297433" y="74580"/>
                  </a:lnTo>
                  <a:lnTo>
                    <a:pt x="299533" y="68580"/>
                  </a:lnTo>
                  <a:lnTo>
                    <a:pt x="302513" y="63436"/>
                  </a:lnTo>
                  <a:lnTo>
                    <a:pt x="303923" y="61442"/>
                  </a:lnTo>
                  <a:lnTo>
                    <a:pt x="295782" y="61442"/>
                  </a:lnTo>
                  <a:lnTo>
                    <a:pt x="295782" y="41338"/>
                  </a:lnTo>
                  <a:close/>
                </a:path>
                <a:path w="640714" h="184785">
                  <a:moveTo>
                    <a:pt x="325754" y="39624"/>
                  </a:moveTo>
                  <a:lnTo>
                    <a:pt x="315975" y="39624"/>
                  </a:lnTo>
                  <a:lnTo>
                    <a:pt x="310895" y="41541"/>
                  </a:lnTo>
                  <a:lnTo>
                    <a:pt x="301751" y="49225"/>
                  </a:lnTo>
                  <a:lnTo>
                    <a:pt x="298322" y="54584"/>
                  </a:lnTo>
                  <a:lnTo>
                    <a:pt x="296163" y="61442"/>
                  </a:lnTo>
                  <a:lnTo>
                    <a:pt x="303923" y="61442"/>
                  </a:lnTo>
                  <a:lnTo>
                    <a:pt x="306958" y="57150"/>
                  </a:lnTo>
                  <a:lnTo>
                    <a:pt x="312546" y="54013"/>
                  </a:lnTo>
                  <a:lnTo>
                    <a:pt x="330962" y="54013"/>
                  </a:lnTo>
                  <a:lnTo>
                    <a:pt x="330962" y="40957"/>
                  </a:lnTo>
                  <a:lnTo>
                    <a:pt x="328802" y="40068"/>
                  </a:lnTo>
                  <a:lnTo>
                    <a:pt x="325754" y="39624"/>
                  </a:lnTo>
                  <a:close/>
                </a:path>
                <a:path w="640714" h="184785">
                  <a:moveTo>
                    <a:pt x="330962" y="54013"/>
                  </a:moveTo>
                  <a:lnTo>
                    <a:pt x="324357" y="54013"/>
                  </a:lnTo>
                  <a:lnTo>
                    <a:pt x="328294" y="55054"/>
                  </a:lnTo>
                  <a:lnTo>
                    <a:pt x="330962" y="57150"/>
                  </a:lnTo>
                  <a:lnTo>
                    <a:pt x="330962" y="54013"/>
                  </a:lnTo>
                  <a:close/>
                </a:path>
                <a:path w="640714" h="184785">
                  <a:moveTo>
                    <a:pt x="412181" y="52197"/>
                  </a:moveTo>
                  <a:lnTo>
                    <a:pt x="382777" y="52197"/>
                  </a:lnTo>
                  <a:lnTo>
                    <a:pt x="391592" y="53751"/>
                  </a:lnTo>
                  <a:lnTo>
                    <a:pt x="397859" y="58415"/>
                  </a:lnTo>
                  <a:lnTo>
                    <a:pt x="401601" y="66186"/>
                  </a:lnTo>
                  <a:lnTo>
                    <a:pt x="402843" y="77063"/>
                  </a:lnTo>
                  <a:lnTo>
                    <a:pt x="373633" y="81153"/>
                  </a:lnTo>
                  <a:lnTo>
                    <a:pt x="359558" y="84820"/>
                  </a:lnTo>
                  <a:lnTo>
                    <a:pt x="349519" y="91344"/>
                  </a:lnTo>
                  <a:lnTo>
                    <a:pt x="343505" y="100726"/>
                  </a:lnTo>
                  <a:lnTo>
                    <a:pt x="341502" y="112966"/>
                  </a:lnTo>
                  <a:lnTo>
                    <a:pt x="341502" y="121475"/>
                  </a:lnTo>
                  <a:lnTo>
                    <a:pt x="344169" y="128308"/>
                  </a:lnTo>
                  <a:lnTo>
                    <a:pt x="349757" y="133451"/>
                  </a:lnTo>
                  <a:lnTo>
                    <a:pt x="355218" y="138595"/>
                  </a:lnTo>
                  <a:lnTo>
                    <a:pt x="362838" y="141160"/>
                  </a:lnTo>
                  <a:lnTo>
                    <a:pt x="372490" y="141160"/>
                  </a:lnTo>
                  <a:lnTo>
                    <a:pt x="381799" y="140065"/>
                  </a:lnTo>
                  <a:lnTo>
                    <a:pt x="389905" y="136779"/>
                  </a:lnTo>
                  <a:lnTo>
                    <a:pt x="396797" y="131302"/>
                  </a:lnTo>
                  <a:lnTo>
                    <a:pt x="399225" y="128016"/>
                  </a:lnTo>
                  <a:lnTo>
                    <a:pt x="370458" y="128016"/>
                  </a:lnTo>
                  <a:lnTo>
                    <a:pt x="366013" y="126504"/>
                  </a:lnTo>
                  <a:lnTo>
                    <a:pt x="359155" y="120472"/>
                  </a:lnTo>
                  <a:lnTo>
                    <a:pt x="357504" y="116586"/>
                  </a:lnTo>
                  <a:lnTo>
                    <a:pt x="357504" y="105283"/>
                  </a:lnTo>
                  <a:lnTo>
                    <a:pt x="359282" y="100723"/>
                  </a:lnTo>
                  <a:lnTo>
                    <a:pt x="366649" y="95580"/>
                  </a:lnTo>
                  <a:lnTo>
                    <a:pt x="372109" y="93789"/>
                  </a:lnTo>
                  <a:lnTo>
                    <a:pt x="402843" y="89535"/>
                  </a:lnTo>
                  <a:lnTo>
                    <a:pt x="418464" y="89535"/>
                  </a:lnTo>
                  <a:lnTo>
                    <a:pt x="418464" y="75438"/>
                  </a:lnTo>
                  <a:lnTo>
                    <a:pt x="416321" y="59519"/>
                  </a:lnTo>
                  <a:lnTo>
                    <a:pt x="412181" y="52197"/>
                  </a:lnTo>
                  <a:close/>
                </a:path>
                <a:path w="640714" h="184785">
                  <a:moveTo>
                    <a:pt x="418464" y="123634"/>
                  </a:moveTo>
                  <a:lnTo>
                    <a:pt x="402843" y="123634"/>
                  </a:lnTo>
                  <a:lnTo>
                    <a:pt x="402843" y="138874"/>
                  </a:lnTo>
                  <a:lnTo>
                    <a:pt x="418464" y="138874"/>
                  </a:lnTo>
                  <a:lnTo>
                    <a:pt x="418464" y="123634"/>
                  </a:lnTo>
                  <a:close/>
                </a:path>
                <a:path w="640714" h="184785">
                  <a:moveTo>
                    <a:pt x="418464" y="89535"/>
                  </a:moveTo>
                  <a:lnTo>
                    <a:pt x="402843" y="89535"/>
                  </a:lnTo>
                  <a:lnTo>
                    <a:pt x="402843" y="107569"/>
                  </a:lnTo>
                  <a:lnTo>
                    <a:pt x="400430" y="114439"/>
                  </a:lnTo>
                  <a:lnTo>
                    <a:pt x="390270" y="125298"/>
                  </a:lnTo>
                  <a:lnTo>
                    <a:pt x="383920" y="128016"/>
                  </a:lnTo>
                  <a:lnTo>
                    <a:pt x="399225" y="128016"/>
                  </a:lnTo>
                  <a:lnTo>
                    <a:pt x="402463" y="123634"/>
                  </a:lnTo>
                  <a:lnTo>
                    <a:pt x="418464" y="123634"/>
                  </a:lnTo>
                  <a:lnTo>
                    <a:pt x="418464" y="89535"/>
                  </a:lnTo>
                  <a:close/>
                </a:path>
                <a:path w="640714" h="184785">
                  <a:moveTo>
                    <a:pt x="384175" y="39052"/>
                  </a:moveTo>
                  <a:lnTo>
                    <a:pt x="351027" y="64198"/>
                  </a:lnTo>
                  <a:lnTo>
                    <a:pt x="358310" y="58947"/>
                  </a:lnTo>
                  <a:lnTo>
                    <a:pt x="366045" y="55197"/>
                  </a:lnTo>
                  <a:lnTo>
                    <a:pt x="374209" y="52947"/>
                  </a:lnTo>
                  <a:lnTo>
                    <a:pt x="382777" y="52197"/>
                  </a:lnTo>
                  <a:lnTo>
                    <a:pt x="412181" y="52197"/>
                  </a:lnTo>
                  <a:lnTo>
                    <a:pt x="409892" y="48148"/>
                  </a:lnTo>
                  <a:lnTo>
                    <a:pt x="399176" y="41326"/>
                  </a:lnTo>
                  <a:lnTo>
                    <a:pt x="384175" y="39052"/>
                  </a:lnTo>
                  <a:close/>
                </a:path>
                <a:path w="640714" h="184785">
                  <a:moveTo>
                    <a:pt x="447928" y="162306"/>
                  </a:moveTo>
                  <a:lnTo>
                    <a:pt x="447928" y="177927"/>
                  </a:lnTo>
                  <a:lnTo>
                    <a:pt x="454977" y="180927"/>
                  </a:lnTo>
                  <a:lnTo>
                    <a:pt x="462597" y="183070"/>
                  </a:lnTo>
                  <a:lnTo>
                    <a:pt x="470788" y="184356"/>
                  </a:lnTo>
                  <a:lnTo>
                    <a:pt x="479551" y="184785"/>
                  </a:lnTo>
                  <a:lnTo>
                    <a:pt x="502054" y="181427"/>
                  </a:lnTo>
                  <a:lnTo>
                    <a:pt x="517976" y="171450"/>
                  </a:lnTo>
                  <a:lnTo>
                    <a:pt x="479425" y="171450"/>
                  </a:lnTo>
                  <a:lnTo>
                    <a:pt x="471824" y="170878"/>
                  </a:lnTo>
                  <a:lnTo>
                    <a:pt x="464057" y="169164"/>
                  </a:lnTo>
                  <a:lnTo>
                    <a:pt x="456100" y="166306"/>
                  </a:lnTo>
                  <a:lnTo>
                    <a:pt x="447928" y="162306"/>
                  </a:lnTo>
                  <a:close/>
                </a:path>
                <a:path w="640714" h="184785">
                  <a:moveTo>
                    <a:pt x="530987" y="122491"/>
                  </a:moveTo>
                  <a:lnTo>
                    <a:pt x="515365" y="122491"/>
                  </a:lnTo>
                  <a:lnTo>
                    <a:pt x="515274" y="133847"/>
                  </a:lnTo>
                  <a:lnTo>
                    <a:pt x="513125" y="149911"/>
                  </a:lnTo>
                  <a:lnTo>
                    <a:pt x="506396" y="161877"/>
                  </a:lnTo>
                  <a:lnTo>
                    <a:pt x="495167" y="169056"/>
                  </a:lnTo>
                  <a:lnTo>
                    <a:pt x="479425" y="171450"/>
                  </a:lnTo>
                  <a:lnTo>
                    <a:pt x="517976" y="171450"/>
                  </a:lnTo>
                  <a:lnTo>
                    <a:pt x="518128" y="171354"/>
                  </a:lnTo>
                  <a:lnTo>
                    <a:pt x="527772" y="154566"/>
                  </a:lnTo>
                  <a:lnTo>
                    <a:pt x="530987" y="131064"/>
                  </a:lnTo>
                  <a:lnTo>
                    <a:pt x="530987" y="122491"/>
                  </a:lnTo>
                  <a:close/>
                </a:path>
                <a:path w="640714" h="184785">
                  <a:moveTo>
                    <a:pt x="485775" y="39052"/>
                  </a:moveTo>
                  <a:lnTo>
                    <a:pt x="447821" y="61693"/>
                  </a:lnTo>
                  <a:lnTo>
                    <a:pt x="441138" y="92202"/>
                  </a:lnTo>
                  <a:lnTo>
                    <a:pt x="441172" y="94780"/>
                  </a:lnTo>
                  <a:lnTo>
                    <a:pt x="458221" y="133847"/>
                  </a:lnTo>
                  <a:lnTo>
                    <a:pt x="481456" y="141160"/>
                  </a:lnTo>
                  <a:lnTo>
                    <a:pt x="491982" y="139993"/>
                  </a:lnTo>
                  <a:lnTo>
                    <a:pt x="501078" y="136493"/>
                  </a:lnTo>
                  <a:lnTo>
                    <a:pt x="508746" y="130659"/>
                  </a:lnTo>
                  <a:lnTo>
                    <a:pt x="510765" y="128016"/>
                  </a:lnTo>
                  <a:lnTo>
                    <a:pt x="477138" y="128016"/>
                  </a:lnTo>
                  <a:lnTo>
                    <a:pt x="470153" y="124764"/>
                  </a:lnTo>
                  <a:lnTo>
                    <a:pt x="457072" y="92202"/>
                  </a:lnTo>
                  <a:lnTo>
                    <a:pt x="457594" y="83251"/>
                  </a:lnTo>
                  <a:lnTo>
                    <a:pt x="478281" y="52197"/>
                  </a:lnTo>
                  <a:lnTo>
                    <a:pt x="512901" y="52197"/>
                  </a:lnTo>
                  <a:lnTo>
                    <a:pt x="509581" y="47946"/>
                  </a:lnTo>
                  <a:lnTo>
                    <a:pt x="502904" y="43005"/>
                  </a:lnTo>
                  <a:lnTo>
                    <a:pt x="494964" y="40040"/>
                  </a:lnTo>
                  <a:lnTo>
                    <a:pt x="485775" y="39052"/>
                  </a:lnTo>
                  <a:close/>
                </a:path>
                <a:path w="640714" h="184785">
                  <a:moveTo>
                    <a:pt x="512901" y="52197"/>
                  </a:moveTo>
                  <a:lnTo>
                    <a:pt x="495807" y="52197"/>
                  </a:lnTo>
                  <a:lnTo>
                    <a:pt x="502284" y="54965"/>
                  </a:lnTo>
                  <a:lnTo>
                    <a:pt x="507491" y="60490"/>
                  </a:lnTo>
                  <a:lnTo>
                    <a:pt x="512825" y="66014"/>
                  </a:lnTo>
                  <a:lnTo>
                    <a:pt x="515365" y="72644"/>
                  </a:lnTo>
                  <a:lnTo>
                    <a:pt x="515365" y="104495"/>
                  </a:lnTo>
                  <a:lnTo>
                    <a:pt x="512699" y="112458"/>
                  </a:lnTo>
                  <a:lnTo>
                    <a:pt x="507111" y="118681"/>
                  </a:lnTo>
                  <a:lnTo>
                    <a:pt x="501650" y="124904"/>
                  </a:lnTo>
                  <a:lnTo>
                    <a:pt x="494538" y="128016"/>
                  </a:lnTo>
                  <a:lnTo>
                    <a:pt x="510765" y="128016"/>
                  </a:lnTo>
                  <a:lnTo>
                    <a:pt x="514984" y="122491"/>
                  </a:lnTo>
                  <a:lnTo>
                    <a:pt x="530987" y="122491"/>
                  </a:lnTo>
                  <a:lnTo>
                    <a:pt x="530987" y="54864"/>
                  </a:lnTo>
                  <a:lnTo>
                    <a:pt x="514984" y="54864"/>
                  </a:lnTo>
                  <a:lnTo>
                    <a:pt x="512901" y="52197"/>
                  </a:lnTo>
                  <a:close/>
                </a:path>
                <a:path w="640714" h="184785">
                  <a:moveTo>
                    <a:pt x="530987" y="41338"/>
                  </a:moveTo>
                  <a:lnTo>
                    <a:pt x="515365" y="41338"/>
                  </a:lnTo>
                  <a:lnTo>
                    <a:pt x="515365" y="54864"/>
                  </a:lnTo>
                  <a:lnTo>
                    <a:pt x="530987" y="54864"/>
                  </a:lnTo>
                  <a:lnTo>
                    <a:pt x="530987" y="41338"/>
                  </a:lnTo>
                  <a:close/>
                </a:path>
                <a:path w="640714" h="184785">
                  <a:moveTo>
                    <a:pt x="600328" y="39052"/>
                  </a:moveTo>
                  <a:lnTo>
                    <a:pt x="562657" y="61082"/>
                  </a:lnTo>
                  <a:lnTo>
                    <a:pt x="555370" y="90487"/>
                  </a:lnTo>
                  <a:lnTo>
                    <a:pt x="556109" y="101860"/>
                  </a:lnTo>
                  <a:lnTo>
                    <a:pt x="581199" y="137837"/>
                  </a:lnTo>
                  <a:lnTo>
                    <a:pt x="599693" y="141160"/>
                  </a:lnTo>
                  <a:lnTo>
                    <a:pt x="609744" y="140577"/>
                  </a:lnTo>
                  <a:lnTo>
                    <a:pt x="618759" y="138826"/>
                  </a:lnTo>
                  <a:lnTo>
                    <a:pt x="626750" y="135909"/>
                  </a:lnTo>
                  <a:lnTo>
                    <a:pt x="633729" y="131826"/>
                  </a:lnTo>
                  <a:lnTo>
                    <a:pt x="633729" y="128016"/>
                  </a:lnTo>
                  <a:lnTo>
                    <a:pt x="593597" y="128016"/>
                  </a:lnTo>
                  <a:lnTo>
                    <a:pt x="585977" y="125069"/>
                  </a:lnTo>
                  <a:lnTo>
                    <a:pt x="571626" y="94018"/>
                  </a:lnTo>
                  <a:lnTo>
                    <a:pt x="640461" y="94018"/>
                  </a:lnTo>
                  <a:lnTo>
                    <a:pt x="640461" y="85826"/>
                  </a:lnTo>
                  <a:lnTo>
                    <a:pt x="640137" y="80772"/>
                  </a:lnTo>
                  <a:lnTo>
                    <a:pt x="571753" y="80772"/>
                  </a:lnTo>
                  <a:lnTo>
                    <a:pt x="573024" y="72263"/>
                  </a:lnTo>
                  <a:lnTo>
                    <a:pt x="576199" y="65379"/>
                  </a:lnTo>
                  <a:lnTo>
                    <a:pt x="581278" y="60109"/>
                  </a:lnTo>
                  <a:lnTo>
                    <a:pt x="586486" y="54838"/>
                  </a:lnTo>
                  <a:lnTo>
                    <a:pt x="592708" y="52197"/>
                  </a:lnTo>
                  <a:lnTo>
                    <a:pt x="630435" y="52197"/>
                  </a:lnTo>
                  <a:lnTo>
                    <a:pt x="629919" y="51435"/>
                  </a:lnTo>
                  <a:lnTo>
                    <a:pt x="624153" y="46017"/>
                  </a:lnTo>
                  <a:lnTo>
                    <a:pt x="617315" y="42148"/>
                  </a:lnTo>
                  <a:lnTo>
                    <a:pt x="609381" y="39826"/>
                  </a:lnTo>
                  <a:lnTo>
                    <a:pt x="600328" y="39052"/>
                  </a:lnTo>
                  <a:close/>
                </a:path>
                <a:path w="640714" h="184785">
                  <a:moveTo>
                    <a:pt x="633729" y="117157"/>
                  </a:moveTo>
                  <a:lnTo>
                    <a:pt x="626629" y="121908"/>
                  </a:lnTo>
                  <a:lnTo>
                    <a:pt x="619220" y="125301"/>
                  </a:lnTo>
                  <a:lnTo>
                    <a:pt x="611477" y="127337"/>
                  </a:lnTo>
                  <a:lnTo>
                    <a:pt x="603376" y="128016"/>
                  </a:lnTo>
                  <a:lnTo>
                    <a:pt x="633729" y="128016"/>
                  </a:lnTo>
                  <a:lnTo>
                    <a:pt x="633729" y="117157"/>
                  </a:lnTo>
                  <a:close/>
                </a:path>
                <a:path w="640714" h="184785">
                  <a:moveTo>
                    <a:pt x="630435" y="52197"/>
                  </a:moveTo>
                  <a:lnTo>
                    <a:pt x="607694" y="52197"/>
                  </a:lnTo>
                  <a:lnTo>
                    <a:pt x="613663" y="54711"/>
                  </a:lnTo>
                  <a:lnTo>
                    <a:pt x="617981" y="59728"/>
                  </a:lnTo>
                  <a:lnTo>
                    <a:pt x="622172" y="64744"/>
                  </a:lnTo>
                  <a:lnTo>
                    <a:pt x="624331" y="71755"/>
                  </a:lnTo>
                  <a:lnTo>
                    <a:pt x="624458" y="80772"/>
                  </a:lnTo>
                  <a:lnTo>
                    <a:pt x="640137" y="80772"/>
                  </a:lnTo>
                  <a:lnTo>
                    <a:pt x="639796" y="75425"/>
                  </a:lnTo>
                  <a:lnTo>
                    <a:pt x="637809" y="66225"/>
                  </a:lnTo>
                  <a:lnTo>
                    <a:pt x="634513" y="58228"/>
                  </a:lnTo>
                  <a:lnTo>
                    <a:pt x="630435"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16" name="object 14">
              <a:extLst>
                <a:ext uri="{FF2B5EF4-FFF2-40B4-BE49-F238E27FC236}">
                  <a16:creationId xmlns:a16="http://schemas.microsoft.com/office/drawing/2014/main" id="{06F564D6-141C-4E5E-808B-99C49818E55B}"/>
                </a:ext>
              </a:extLst>
            </p:cNvPr>
            <p:cNvSpPr/>
            <p:nvPr/>
          </p:nvSpPr>
          <p:spPr>
            <a:xfrm>
              <a:off x="4500372" y="4364735"/>
              <a:ext cx="1671955" cy="388620"/>
            </a:xfrm>
            <a:custGeom>
              <a:avLst/>
              <a:gdLst/>
              <a:ahLst/>
              <a:cxnLst/>
              <a:rect l="l" t="t" r="r" b="b"/>
              <a:pathLst>
                <a:path w="1671954" h="388620">
                  <a:moveTo>
                    <a:pt x="1671827" y="0"/>
                  </a:moveTo>
                  <a:lnTo>
                    <a:pt x="0" y="0"/>
                  </a:lnTo>
                  <a:lnTo>
                    <a:pt x="0" y="388619"/>
                  </a:lnTo>
                  <a:lnTo>
                    <a:pt x="1671827" y="388619"/>
                  </a:lnTo>
                  <a:lnTo>
                    <a:pt x="1671827" y="0"/>
                  </a:lnTo>
                  <a:close/>
                </a:path>
              </a:pathLst>
            </a:custGeom>
            <a:solidFill>
              <a:srgbClr val="5B9BD4"/>
            </a:solidFill>
          </p:spPr>
          <p:txBody>
            <a:bodyPr wrap="square" lIns="0" tIns="0" rIns="0" bIns="0" rtlCol="0"/>
            <a:lstStyle/>
            <a:p>
              <a:endParaRPr sz="1764" dirty="0">
                <a:latin typeface="+mj-lt"/>
              </a:endParaRPr>
            </a:p>
          </p:txBody>
        </p:sp>
        <p:sp>
          <p:nvSpPr>
            <p:cNvPr id="17" name="object 15">
              <a:extLst>
                <a:ext uri="{FF2B5EF4-FFF2-40B4-BE49-F238E27FC236}">
                  <a16:creationId xmlns:a16="http://schemas.microsoft.com/office/drawing/2014/main" id="{8EB9BB2F-6161-489C-ABDF-FDDFEF62E445}"/>
                </a:ext>
              </a:extLst>
            </p:cNvPr>
            <p:cNvSpPr/>
            <p:nvPr/>
          </p:nvSpPr>
          <p:spPr>
            <a:xfrm>
              <a:off x="4500372" y="4364735"/>
              <a:ext cx="1671955" cy="388620"/>
            </a:xfrm>
            <a:custGeom>
              <a:avLst/>
              <a:gdLst/>
              <a:ahLst/>
              <a:cxnLst/>
              <a:rect l="l" t="t" r="r" b="b"/>
              <a:pathLst>
                <a:path w="1671954" h="388620">
                  <a:moveTo>
                    <a:pt x="0" y="388619"/>
                  </a:moveTo>
                  <a:lnTo>
                    <a:pt x="1671827" y="388619"/>
                  </a:lnTo>
                  <a:lnTo>
                    <a:pt x="1671827"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18" name="object 16">
              <a:extLst>
                <a:ext uri="{FF2B5EF4-FFF2-40B4-BE49-F238E27FC236}">
                  <a16:creationId xmlns:a16="http://schemas.microsoft.com/office/drawing/2014/main" id="{18DA8621-D0CB-4577-9224-35D95E74BC9A}"/>
                </a:ext>
              </a:extLst>
            </p:cNvPr>
            <p:cNvSpPr/>
            <p:nvPr/>
          </p:nvSpPr>
          <p:spPr>
            <a:xfrm>
              <a:off x="4662804" y="4455540"/>
              <a:ext cx="1341120" cy="146685"/>
            </a:xfrm>
            <a:custGeom>
              <a:avLst/>
              <a:gdLst/>
              <a:ahLst/>
              <a:cxnLst/>
              <a:rect l="l" t="t" r="r" b="b"/>
              <a:pathLst>
                <a:path w="1341120" h="146685">
                  <a:moveTo>
                    <a:pt x="17780" y="7747"/>
                  </a:moveTo>
                  <a:lnTo>
                    <a:pt x="0" y="7747"/>
                  </a:lnTo>
                  <a:lnTo>
                    <a:pt x="49530" y="144399"/>
                  </a:lnTo>
                  <a:lnTo>
                    <a:pt x="67056" y="144399"/>
                  </a:lnTo>
                  <a:lnTo>
                    <a:pt x="73084" y="128143"/>
                  </a:lnTo>
                  <a:lnTo>
                    <a:pt x="58293" y="128143"/>
                  </a:lnTo>
                  <a:lnTo>
                    <a:pt x="57658" y="123571"/>
                  </a:lnTo>
                  <a:lnTo>
                    <a:pt x="56769" y="119634"/>
                  </a:lnTo>
                  <a:lnTo>
                    <a:pt x="55581" y="115951"/>
                  </a:lnTo>
                  <a:lnTo>
                    <a:pt x="17780" y="7747"/>
                  </a:lnTo>
                  <a:close/>
                </a:path>
                <a:path w="1341120" h="146685">
                  <a:moveTo>
                    <a:pt x="117729" y="7747"/>
                  </a:moveTo>
                  <a:lnTo>
                    <a:pt x="100457" y="7747"/>
                  </a:lnTo>
                  <a:lnTo>
                    <a:pt x="61804" y="116078"/>
                  </a:lnTo>
                  <a:lnTo>
                    <a:pt x="60325" y="120269"/>
                  </a:lnTo>
                  <a:lnTo>
                    <a:pt x="59182" y="124333"/>
                  </a:lnTo>
                  <a:lnTo>
                    <a:pt x="58674" y="128143"/>
                  </a:lnTo>
                  <a:lnTo>
                    <a:pt x="73084" y="128143"/>
                  </a:lnTo>
                  <a:lnTo>
                    <a:pt x="117729" y="7747"/>
                  </a:lnTo>
                  <a:close/>
                </a:path>
                <a:path w="1341120" h="146685">
                  <a:moveTo>
                    <a:pt x="146812" y="1778"/>
                  </a:moveTo>
                  <a:lnTo>
                    <a:pt x="141224" y="1778"/>
                  </a:lnTo>
                  <a:lnTo>
                    <a:pt x="138811" y="2794"/>
                  </a:lnTo>
                  <a:lnTo>
                    <a:pt x="136779" y="4699"/>
                  </a:lnTo>
                  <a:lnTo>
                    <a:pt x="134874" y="6604"/>
                  </a:lnTo>
                  <a:lnTo>
                    <a:pt x="133858" y="9017"/>
                  </a:lnTo>
                  <a:lnTo>
                    <a:pt x="133858" y="14859"/>
                  </a:lnTo>
                  <a:lnTo>
                    <a:pt x="134874" y="17272"/>
                  </a:lnTo>
                  <a:lnTo>
                    <a:pt x="136779" y="19177"/>
                  </a:lnTo>
                  <a:lnTo>
                    <a:pt x="138811" y="21082"/>
                  </a:lnTo>
                  <a:lnTo>
                    <a:pt x="141224" y="22098"/>
                  </a:lnTo>
                  <a:lnTo>
                    <a:pt x="146812" y="22098"/>
                  </a:lnTo>
                  <a:lnTo>
                    <a:pt x="154305" y="9017"/>
                  </a:lnTo>
                  <a:lnTo>
                    <a:pt x="153289" y="6604"/>
                  </a:lnTo>
                  <a:lnTo>
                    <a:pt x="149225" y="2794"/>
                  </a:lnTo>
                  <a:lnTo>
                    <a:pt x="146812" y="1778"/>
                  </a:lnTo>
                  <a:close/>
                </a:path>
                <a:path w="1341120" h="146685">
                  <a:moveTo>
                    <a:pt x="151637" y="46863"/>
                  </a:moveTo>
                  <a:lnTo>
                    <a:pt x="136017" y="46863"/>
                  </a:lnTo>
                  <a:lnTo>
                    <a:pt x="136017" y="144399"/>
                  </a:lnTo>
                  <a:lnTo>
                    <a:pt x="151637" y="144399"/>
                  </a:lnTo>
                  <a:lnTo>
                    <a:pt x="151637" y="46863"/>
                  </a:lnTo>
                  <a:close/>
                </a:path>
                <a:path w="1341120" h="146685">
                  <a:moveTo>
                    <a:pt x="198882" y="46863"/>
                  </a:moveTo>
                  <a:lnTo>
                    <a:pt x="183261" y="46863"/>
                  </a:lnTo>
                  <a:lnTo>
                    <a:pt x="183261" y="144399"/>
                  </a:lnTo>
                  <a:lnTo>
                    <a:pt x="198882" y="144399"/>
                  </a:lnTo>
                  <a:lnTo>
                    <a:pt x="198882" y="94615"/>
                  </a:lnTo>
                  <a:lnTo>
                    <a:pt x="199290" y="86927"/>
                  </a:lnTo>
                  <a:lnTo>
                    <a:pt x="200533" y="80073"/>
                  </a:lnTo>
                  <a:lnTo>
                    <a:pt x="202632" y="74076"/>
                  </a:lnTo>
                  <a:lnTo>
                    <a:pt x="205612" y="68961"/>
                  </a:lnTo>
                  <a:lnTo>
                    <a:pt x="207035" y="66929"/>
                  </a:lnTo>
                  <a:lnTo>
                    <a:pt x="198882" y="66929"/>
                  </a:lnTo>
                  <a:lnTo>
                    <a:pt x="198882" y="46863"/>
                  </a:lnTo>
                  <a:close/>
                </a:path>
                <a:path w="1341120" h="146685">
                  <a:moveTo>
                    <a:pt x="228854" y="45085"/>
                  </a:moveTo>
                  <a:lnTo>
                    <a:pt x="219075" y="45085"/>
                  </a:lnTo>
                  <a:lnTo>
                    <a:pt x="213995" y="47117"/>
                  </a:lnTo>
                  <a:lnTo>
                    <a:pt x="204850" y="54737"/>
                  </a:lnTo>
                  <a:lnTo>
                    <a:pt x="201422" y="60071"/>
                  </a:lnTo>
                  <a:lnTo>
                    <a:pt x="199262" y="66929"/>
                  </a:lnTo>
                  <a:lnTo>
                    <a:pt x="207035" y="66929"/>
                  </a:lnTo>
                  <a:lnTo>
                    <a:pt x="210058" y="62611"/>
                  </a:lnTo>
                  <a:lnTo>
                    <a:pt x="215646" y="59563"/>
                  </a:lnTo>
                  <a:lnTo>
                    <a:pt x="234061" y="59563"/>
                  </a:lnTo>
                  <a:lnTo>
                    <a:pt x="234061" y="46482"/>
                  </a:lnTo>
                  <a:lnTo>
                    <a:pt x="231902" y="45593"/>
                  </a:lnTo>
                  <a:lnTo>
                    <a:pt x="228854" y="45085"/>
                  </a:lnTo>
                  <a:close/>
                </a:path>
                <a:path w="1341120" h="146685">
                  <a:moveTo>
                    <a:pt x="234061" y="59563"/>
                  </a:moveTo>
                  <a:lnTo>
                    <a:pt x="227457" y="59563"/>
                  </a:lnTo>
                  <a:lnTo>
                    <a:pt x="231394" y="60579"/>
                  </a:lnTo>
                  <a:lnTo>
                    <a:pt x="234061" y="62611"/>
                  </a:lnTo>
                  <a:lnTo>
                    <a:pt x="234061" y="59563"/>
                  </a:lnTo>
                  <a:close/>
                </a:path>
                <a:path w="1341120" h="146685">
                  <a:moveTo>
                    <a:pt x="278511" y="60198"/>
                  </a:moveTo>
                  <a:lnTo>
                    <a:pt x="262890" y="60198"/>
                  </a:lnTo>
                  <a:lnTo>
                    <a:pt x="262890" y="117856"/>
                  </a:lnTo>
                  <a:lnTo>
                    <a:pt x="264505" y="130357"/>
                  </a:lnTo>
                  <a:lnTo>
                    <a:pt x="269335" y="139287"/>
                  </a:lnTo>
                  <a:lnTo>
                    <a:pt x="277356" y="144645"/>
                  </a:lnTo>
                  <a:lnTo>
                    <a:pt x="288544" y="146431"/>
                  </a:lnTo>
                  <a:lnTo>
                    <a:pt x="294640" y="146431"/>
                  </a:lnTo>
                  <a:lnTo>
                    <a:pt x="299466" y="145415"/>
                  </a:lnTo>
                  <a:lnTo>
                    <a:pt x="303149" y="143383"/>
                  </a:lnTo>
                  <a:lnTo>
                    <a:pt x="303149" y="133350"/>
                  </a:lnTo>
                  <a:lnTo>
                    <a:pt x="287782" y="133350"/>
                  </a:lnTo>
                  <a:lnTo>
                    <a:pt x="284099" y="131953"/>
                  </a:lnTo>
                  <a:lnTo>
                    <a:pt x="281940" y="129159"/>
                  </a:lnTo>
                  <a:lnTo>
                    <a:pt x="279654" y="126365"/>
                  </a:lnTo>
                  <a:lnTo>
                    <a:pt x="278511" y="121666"/>
                  </a:lnTo>
                  <a:lnTo>
                    <a:pt x="278511" y="60198"/>
                  </a:lnTo>
                  <a:close/>
                </a:path>
                <a:path w="1341120" h="146685">
                  <a:moveTo>
                    <a:pt x="303149" y="130048"/>
                  </a:moveTo>
                  <a:lnTo>
                    <a:pt x="300228" y="132207"/>
                  </a:lnTo>
                  <a:lnTo>
                    <a:pt x="296925" y="133350"/>
                  </a:lnTo>
                  <a:lnTo>
                    <a:pt x="303149" y="133350"/>
                  </a:lnTo>
                  <a:lnTo>
                    <a:pt x="303149" y="130048"/>
                  </a:lnTo>
                  <a:close/>
                </a:path>
                <a:path w="1341120" h="146685">
                  <a:moveTo>
                    <a:pt x="303149" y="46863"/>
                  </a:moveTo>
                  <a:lnTo>
                    <a:pt x="246125" y="46863"/>
                  </a:lnTo>
                  <a:lnTo>
                    <a:pt x="246125" y="60198"/>
                  </a:lnTo>
                  <a:lnTo>
                    <a:pt x="303149" y="60198"/>
                  </a:lnTo>
                  <a:lnTo>
                    <a:pt x="303149" y="46863"/>
                  </a:lnTo>
                  <a:close/>
                </a:path>
                <a:path w="1341120" h="146685">
                  <a:moveTo>
                    <a:pt x="278511" y="18034"/>
                  </a:moveTo>
                  <a:lnTo>
                    <a:pt x="262890" y="22987"/>
                  </a:lnTo>
                  <a:lnTo>
                    <a:pt x="262890" y="46863"/>
                  </a:lnTo>
                  <a:lnTo>
                    <a:pt x="278511" y="46863"/>
                  </a:lnTo>
                  <a:lnTo>
                    <a:pt x="278511" y="18034"/>
                  </a:lnTo>
                  <a:close/>
                </a:path>
                <a:path w="1341120" h="146685">
                  <a:moveTo>
                    <a:pt x="336804" y="46863"/>
                  </a:moveTo>
                  <a:lnTo>
                    <a:pt x="321310" y="46863"/>
                  </a:lnTo>
                  <a:lnTo>
                    <a:pt x="321310" y="105156"/>
                  </a:lnTo>
                  <a:lnTo>
                    <a:pt x="323498" y="123324"/>
                  </a:lnTo>
                  <a:lnTo>
                    <a:pt x="330057" y="136302"/>
                  </a:lnTo>
                  <a:lnTo>
                    <a:pt x="340973" y="144089"/>
                  </a:lnTo>
                  <a:lnTo>
                    <a:pt x="356235" y="146685"/>
                  </a:lnTo>
                  <a:lnTo>
                    <a:pt x="365760" y="145567"/>
                  </a:lnTo>
                  <a:lnTo>
                    <a:pt x="373951" y="142224"/>
                  </a:lnTo>
                  <a:lnTo>
                    <a:pt x="380809" y="136665"/>
                  </a:lnTo>
                  <a:lnTo>
                    <a:pt x="383079" y="133477"/>
                  </a:lnTo>
                  <a:lnTo>
                    <a:pt x="360425" y="133477"/>
                  </a:lnTo>
                  <a:lnTo>
                    <a:pt x="350091" y="131548"/>
                  </a:lnTo>
                  <a:lnTo>
                    <a:pt x="342709" y="125761"/>
                  </a:lnTo>
                  <a:lnTo>
                    <a:pt x="338280" y="116117"/>
                  </a:lnTo>
                  <a:lnTo>
                    <a:pt x="336804" y="102616"/>
                  </a:lnTo>
                  <a:lnTo>
                    <a:pt x="336804" y="46863"/>
                  </a:lnTo>
                  <a:close/>
                </a:path>
                <a:path w="1341120" h="146685">
                  <a:moveTo>
                    <a:pt x="402336" y="128905"/>
                  </a:moveTo>
                  <a:lnTo>
                    <a:pt x="386715" y="128905"/>
                  </a:lnTo>
                  <a:lnTo>
                    <a:pt x="386715" y="144399"/>
                  </a:lnTo>
                  <a:lnTo>
                    <a:pt x="402336" y="144399"/>
                  </a:lnTo>
                  <a:lnTo>
                    <a:pt x="402336" y="128905"/>
                  </a:lnTo>
                  <a:close/>
                </a:path>
                <a:path w="1341120" h="146685">
                  <a:moveTo>
                    <a:pt x="402336" y="46863"/>
                  </a:moveTo>
                  <a:lnTo>
                    <a:pt x="386715" y="46863"/>
                  </a:lnTo>
                  <a:lnTo>
                    <a:pt x="386715" y="112141"/>
                  </a:lnTo>
                  <a:lnTo>
                    <a:pt x="384175" y="119507"/>
                  </a:lnTo>
                  <a:lnTo>
                    <a:pt x="379349" y="125095"/>
                  </a:lnTo>
                  <a:lnTo>
                    <a:pt x="374396" y="130683"/>
                  </a:lnTo>
                  <a:lnTo>
                    <a:pt x="368046" y="133477"/>
                  </a:lnTo>
                  <a:lnTo>
                    <a:pt x="383079" y="133477"/>
                  </a:lnTo>
                  <a:lnTo>
                    <a:pt x="386334" y="128905"/>
                  </a:lnTo>
                  <a:lnTo>
                    <a:pt x="402336" y="128905"/>
                  </a:lnTo>
                  <a:lnTo>
                    <a:pt x="402336" y="46863"/>
                  </a:lnTo>
                  <a:close/>
                </a:path>
                <a:path w="1341120" h="146685">
                  <a:moveTo>
                    <a:pt x="496622" y="57658"/>
                  </a:moveTo>
                  <a:lnTo>
                    <a:pt x="467233" y="57658"/>
                  </a:lnTo>
                  <a:lnTo>
                    <a:pt x="476047" y="59225"/>
                  </a:lnTo>
                  <a:lnTo>
                    <a:pt x="482314" y="63912"/>
                  </a:lnTo>
                  <a:lnTo>
                    <a:pt x="486056" y="71695"/>
                  </a:lnTo>
                  <a:lnTo>
                    <a:pt x="487299" y="82550"/>
                  </a:lnTo>
                  <a:lnTo>
                    <a:pt x="458089" y="86614"/>
                  </a:lnTo>
                  <a:lnTo>
                    <a:pt x="444013" y="90308"/>
                  </a:lnTo>
                  <a:lnTo>
                    <a:pt x="433974" y="96837"/>
                  </a:lnTo>
                  <a:lnTo>
                    <a:pt x="427960" y="106223"/>
                  </a:lnTo>
                  <a:lnTo>
                    <a:pt x="425958" y="118491"/>
                  </a:lnTo>
                  <a:lnTo>
                    <a:pt x="425958" y="127000"/>
                  </a:lnTo>
                  <a:lnTo>
                    <a:pt x="428625" y="133858"/>
                  </a:lnTo>
                  <a:lnTo>
                    <a:pt x="434213" y="138938"/>
                  </a:lnTo>
                  <a:lnTo>
                    <a:pt x="439674" y="144145"/>
                  </a:lnTo>
                  <a:lnTo>
                    <a:pt x="447294" y="146685"/>
                  </a:lnTo>
                  <a:lnTo>
                    <a:pt x="456946" y="146685"/>
                  </a:lnTo>
                  <a:lnTo>
                    <a:pt x="466254" y="145589"/>
                  </a:lnTo>
                  <a:lnTo>
                    <a:pt x="474360" y="142303"/>
                  </a:lnTo>
                  <a:lnTo>
                    <a:pt x="481252" y="136826"/>
                  </a:lnTo>
                  <a:lnTo>
                    <a:pt x="483727" y="133477"/>
                  </a:lnTo>
                  <a:lnTo>
                    <a:pt x="454914" y="133477"/>
                  </a:lnTo>
                  <a:lnTo>
                    <a:pt x="450469" y="132080"/>
                  </a:lnTo>
                  <a:lnTo>
                    <a:pt x="443611" y="125984"/>
                  </a:lnTo>
                  <a:lnTo>
                    <a:pt x="441960" y="122047"/>
                  </a:lnTo>
                  <a:lnTo>
                    <a:pt x="441960" y="110744"/>
                  </a:lnTo>
                  <a:lnTo>
                    <a:pt x="487299" y="94996"/>
                  </a:lnTo>
                  <a:lnTo>
                    <a:pt x="502920" y="94996"/>
                  </a:lnTo>
                  <a:lnTo>
                    <a:pt x="502920" y="80899"/>
                  </a:lnTo>
                  <a:lnTo>
                    <a:pt x="500776" y="64990"/>
                  </a:lnTo>
                  <a:lnTo>
                    <a:pt x="496622" y="57658"/>
                  </a:lnTo>
                  <a:close/>
                </a:path>
                <a:path w="1341120" h="146685">
                  <a:moveTo>
                    <a:pt x="502920" y="129159"/>
                  </a:moveTo>
                  <a:lnTo>
                    <a:pt x="487299" y="129159"/>
                  </a:lnTo>
                  <a:lnTo>
                    <a:pt x="487299" y="144399"/>
                  </a:lnTo>
                  <a:lnTo>
                    <a:pt x="502920" y="144399"/>
                  </a:lnTo>
                  <a:lnTo>
                    <a:pt x="502920" y="129159"/>
                  </a:lnTo>
                  <a:close/>
                </a:path>
                <a:path w="1341120" h="146685">
                  <a:moveTo>
                    <a:pt x="502920" y="94996"/>
                  </a:moveTo>
                  <a:lnTo>
                    <a:pt x="487299" y="94996"/>
                  </a:lnTo>
                  <a:lnTo>
                    <a:pt x="487299" y="113030"/>
                  </a:lnTo>
                  <a:lnTo>
                    <a:pt x="484886" y="120015"/>
                  </a:lnTo>
                  <a:lnTo>
                    <a:pt x="479806" y="125349"/>
                  </a:lnTo>
                  <a:lnTo>
                    <a:pt x="474725" y="130810"/>
                  </a:lnTo>
                  <a:lnTo>
                    <a:pt x="468375" y="133477"/>
                  </a:lnTo>
                  <a:lnTo>
                    <a:pt x="483727" y="133477"/>
                  </a:lnTo>
                  <a:lnTo>
                    <a:pt x="486918" y="129159"/>
                  </a:lnTo>
                  <a:lnTo>
                    <a:pt x="502920" y="129159"/>
                  </a:lnTo>
                  <a:lnTo>
                    <a:pt x="502920" y="94996"/>
                  </a:lnTo>
                  <a:close/>
                </a:path>
                <a:path w="1341120" h="146685">
                  <a:moveTo>
                    <a:pt x="468630" y="44577"/>
                  </a:moveTo>
                  <a:lnTo>
                    <a:pt x="459486" y="45148"/>
                  </a:lnTo>
                  <a:lnTo>
                    <a:pt x="450913" y="46863"/>
                  </a:lnTo>
                  <a:lnTo>
                    <a:pt x="442912" y="49720"/>
                  </a:lnTo>
                  <a:lnTo>
                    <a:pt x="435483" y="53721"/>
                  </a:lnTo>
                  <a:lnTo>
                    <a:pt x="435483" y="69723"/>
                  </a:lnTo>
                  <a:lnTo>
                    <a:pt x="442765" y="64462"/>
                  </a:lnTo>
                  <a:lnTo>
                    <a:pt x="450500" y="60690"/>
                  </a:lnTo>
                  <a:lnTo>
                    <a:pt x="458664" y="58418"/>
                  </a:lnTo>
                  <a:lnTo>
                    <a:pt x="467233" y="57658"/>
                  </a:lnTo>
                  <a:lnTo>
                    <a:pt x="496622" y="57658"/>
                  </a:lnTo>
                  <a:lnTo>
                    <a:pt x="494347" y="53641"/>
                  </a:lnTo>
                  <a:lnTo>
                    <a:pt x="483631" y="46841"/>
                  </a:lnTo>
                  <a:lnTo>
                    <a:pt x="468630" y="44577"/>
                  </a:lnTo>
                  <a:close/>
                </a:path>
                <a:path w="1341120" h="146685">
                  <a:moveTo>
                    <a:pt x="547878" y="0"/>
                  </a:moveTo>
                  <a:lnTo>
                    <a:pt x="532257" y="0"/>
                  </a:lnTo>
                  <a:lnTo>
                    <a:pt x="532257" y="144399"/>
                  </a:lnTo>
                  <a:lnTo>
                    <a:pt x="547878" y="144399"/>
                  </a:lnTo>
                  <a:lnTo>
                    <a:pt x="547878" y="0"/>
                  </a:lnTo>
                  <a:close/>
                </a:path>
                <a:path w="1341120" h="146685">
                  <a:moveTo>
                    <a:pt x="654558" y="7747"/>
                  </a:moveTo>
                  <a:lnTo>
                    <a:pt x="633349" y="7747"/>
                  </a:lnTo>
                  <a:lnTo>
                    <a:pt x="633349" y="144399"/>
                  </a:lnTo>
                  <a:lnTo>
                    <a:pt x="648843" y="144399"/>
                  </a:lnTo>
                  <a:lnTo>
                    <a:pt x="648725" y="40671"/>
                  </a:lnTo>
                  <a:lnTo>
                    <a:pt x="648643" y="36703"/>
                  </a:lnTo>
                  <a:lnTo>
                    <a:pt x="648414" y="30902"/>
                  </a:lnTo>
                  <a:lnTo>
                    <a:pt x="648081" y="26162"/>
                  </a:lnTo>
                  <a:lnTo>
                    <a:pt x="662660" y="26162"/>
                  </a:lnTo>
                  <a:lnTo>
                    <a:pt x="654558" y="7747"/>
                  </a:lnTo>
                  <a:close/>
                </a:path>
                <a:path w="1341120" h="146685">
                  <a:moveTo>
                    <a:pt x="662660" y="26162"/>
                  </a:moveTo>
                  <a:lnTo>
                    <a:pt x="648462" y="26162"/>
                  </a:lnTo>
                  <a:lnTo>
                    <a:pt x="649859" y="32512"/>
                  </a:lnTo>
                  <a:lnTo>
                    <a:pt x="651129" y="37084"/>
                  </a:lnTo>
                  <a:lnTo>
                    <a:pt x="652526" y="40132"/>
                  </a:lnTo>
                  <a:lnTo>
                    <a:pt x="699135" y="144399"/>
                  </a:lnTo>
                  <a:lnTo>
                    <a:pt x="706882" y="144399"/>
                  </a:lnTo>
                  <a:lnTo>
                    <a:pt x="718015" y="119380"/>
                  </a:lnTo>
                  <a:lnTo>
                    <a:pt x="702691" y="119380"/>
                  </a:lnTo>
                  <a:lnTo>
                    <a:pt x="701802" y="115824"/>
                  </a:lnTo>
                  <a:lnTo>
                    <a:pt x="699643" y="110363"/>
                  </a:lnTo>
                  <a:lnTo>
                    <a:pt x="696468" y="102997"/>
                  </a:lnTo>
                  <a:lnTo>
                    <a:pt x="662660" y="26162"/>
                  </a:lnTo>
                  <a:close/>
                </a:path>
                <a:path w="1341120" h="146685">
                  <a:moveTo>
                    <a:pt x="772668" y="26162"/>
                  </a:moveTo>
                  <a:lnTo>
                    <a:pt x="758063" y="26162"/>
                  </a:lnTo>
                  <a:lnTo>
                    <a:pt x="757469" y="33738"/>
                  </a:lnTo>
                  <a:lnTo>
                    <a:pt x="757031" y="40671"/>
                  </a:lnTo>
                  <a:lnTo>
                    <a:pt x="756759" y="46986"/>
                  </a:lnTo>
                  <a:lnTo>
                    <a:pt x="756666" y="144399"/>
                  </a:lnTo>
                  <a:lnTo>
                    <a:pt x="772668" y="144399"/>
                  </a:lnTo>
                  <a:lnTo>
                    <a:pt x="772668" y="26162"/>
                  </a:lnTo>
                  <a:close/>
                </a:path>
                <a:path w="1341120" h="146685">
                  <a:moveTo>
                    <a:pt x="772668" y="7747"/>
                  </a:moveTo>
                  <a:lnTo>
                    <a:pt x="752602" y="7747"/>
                  </a:lnTo>
                  <a:lnTo>
                    <a:pt x="708152" y="106299"/>
                  </a:lnTo>
                  <a:lnTo>
                    <a:pt x="705993" y="111887"/>
                  </a:lnTo>
                  <a:lnTo>
                    <a:pt x="703326" y="119380"/>
                  </a:lnTo>
                  <a:lnTo>
                    <a:pt x="718015" y="119380"/>
                  </a:lnTo>
                  <a:lnTo>
                    <a:pt x="753618" y="39370"/>
                  </a:lnTo>
                  <a:lnTo>
                    <a:pt x="754761" y="36703"/>
                  </a:lnTo>
                  <a:lnTo>
                    <a:pt x="756158" y="32385"/>
                  </a:lnTo>
                  <a:lnTo>
                    <a:pt x="757682" y="26162"/>
                  </a:lnTo>
                  <a:lnTo>
                    <a:pt x="772668" y="26162"/>
                  </a:lnTo>
                  <a:lnTo>
                    <a:pt x="772668" y="7747"/>
                  </a:lnTo>
                  <a:close/>
                </a:path>
                <a:path w="1341120" h="146685">
                  <a:moveTo>
                    <a:pt x="870002" y="57658"/>
                  </a:moveTo>
                  <a:lnTo>
                    <a:pt x="840613" y="57658"/>
                  </a:lnTo>
                  <a:lnTo>
                    <a:pt x="849427" y="59225"/>
                  </a:lnTo>
                  <a:lnTo>
                    <a:pt x="855694" y="63912"/>
                  </a:lnTo>
                  <a:lnTo>
                    <a:pt x="859436" y="71695"/>
                  </a:lnTo>
                  <a:lnTo>
                    <a:pt x="860679" y="82550"/>
                  </a:lnTo>
                  <a:lnTo>
                    <a:pt x="831469" y="86614"/>
                  </a:lnTo>
                  <a:lnTo>
                    <a:pt x="817393" y="90308"/>
                  </a:lnTo>
                  <a:lnTo>
                    <a:pt x="807354" y="96837"/>
                  </a:lnTo>
                  <a:lnTo>
                    <a:pt x="801340" y="106223"/>
                  </a:lnTo>
                  <a:lnTo>
                    <a:pt x="799338" y="118491"/>
                  </a:lnTo>
                  <a:lnTo>
                    <a:pt x="799338" y="127000"/>
                  </a:lnTo>
                  <a:lnTo>
                    <a:pt x="802005" y="133858"/>
                  </a:lnTo>
                  <a:lnTo>
                    <a:pt x="807593" y="138938"/>
                  </a:lnTo>
                  <a:lnTo>
                    <a:pt x="813054" y="144145"/>
                  </a:lnTo>
                  <a:lnTo>
                    <a:pt x="820674" y="146685"/>
                  </a:lnTo>
                  <a:lnTo>
                    <a:pt x="830326" y="146685"/>
                  </a:lnTo>
                  <a:lnTo>
                    <a:pt x="839634" y="145589"/>
                  </a:lnTo>
                  <a:lnTo>
                    <a:pt x="847740" y="142303"/>
                  </a:lnTo>
                  <a:lnTo>
                    <a:pt x="854632" y="136826"/>
                  </a:lnTo>
                  <a:lnTo>
                    <a:pt x="857107" y="133477"/>
                  </a:lnTo>
                  <a:lnTo>
                    <a:pt x="828294" y="133477"/>
                  </a:lnTo>
                  <a:lnTo>
                    <a:pt x="823849" y="132080"/>
                  </a:lnTo>
                  <a:lnTo>
                    <a:pt x="816991" y="125984"/>
                  </a:lnTo>
                  <a:lnTo>
                    <a:pt x="815340" y="122047"/>
                  </a:lnTo>
                  <a:lnTo>
                    <a:pt x="815340" y="110744"/>
                  </a:lnTo>
                  <a:lnTo>
                    <a:pt x="860679" y="94996"/>
                  </a:lnTo>
                  <a:lnTo>
                    <a:pt x="876300" y="94996"/>
                  </a:lnTo>
                  <a:lnTo>
                    <a:pt x="876300" y="80899"/>
                  </a:lnTo>
                  <a:lnTo>
                    <a:pt x="874156" y="64990"/>
                  </a:lnTo>
                  <a:lnTo>
                    <a:pt x="870002" y="57658"/>
                  </a:lnTo>
                  <a:close/>
                </a:path>
                <a:path w="1341120" h="146685">
                  <a:moveTo>
                    <a:pt x="876300" y="129159"/>
                  </a:moveTo>
                  <a:lnTo>
                    <a:pt x="860679" y="129159"/>
                  </a:lnTo>
                  <a:lnTo>
                    <a:pt x="860679" y="144399"/>
                  </a:lnTo>
                  <a:lnTo>
                    <a:pt x="876300" y="144399"/>
                  </a:lnTo>
                  <a:lnTo>
                    <a:pt x="876300" y="129159"/>
                  </a:lnTo>
                  <a:close/>
                </a:path>
                <a:path w="1341120" h="146685">
                  <a:moveTo>
                    <a:pt x="876300" y="94996"/>
                  </a:moveTo>
                  <a:lnTo>
                    <a:pt x="860679" y="94996"/>
                  </a:lnTo>
                  <a:lnTo>
                    <a:pt x="860679" y="113030"/>
                  </a:lnTo>
                  <a:lnTo>
                    <a:pt x="858266" y="120015"/>
                  </a:lnTo>
                  <a:lnTo>
                    <a:pt x="853186" y="125349"/>
                  </a:lnTo>
                  <a:lnTo>
                    <a:pt x="848106" y="130810"/>
                  </a:lnTo>
                  <a:lnTo>
                    <a:pt x="841756" y="133477"/>
                  </a:lnTo>
                  <a:lnTo>
                    <a:pt x="857107" y="133477"/>
                  </a:lnTo>
                  <a:lnTo>
                    <a:pt x="860298" y="129159"/>
                  </a:lnTo>
                  <a:lnTo>
                    <a:pt x="876300" y="129159"/>
                  </a:lnTo>
                  <a:lnTo>
                    <a:pt x="876300" y="94996"/>
                  </a:lnTo>
                  <a:close/>
                </a:path>
                <a:path w="1341120" h="146685">
                  <a:moveTo>
                    <a:pt x="842010" y="44577"/>
                  </a:moveTo>
                  <a:lnTo>
                    <a:pt x="832865" y="45148"/>
                  </a:lnTo>
                  <a:lnTo>
                    <a:pt x="824293" y="46863"/>
                  </a:lnTo>
                  <a:lnTo>
                    <a:pt x="816292" y="49720"/>
                  </a:lnTo>
                  <a:lnTo>
                    <a:pt x="808863" y="53721"/>
                  </a:lnTo>
                  <a:lnTo>
                    <a:pt x="808863" y="69723"/>
                  </a:lnTo>
                  <a:lnTo>
                    <a:pt x="816145" y="64462"/>
                  </a:lnTo>
                  <a:lnTo>
                    <a:pt x="823880" y="60690"/>
                  </a:lnTo>
                  <a:lnTo>
                    <a:pt x="832044" y="58418"/>
                  </a:lnTo>
                  <a:lnTo>
                    <a:pt x="840613" y="57658"/>
                  </a:lnTo>
                  <a:lnTo>
                    <a:pt x="870002" y="57658"/>
                  </a:lnTo>
                  <a:lnTo>
                    <a:pt x="867727" y="53641"/>
                  </a:lnTo>
                  <a:lnTo>
                    <a:pt x="857011" y="46841"/>
                  </a:lnTo>
                  <a:lnTo>
                    <a:pt x="842010" y="44577"/>
                  </a:lnTo>
                  <a:close/>
                </a:path>
                <a:path w="1341120" h="146685">
                  <a:moveTo>
                    <a:pt x="958215" y="44577"/>
                  </a:moveTo>
                  <a:lnTo>
                    <a:pt x="949579" y="44577"/>
                  </a:lnTo>
                  <a:lnTo>
                    <a:pt x="938627" y="45483"/>
                  </a:lnTo>
                  <a:lnTo>
                    <a:pt x="906674" y="67091"/>
                  </a:lnTo>
                  <a:lnTo>
                    <a:pt x="898906" y="97917"/>
                  </a:lnTo>
                  <a:lnTo>
                    <a:pt x="899713" y="108200"/>
                  </a:lnTo>
                  <a:lnTo>
                    <a:pt x="926560" y="143271"/>
                  </a:lnTo>
                  <a:lnTo>
                    <a:pt x="945388" y="146685"/>
                  </a:lnTo>
                  <a:lnTo>
                    <a:pt x="952841" y="146258"/>
                  </a:lnTo>
                  <a:lnTo>
                    <a:pt x="959770" y="144986"/>
                  </a:lnTo>
                  <a:lnTo>
                    <a:pt x="966176" y="142880"/>
                  </a:lnTo>
                  <a:lnTo>
                    <a:pt x="972058" y="139954"/>
                  </a:lnTo>
                  <a:lnTo>
                    <a:pt x="972058" y="133477"/>
                  </a:lnTo>
                  <a:lnTo>
                    <a:pt x="948055" y="133477"/>
                  </a:lnTo>
                  <a:lnTo>
                    <a:pt x="940891" y="132857"/>
                  </a:lnTo>
                  <a:lnTo>
                    <a:pt x="914908" y="96520"/>
                  </a:lnTo>
                  <a:lnTo>
                    <a:pt x="915505" y="88259"/>
                  </a:lnTo>
                  <a:lnTo>
                    <a:pt x="941901" y="58344"/>
                  </a:lnTo>
                  <a:lnTo>
                    <a:pt x="949071" y="57658"/>
                  </a:lnTo>
                  <a:lnTo>
                    <a:pt x="972312" y="57658"/>
                  </a:lnTo>
                  <a:lnTo>
                    <a:pt x="972312" y="49276"/>
                  </a:lnTo>
                  <a:lnTo>
                    <a:pt x="965708" y="46101"/>
                  </a:lnTo>
                  <a:lnTo>
                    <a:pt x="958215" y="44577"/>
                  </a:lnTo>
                  <a:close/>
                </a:path>
                <a:path w="1341120" h="146685">
                  <a:moveTo>
                    <a:pt x="972058" y="125095"/>
                  </a:moveTo>
                  <a:lnTo>
                    <a:pt x="966343" y="128762"/>
                  </a:lnTo>
                  <a:lnTo>
                    <a:pt x="960437" y="131381"/>
                  </a:lnTo>
                  <a:lnTo>
                    <a:pt x="954341" y="132953"/>
                  </a:lnTo>
                  <a:lnTo>
                    <a:pt x="948055" y="133477"/>
                  </a:lnTo>
                  <a:lnTo>
                    <a:pt x="972058" y="133477"/>
                  </a:lnTo>
                  <a:lnTo>
                    <a:pt x="972058" y="125095"/>
                  </a:lnTo>
                  <a:close/>
                </a:path>
                <a:path w="1341120" h="146685">
                  <a:moveTo>
                    <a:pt x="972312" y="57658"/>
                  </a:moveTo>
                  <a:lnTo>
                    <a:pt x="957326" y="57658"/>
                  </a:lnTo>
                  <a:lnTo>
                    <a:pt x="965073" y="60198"/>
                  </a:lnTo>
                  <a:lnTo>
                    <a:pt x="972312" y="65278"/>
                  </a:lnTo>
                  <a:lnTo>
                    <a:pt x="972312" y="57658"/>
                  </a:lnTo>
                  <a:close/>
                </a:path>
                <a:path w="1341120" h="146685">
                  <a:moveTo>
                    <a:pt x="1011174" y="0"/>
                  </a:moveTo>
                  <a:lnTo>
                    <a:pt x="995553" y="0"/>
                  </a:lnTo>
                  <a:lnTo>
                    <a:pt x="995553" y="144399"/>
                  </a:lnTo>
                  <a:lnTo>
                    <a:pt x="1011174" y="144399"/>
                  </a:lnTo>
                  <a:lnTo>
                    <a:pt x="1011174" y="79883"/>
                  </a:lnTo>
                  <a:lnTo>
                    <a:pt x="1013714" y="72390"/>
                  </a:lnTo>
                  <a:lnTo>
                    <a:pt x="1022090" y="62992"/>
                  </a:lnTo>
                  <a:lnTo>
                    <a:pt x="1011174" y="62992"/>
                  </a:lnTo>
                  <a:lnTo>
                    <a:pt x="1011174" y="0"/>
                  </a:lnTo>
                  <a:close/>
                </a:path>
                <a:path w="1341120" h="146685">
                  <a:moveTo>
                    <a:pt x="1069810" y="57658"/>
                  </a:moveTo>
                  <a:lnTo>
                    <a:pt x="1038225" y="57658"/>
                  </a:lnTo>
                  <a:lnTo>
                    <a:pt x="1048132" y="59562"/>
                  </a:lnTo>
                  <a:lnTo>
                    <a:pt x="1055195" y="65278"/>
                  </a:lnTo>
                  <a:lnTo>
                    <a:pt x="1059424" y="74803"/>
                  </a:lnTo>
                  <a:lnTo>
                    <a:pt x="1060831" y="88138"/>
                  </a:lnTo>
                  <a:lnTo>
                    <a:pt x="1060831" y="144399"/>
                  </a:lnTo>
                  <a:lnTo>
                    <a:pt x="1076452" y="144399"/>
                  </a:lnTo>
                  <a:lnTo>
                    <a:pt x="1076452" y="84328"/>
                  </a:lnTo>
                  <a:lnTo>
                    <a:pt x="1074402" y="66919"/>
                  </a:lnTo>
                  <a:lnTo>
                    <a:pt x="1069810" y="57658"/>
                  </a:lnTo>
                  <a:close/>
                </a:path>
                <a:path w="1341120" h="146685">
                  <a:moveTo>
                    <a:pt x="1043559" y="44577"/>
                  </a:moveTo>
                  <a:lnTo>
                    <a:pt x="1033772" y="45721"/>
                  </a:lnTo>
                  <a:lnTo>
                    <a:pt x="1025175" y="49164"/>
                  </a:lnTo>
                  <a:lnTo>
                    <a:pt x="1017770" y="54917"/>
                  </a:lnTo>
                  <a:lnTo>
                    <a:pt x="1011555" y="62992"/>
                  </a:lnTo>
                  <a:lnTo>
                    <a:pt x="1022090" y="62992"/>
                  </a:lnTo>
                  <a:lnTo>
                    <a:pt x="1024128" y="60706"/>
                  </a:lnTo>
                  <a:lnTo>
                    <a:pt x="1030605" y="57658"/>
                  </a:lnTo>
                  <a:lnTo>
                    <a:pt x="1069810" y="57658"/>
                  </a:lnTo>
                  <a:lnTo>
                    <a:pt x="1068244" y="54498"/>
                  </a:lnTo>
                  <a:lnTo>
                    <a:pt x="1057967" y="47055"/>
                  </a:lnTo>
                  <a:lnTo>
                    <a:pt x="1043559" y="44577"/>
                  </a:lnTo>
                  <a:close/>
                </a:path>
                <a:path w="1341120" h="146685">
                  <a:moveTo>
                    <a:pt x="1116076" y="1778"/>
                  </a:moveTo>
                  <a:lnTo>
                    <a:pt x="1110488" y="1778"/>
                  </a:lnTo>
                  <a:lnTo>
                    <a:pt x="1108075" y="2794"/>
                  </a:lnTo>
                  <a:lnTo>
                    <a:pt x="1106043" y="4699"/>
                  </a:lnTo>
                  <a:lnTo>
                    <a:pt x="1104138" y="6604"/>
                  </a:lnTo>
                  <a:lnTo>
                    <a:pt x="1103122" y="9017"/>
                  </a:lnTo>
                  <a:lnTo>
                    <a:pt x="1103122" y="14859"/>
                  </a:lnTo>
                  <a:lnTo>
                    <a:pt x="1104138" y="17272"/>
                  </a:lnTo>
                  <a:lnTo>
                    <a:pt x="1106043" y="19177"/>
                  </a:lnTo>
                  <a:lnTo>
                    <a:pt x="1108075" y="21082"/>
                  </a:lnTo>
                  <a:lnTo>
                    <a:pt x="1110488" y="22098"/>
                  </a:lnTo>
                  <a:lnTo>
                    <a:pt x="1116076" y="22098"/>
                  </a:lnTo>
                  <a:lnTo>
                    <a:pt x="1123569" y="9017"/>
                  </a:lnTo>
                  <a:lnTo>
                    <a:pt x="1122553" y="6604"/>
                  </a:lnTo>
                  <a:lnTo>
                    <a:pt x="1118489" y="2794"/>
                  </a:lnTo>
                  <a:lnTo>
                    <a:pt x="1116076" y="1778"/>
                  </a:lnTo>
                  <a:close/>
                </a:path>
                <a:path w="1341120" h="146685">
                  <a:moveTo>
                    <a:pt x="1120902" y="46863"/>
                  </a:moveTo>
                  <a:lnTo>
                    <a:pt x="1105281" y="46863"/>
                  </a:lnTo>
                  <a:lnTo>
                    <a:pt x="1105281" y="144399"/>
                  </a:lnTo>
                  <a:lnTo>
                    <a:pt x="1120902" y="144399"/>
                  </a:lnTo>
                  <a:lnTo>
                    <a:pt x="1120902" y="46863"/>
                  </a:lnTo>
                  <a:close/>
                </a:path>
                <a:path w="1341120" h="146685">
                  <a:moveTo>
                    <a:pt x="1168146" y="46863"/>
                  </a:moveTo>
                  <a:lnTo>
                    <a:pt x="1152525" y="46863"/>
                  </a:lnTo>
                  <a:lnTo>
                    <a:pt x="1152525" y="144399"/>
                  </a:lnTo>
                  <a:lnTo>
                    <a:pt x="1168146" y="144399"/>
                  </a:lnTo>
                  <a:lnTo>
                    <a:pt x="1168146" y="79756"/>
                  </a:lnTo>
                  <a:lnTo>
                    <a:pt x="1170686" y="72390"/>
                  </a:lnTo>
                  <a:lnTo>
                    <a:pt x="1178858" y="62992"/>
                  </a:lnTo>
                  <a:lnTo>
                    <a:pt x="1168146" y="62992"/>
                  </a:lnTo>
                  <a:lnTo>
                    <a:pt x="1168146" y="46863"/>
                  </a:lnTo>
                  <a:close/>
                </a:path>
                <a:path w="1341120" h="146685">
                  <a:moveTo>
                    <a:pt x="1226720" y="57658"/>
                  </a:moveTo>
                  <a:lnTo>
                    <a:pt x="1195197" y="57658"/>
                  </a:lnTo>
                  <a:lnTo>
                    <a:pt x="1205104" y="59608"/>
                  </a:lnTo>
                  <a:lnTo>
                    <a:pt x="1212167" y="65452"/>
                  </a:lnTo>
                  <a:lnTo>
                    <a:pt x="1216396" y="75178"/>
                  </a:lnTo>
                  <a:lnTo>
                    <a:pt x="1217803" y="88773"/>
                  </a:lnTo>
                  <a:lnTo>
                    <a:pt x="1217803" y="144399"/>
                  </a:lnTo>
                  <a:lnTo>
                    <a:pt x="1233424" y="144399"/>
                  </a:lnTo>
                  <a:lnTo>
                    <a:pt x="1233424" y="84709"/>
                  </a:lnTo>
                  <a:lnTo>
                    <a:pt x="1232898" y="75563"/>
                  </a:lnTo>
                  <a:lnTo>
                    <a:pt x="1231312" y="67548"/>
                  </a:lnTo>
                  <a:lnTo>
                    <a:pt x="1228655" y="60652"/>
                  </a:lnTo>
                  <a:lnTo>
                    <a:pt x="1226720" y="57658"/>
                  </a:lnTo>
                  <a:close/>
                </a:path>
                <a:path w="1341120" h="146685">
                  <a:moveTo>
                    <a:pt x="1200531" y="44577"/>
                  </a:moveTo>
                  <a:lnTo>
                    <a:pt x="1190672" y="45721"/>
                  </a:lnTo>
                  <a:lnTo>
                    <a:pt x="1182052" y="49164"/>
                  </a:lnTo>
                  <a:lnTo>
                    <a:pt x="1174670" y="54917"/>
                  </a:lnTo>
                  <a:lnTo>
                    <a:pt x="1168527" y="62992"/>
                  </a:lnTo>
                  <a:lnTo>
                    <a:pt x="1178858" y="62992"/>
                  </a:lnTo>
                  <a:lnTo>
                    <a:pt x="1180846" y="60706"/>
                  </a:lnTo>
                  <a:lnTo>
                    <a:pt x="1187323" y="57658"/>
                  </a:lnTo>
                  <a:lnTo>
                    <a:pt x="1226720" y="57658"/>
                  </a:lnTo>
                  <a:lnTo>
                    <a:pt x="1224915" y="54864"/>
                  </a:lnTo>
                  <a:lnTo>
                    <a:pt x="1220247" y="50363"/>
                  </a:lnTo>
                  <a:lnTo>
                    <a:pt x="1214627" y="47148"/>
                  </a:lnTo>
                  <a:lnTo>
                    <a:pt x="1208055" y="45219"/>
                  </a:lnTo>
                  <a:lnTo>
                    <a:pt x="1200531" y="44577"/>
                  </a:lnTo>
                  <a:close/>
                </a:path>
                <a:path w="1341120" h="146685">
                  <a:moveTo>
                    <a:pt x="1300480" y="44577"/>
                  </a:moveTo>
                  <a:lnTo>
                    <a:pt x="1262808" y="66597"/>
                  </a:lnTo>
                  <a:lnTo>
                    <a:pt x="1255522" y="96012"/>
                  </a:lnTo>
                  <a:lnTo>
                    <a:pt x="1256260" y="107364"/>
                  </a:lnTo>
                  <a:lnTo>
                    <a:pt x="1281350" y="143351"/>
                  </a:lnTo>
                  <a:lnTo>
                    <a:pt x="1299845" y="146685"/>
                  </a:lnTo>
                  <a:lnTo>
                    <a:pt x="1309895" y="146091"/>
                  </a:lnTo>
                  <a:lnTo>
                    <a:pt x="1318910" y="144319"/>
                  </a:lnTo>
                  <a:lnTo>
                    <a:pt x="1326901" y="141380"/>
                  </a:lnTo>
                  <a:lnTo>
                    <a:pt x="1333881" y="137287"/>
                  </a:lnTo>
                  <a:lnTo>
                    <a:pt x="1333881" y="133477"/>
                  </a:lnTo>
                  <a:lnTo>
                    <a:pt x="1293749" y="133477"/>
                  </a:lnTo>
                  <a:lnTo>
                    <a:pt x="1286129" y="130556"/>
                  </a:lnTo>
                  <a:lnTo>
                    <a:pt x="1271778" y="99568"/>
                  </a:lnTo>
                  <a:lnTo>
                    <a:pt x="1340612" y="99568"/>
                  </a:lnTo>
                  <a:lnTo>
                    <a:pt x="1340612" y="91313"/>
                  </a:lnTo>
                  <a:lnTo>
                    <a:pt x="1340286" y="86233"/>
                  </a:lnTo>
                  <a:lnTo>
                    <a:pt x="1271905" y="86233"/>
                  </a:lnTo>
                  <a:lnTo>
                    <a:pt x="1273175" y="77724"/>
                  </a:lnTo>
                  <a:lnTo>
                    <a:pt x="1276350" y="70866"/>
                  </a:lnTo>
                  <a:lnTo>
                    <a:pt x="1286637" y="60325"/>
                  </a:lnTo>
                  <a:lnTo>
                    <a:pt x="1292860" y="57658"/>
                  </a:lnTo>
                  <a:lnTo>
                    <a:pt x="1330585" y="57658"/>
                  </a:lnTo>
                  <a:lnTo>
                    <a:pt x="1330071" y="56896"/>
                  </a:lnTo>
                  <a:lnTo>
                    <a:pt x="1324304" y="51488"/>
                  </a:lnTo>
                  <a:lnTo>
                    <a:pt x="1317466" y="47640"/>
                  </a:lnTo>
                  <a:lnTo>
                    <a:pt x="1309532" y="45340"/>
                  </a:lnTo>
                  <a:lnTo>
                    <a:pt x="1300480" y="44577"/>
                  </a:lnTo>
                  <a:close/>
                </a:path>
                <a:path w="1341120" h="146685">
                  <a:moveTo>
                    <a:pt x="1333881" y="122682"/>
                  </a:moveTo>
                  <a:lnTo>
                    <a:pt x="1326780" y="127422"/>
                  </a:lnTo>
                  <a:lnTo>
                    <a:pt x="1319371" y="130794"/>
                  </a:lnTo>
                  <a:lnTo>
                    <a:pt x="1311628" y="132808"/>
                  </a:lnTo>
                  <a:lnTo>
                    <a:pt x="1303528" y="133477"/>
                  </a:lnTo>
                  <a:lnTo>
                    <a:pt x="1333881" y="133477"/>
                  </a:lnTo>
                  <a:lnTo>
                    <a:pt x="1333881" y="122682"/>
                  </a:lnTo>
                  <a:close/>
                </a:path>
                <a:path w="1341120" h="146685">
                  <a:moveTo>
                    <a:pt x="1330585" y="57658"/>
                  </a:moveTo>
                  <a:lnTo>
                    <a:pt x="1307846" y="57658"/>
                  </a:lnTo>
                  <a:lnTo>
                    <a:pt x="1313815" y="60198"/>
                  </a:lnTo>
                  <a:lnTo>
                    <a:pt x="1322324" y="70231"/>
                  </a:lnTo>
                  <a:lnTo>
                    <a:pt x="1324483" y="77216"/>
                  </a:lnTo>
                  <a:lnTo>
                    <a:pt x="1324610" y="86233"/>
                  </a:lnTo>
                  <a:lnTo>
                    <a:pt x="1340286" y="86233"/>
                  </a:lnTo>
                  <a:lnTo>
                    <a:pt x="1339947" y="80934"/>
                  </a:lnTo>
                  <a:lnTo>
                    <a:pt x="1337960" y="71723"/>
                  </a:lnTo>
                  <a:lnTo>
                    <a:pt x="1334664" y="63702"/>
                  </a:lnTo>
                  <a:lnTo>
                    <a:pt x="1330585" y="57658"/>
                  </a:lnTo>
                  <a:close/>
                </a:path>
              </a:pathLst>
            </a:custGeom>
            <a:solidFill>
              <a:srgbClr val="FFFFFF">
                <a:alpha val="98823"/>
              </a:srgbClr>
            </a:solidFill>
          </p:spPr>
          <p:txBody>
            <a:bodyPr wrap="square" lIns="0" tIns="0" rIns="0" bIns="0" rtlCol="0"/>
            <a:lstStyle/>
            <a:p>
              <a:endParaRPr sz="1764" dirty="0">
                <a:latin typeface="+mj-lt"/>
              </a:endParaRPr>
            </a:p>
          </p:txBody>
        </p:sp>
        <p:sp>
          <p:nvSpPr>
            <p:cNvPr id="19" name="object 17">
              <a:extLst>
                <a:ext uri="{FF2B5EF4-FFF2-40B4-BE49-F238E27FC236}">
                  <a16:creationId xmlns:a16="http://schemas.microsoft.com/office/drawing/2014/main" id="{EFEFD2A7-970F-4C64-A8BB-0E340AB85C93}"/>
                </a:ext>
              </a:extLst>
            </p:cNvPr>
            <p:cNvSpPr/>
            <p:nvPr/>
          </p:nvSpPr>
          <p:spPr>
            <a:xfrm>
              <a:off x="4500372" y="3901439"/>
              <a:ext cx="1678305" cy="388620"/>
            </a:xfrm>
            <a:custGeom>
              <a:avLst/>
              <a:gdLst/>
              <a:ahLst/>
              <a:cxnLst/>
              <a:rect l="l" t="t" r="r" b="b"/>
              <a:pathLst>
                <a:path w="1678304" h="388620">
                  <a:moveTo>
                    <a:pt x="1677924" y="0"/>
                  </a:moveTo>
                  <a:lnTo>
                    <a:pt x="0" y="0"/>
                  </a:lnTo>
                  <a:lnTo>
                    <a:pt x="0" y="388620"/>
                  </a:lnTo>
                  <a:lnTo>
                    <a:pt x="1677924" y="388620"/>
                  </a:lnTo>
                  <a:lnTo>
                    <a:pt x="1677924" y="0"/>
                  </a:lnTo>
                  <a:close/>
                </a:path>
              </a:pathLst>
            </a:custGeom>
            <a:solidFill>
              <a:srgbClr val="5B9BD4"/>
            </a:solidFill>
          </p:spPr>
          <p:txBody>
            <a:bodyPr wrap="square" lIns="0" tIns="0" rIns="0" bIns="0" rtlCol="0"/>
            <a:lstStyle/>
            <a:p>
              <a:endParaRPr sz="1764" dirty="0">
                <a:latin typeface="+mj-lt"/>
              </a:endParaRPr>
            </a:p>
          </p:txBody>
        </p:sp>
        <p:sp>
          <p:nvSpPr>
            <p:cNvPr id="20" name="object 18">
              <a:extLst>
                <a:ext uri="{FF2B5EF4-FFF2-40B4-BE49-F238E27FC236}">
                  <a16:creationId xmlns:a16="http://schemas.microsoft.com/office/drawing/2014/main" id="{FBF143D3-4FF5-498A-8106-8DD81502A711}"/>
                </a:ext>
              </a:extLst>
            </p:cNvPr>
            <p:cNvSpPr/>
            <p:nvPr/>
          </p:nvSpPr>
          <p:spPr>
            <a:xfrm>
              <a:off x="4500372" y="3901439"/>
              <a:ext cx="1678305" cy="388620"/>
            </a:xfrm>
            <a:custGeom>
              <a:avLst/>
              <a:gdLst/>
              <a:ahLst/>
              <a:cxnLst/>
              <a:rect l="l" t="t" r="r" b="b"/>
              <a:pathLst>
                <a:path w="1678304" h="388620">
                  <a:moveTo>
                    <a:pt x="0" y="388620"/>
                  </a:moveTo>
                  <a:lnTo>
                    <a:pt x="1677924" y="388620"/>
                  </a:lnTo>
                  <a:lnTo>
                    <a:pt x="1677924" y="0"/>
                  </a:lnTo>
                  <a:lnTo>
                    <a:pt x="0" y="0"/>
                  </a:lnTo>
                  <a:lnTo>
                    <a:pt x="0" y="388620"/>
                  </a:lnTo>
                  <a:close/>
                </a:path>
              </a:pathLst>
            </a:custGeom>
            <a:ln w="9144">
              <a:solidFill>
                <a:srgbClr val="FFC000"/>
              </a:solidFill>
            </a:ln>
          </p:spPr>
          <p:txBody>
            <a:bodyPr wrap="square" lIns="0" tIns="0" rIns="0" bIns="0" rtlCol="0"/>
            <a:lstStyle/>
            <a:p>
              <a:endParaRPr sz="1764" dirty="0">
                <a:latin typeface="+mj-lt"/>
              </a:endParaRPr>
            </a:p>
          </p:txBody>
        </p:sp>
        <p:sp>
          <p:nvSpPr>
            <p:cNvPr id="21" name="object 19">
              <a:extLst>
                <a:ext uri="{FF2B5EF4-FFF2-40B4-BE49-F238E27FC236}">
                  <a16:creationId xmlns:a16="http://schemas.microsoft.com/office/drawing/2014/main" id="{671D26EB-8AF5-4ADB-8176-861717EDE48E}"/>
                </a:ext>
              </a:extLst>
            </p:cNvPr>
            <p:cNvSpPr/>
            <p:nvPr/>
          </p:nvSpPr>
          <p:spPr>
            <a:xfrm>
              <a:off x="4583684" y="3993514"/>
              <a:ext cx="1506220" cy="188595"/>
            </a:xfrm>
            <a:custGeom>
              <a:avLst/>
              <a:gdLst/>
              <a:ahLst/>
              <a:cxnLst/>
              <a:rect l="l" t="t" r="r" b="b"/>
              <a:pathLst>
                <a:path w="1506220" h="188595">
                  <a:moveTo>
                    <a:pt x="66293" y="3683"/>
                  </a:moveTo>
                  <a:lnTo>
                    <a:pt x="27467" y="14666"/>
                  </a:lnTo>
                  <a:lnTo>
                    <a:pt x="4413" y="46196"/>
                  </a:lnTo>
                  <a:lnTo>
                    <a:pt x="0" y="75819"/>
                  </a:lnTo>
                  <a:lnTo>
                    <a:pt x="1075" y="90439"/>
                  </a:lnTo>
                  <a:lnTo>
                    <a:pt x="17399" y="125730"/>
                  </a:lnTo>
                  <a:lnTo>
                    <a:pt x="64007" y="144780"/>
                  </a:lnTo>
                  <a:lnTo>
                    <a:pt x="78106" y="143565"/>
                  </a:lnTo>
                  <a:lnTo>
                    <a:pt x="90693" y="139922"/>
                  </a:lnTo>
                  <a:lnTo>
                    <a:pt x="101780" y="133850"/>
                  </a:lnTo>
                  <a:lnTo>
                    <a:pt x="105643" y="130429"/>
                  </a:lnTo>
                  <a:lnTo>
                    <a:pt x="64007" y="130429"/>
                  </a:lnTo>
                  <a:lnTo>
                    <a:pt x="53937" y="129474"/>
                  </a:lnTo>
                  <a:lnTo>
                    <a:pt x="20018" y="97218"/>
                  </a:lnTo>
                  <a:lnTo>
                    <a:pt x="16763" y="74422"/>
                  </a:lnTo>
                  <a:lnTo>
                    <a:pt x="17597" y="62444"/>
                  </a:lnTo>
                  <a:lnTo>
                    <a:pt x="37361" y="26894"/>
                  </a:lnTo>
                  <a:lnTo>
                    <a:pt x="65150" y="18161"/>
                  </a:lnTo>
                  <a:lnTo>
                    <a:pt x="106667" y="18161"/>
                  </a:lnTo>
                  <a:lnTo>
                    <a:pt x="102477" y="14398"/>
                  </a:lnTo>
                  <a:lnTo>
                    <a:pt x="91789" y="8445"/>
                  </a:lnTo>
                  <a:lnTo>
                    <a:pt x="79720" y="4873"/>
                  </a:lnTo>
                  <a:lnTo>
                    <a:pt x="66293" y="3683"/>
                  </a:lnTo>
                  <a:close/>
                </a:path>
                <a:path w="1506220" h="188595">
                  <a:moveTo>
                    <a:pt x="106667" y="18161"/>
                  </a:moveTo>
                  <a:lnTo>
                    <a:pt x="65150" y="18161"/>
                  </a:lnTo>
                  <a:lnTo>
                    <a:pt x="75604" y="19087"/>
                  </a:lnTo>
                  <a:lnTo>
                    <a:pt x="84867" y="21859"/>
                  </a:lnTo>
                  <a:lnTo>
                    <a:pt x="111609" y="61932"/>
                  </a:lnTo>
                  <a:lnTo>
                    <a:pt x="112320" y="75819"/>
                  </a:lnTo>
                  <a:lnTo>
                    <a:pt x="111585" y="87177"/>
                  </a:lnTo>
                  <a:lnTo>
                    <a:pt x="92368" y="122231"/>
                  </a:lnTo>
                  <a:lnTo>
                    <a:pt x="64007" y="130429"/>
                  </a:lnTo>
                  <a:lnTo>
                    <a:pt x="105643" y="130429"/>
                  </a:lnTo>
                  <a:lnTo>
                    <a:pt x="128041" y="88380"/>
                  </a:lnTo>
                  <a:lnTo>
                    <a:pt x="129158" y="72517"/>
                  </a:lnTo>
                  <a:lnTo>
                    <a:pt x="128065" y="57898"/>
                  </a:lnTo>
                  <a:lnTo>
                    <a:pt x="124793" y="44719"/>
                  </a:lnTo>
                  <a:lnTo>
                    <a:pt x="119354" y="32994"/>
                  </a:lnTo>
                  <a:lnTo>
                    <a:pt x="111760" y="22733"/>
                  </a:lnTo>
                  <a:lnTo>
                    <a:pt x="106667" y="18161"/>
                  </a:lnTo>
                  <a:close/>
                </a:path>
                <a:path w="1506220" h="188595">
                  <a:moveTo>
                    <a:pt x="170306" y="44958"/>
                  </a:moveTo>
                  <a:lnTo>
                    <a:pt x="154686" y="44958"/>
                  </a:lnTo>
                  <a:lnTo>
                    <a:pt x="154686" y="187452"/>
                  </a:lnTo>
                  <a:lnTo>
                    <a:pt x="170306" y="187452"/>
                  </a:lnTo>
                  <a:lnTo>
                    <a:pt x="170306" y="128397"/>
                  </a:lnTo>
                  <a:lnTo>
                    <a:pt x="182903" y="128397"/>
                  </a:lnTo>
                  <a:lnTo>
                    <a:pt x="178053" y="123317"/>
                  </a:lnTo>
                  <a:lnTo>
                    <a:pt x="172846" y="117602"/>
                  </a:lnTo>
                  <a:lnTo>
                    <a:pt x="170306" y="110744"/>
                  </a:lnTo>
                  <a:lnTo>
                    <a:pt x="170306" y="79629"/>
                  </a:lnTo>
                  <a:lnTo>
                    <a:pt x="172974" y="71628"/>
                  </a:lnTo>
                  <a:lnTo>
                    <a:pt x="178562" y="65405"/>
                  </a:lnTo>
                  <a:lnTo>
                    <a:pt x="181401" y="62103"/>
                  </a:lnTo>
                  <a:lnTo>
                    <a:pt x="170306" y="62103"/>
                  </a:lnTo>
                  <a:lnTo>
                    <a:pt x="170306" y="44958"/>
                  </a:lnTo>
                  <a:close/>
                </a:path>
                <a:path w="1506220" h="188595">
                  <a:moveTo>
                    <a:pt x="182903" y="128397"/>
                  </a:moveTo>
                  <a:lnTo>
                    <a:pt x="170687" y="128397"/>
                  </a:lnTo>
                  <a:lnTo>
                    <a:pt x="176359" y="135564"/>
                  </a:lnTo>
                  <a:lnTo>
                    <a:pt x="183102" y="140684"/>
                  </a:lnTo>
                  <a:lnTo>
                    <a:pt x="190940" y="143756"/>
                  </a:lnTo>
                  <a:lnTo>
                    <a:pt x="199898" y="144780"/>
                  </a:lnTo>
                  <a:lnTo>
                    <a:pt x="209657" y="143873"/>
                  </a:lnTo>
                  <a:lnTo>
                    <a:pt x="218344" y="141144"/>
                  </a:lnTo>
                  <a:lnTo>
                    <a:pt x="225936" y="136582"/>
                  </a:lnTo>
                  <a:lnTo>
                    <a:pt x="230870" y="131699"/>
                  </a:lnTo>
                  <a:lnTo>
                    <a:pt x="189991" y="131699"/>
                  </a:lnTo>
                  <a:lnTo>
                    <a:pt x="183387" y="128905"/>
                  </a:lnTo>
                  <a:lnTo>
                    <a:pt x="182903" y="128397"/>
                  </a:lnTo>
                  <a:close/>
                </a:path>
                <a:path w="1506220" h="188595">
                  <a:moveTo>
                    <a:pt x="233806" y="55880"/>
                  </a:moveTo>
                  <a:lnTo>
                    <a:pt x="209041" y="55880"/>
                  </a:lnTo>
                  <a:lnTo>
                    <a:pt x="215773" y="58928"/>
                  </a:lnTo>
                  <a:lnTo>
                    <a:pt x="220852" y="65151"/>
                  </a:lnTo>
                  <a:lnTo>
                    <a:pt x="228332" y="90932"/>
                  </a:lnTo>
                  <a:lnTo>
                    <a:pt x="227845" y="99774"/>
                  </a:lnTo>
                  <a:lnTo>
                    <a:pt x="207517" y="131699"/>
                  </a:lnTo>
                  <a:lnTo>
                    <a:pt x="230870" y="131699"/>
                  </a:lnTo>
                  <a:lnTo>
                    <a:pt x="244348" y="90932"/>
                  </a:lnTo>
                  <a:lnTo>
                    <a:pt x="243683" y="80454"/>
                  </a:lnTo>
                  <a:lnTo>
                    <a:pt x="241696" y="71120"/>
                  </a:lnTo>
                  <a:lnTo>
                    <a:pt x="238400" y="62928"/>
                  </a:lnTo>
                  <a:lnTo>
                    <a:pt x="233806" y="55880"/>
                  </a:lnTo>
                  <a:close/>
                </a:path>
                <a:path w="1506220" h="188595">
                  <a:moveTo>
                    <a:pt x="204342" y="42672"/>
                  </a:moveTo>
                  <a:lnTo>
                    <a:pt x="193940" y="43886"/>
                  </a:lnTo>
                  <a:lnTo>
                    <a:pt x="184848" y="47529"/>
                  </a:lnTo>
                  <a:lnTo>
                    <a:pt x="177089" y="53601"/>
                  </a:lnTo>
                  <a:lnTo>
                    <a:pt x="170687" y="62103"/>
                  </a:lnTo>
                  <a:lnTo>
                    <a:pt x="181401" y="62103"/>
                  </a:lnTo>
                  <a:lnTo>
                    <a:pt x="184023" y="59055"/>
                  </a:lnTo>
                  <a:lnTo>
                    <a:pt x="191388" y="55880"/>
                  </a:lnTo>
                  <a:lnTo>
                    <a:pt x="233806" y="55880"/>
                  </a:lnTo>
                  <a:lnTo>
                    <a:pt x="227970" y="50119"/>
                  </a:lnTo>
                  <a:lnTo>
                    <a:pt x="221122" y="45989"/>
                  </a:lnTo>
                  <a:lnTo>
                    <a:pt x="213250" y="43503"/>
                  </a:lnTo>
                  <a:lnTo>
                    <a:pt x="204342" y="42672"/>
                  </a:lnTo>
                  <a:close/>
                </a:path>
                <a:path w="1506220" h="188595">
                  <a:moveTo>
                    <a:pt x="307213" y="42672"/>
                  </a:moveTo>
                  <a:lnTo>
                    <a:pt x="269541" y="64764"/>
                  </a:lnTo>
                  <a:lnTo>
                    <a:pt x="262254" y="94107"/>
                  </a:lnTo>
                  <a:lnTo>
                    <a:pt x="262993" y="105515"/>
                  </a:lnTo>
                  <a:lnTo>
                    <a:pt x="288083" y="141509"/>
                  </a:lnTo>
                  <a:lnTo>
                    <a:pt x="306577" y="144780"/>
                  </a:lnTo>
                  <a:lnTo>
                    <a:pt x="316628" y="144206"/>
                  </a:lnTo>
                  <a:lnTo>
                    <a:pt x="325643" y="142478"/>
                  </a:lnTo>
                  <a:lnTo>
                    <a:pt x="333634" y="139582"/>
                  </a:lnTo>
                  <a:lnTo>
                    <a:pt x="340613" y="135509"/>
                  </a:lnTo>
                  <a:lnTo>
                    <a:pt x="340613" y="131699"/>
                  </a:lnTo>
                  <a:lnTo>
                    <a:pt x="300481" y="131699"/>
                  </a:lnTo>
                  <a:lnTo>
                    <a:pt x="292862" y="128778"/>
                  </a:lnTo>
                  <a:lnTo>
                    <a:pt x="278511" y="97663"/>
                  </a:lnTo>
                  <a:lnTo>
                    <a:pt x="347344" y="97663"/>
                  </a:lnTo>
                  <a:lnTo>
                    <a:pt x="347344" y="89535"/>
                  </a:lnTo>
                  <a:lnTo>
                    <a:pt x="347021" y="84455"/>
                  </a:lnTo>
                  <a:lnTo>
                    <a:pt x="278638" y="84455"/>
                  </a:lnTo>
                  <a:lnTo>
                    <a:pt x="279907" y="75946"/>
                  </a:lnTo>
                  <a:lnTo>
                    <a:pt x="283082" y="69088"/>
                  </a:lnTo>
                  <a:lnTo>
                    <a:pt x="288163" y="63754"/>
                  </a:lnTo>
                  <a:lnTo>
                    <a:pt x="293369" y="58547"/>
                  </a:lnTo>
                  <a:lnTo>
                    <a:pt x="299592" y="55880"/>
                  </a:lnTo>
                  <a:lnTo>
                    <a:pt x="337319" y="55880"/>
                  </a:lnTo>
                  <a:lnTo>
                    <a:pt x="336803" y="55118"/>
                  </a:lnTo>
                  <a:lnTo>
                    <a:pt x="331037" y="49690"/>
                  </a:lnTo>
                  <a:lnTo>
                    <a:pt x="324199" y="45799"/>
                  </a:lnTo>
                  <a:lnTo>
                    <a:pt x="316265" y="43455"/>
                  </a:lnTo>
                  <a:lnTo>
                    <a:pt x="307213" y="42672"/>
                  </a:lnTo>
                  <a:close/>
                </a:path>
                <a:path w="1506220" h="188595">
                  <a:moveTo>
                    <a:pt x="340613" y="120777"/>
                  </a:moveTo>
                  <a:lnTo>
                    <a:pt x="333513" y="125537"/>
                  </a:lnTo>
                  <a:lnTo>
                    <a:pt x="326104" y="128952"/>
                  </a:lnTo>
                  <a:lnTo>
                    <a:pt x="318361" y="131010"/>
                  </a:lnTo>
                  <a:lnTo>
                    <a:pt x="310261" y="131699"/>
                  </a:lnTo>
                  <a:lnTo>
                    <a:pt x="340613" y="131699"/>
                  </a:lnTo>
                  <a:lnTo>
                    <a:pt x="340613" y="120777"/>
                  </a:lnTo>
                  <a:close/>
                </a:path>
                <a:path w="1506220" h="188595">
                  <a:moveTo>
                    <a:pt x="337319" y="55880"/>
                  </a:moveTo>
                  <a:lnTo>
                    <a:pt x="314578" y="55880"/>
                  </a:lnTo>
                  <a:lnTo>
                    <a:pt x="320548" y="58420"/>
                  </a:lnTo>
                  <a:lnTo>
                    <a:pt x="329056" y="68453"/>
                  </a:lnTo>
                  <a:lnTo>
                    <a:pt x="331215" y="75438"/>
                  </a:lnTo>
                  <a:lnTo>
                    <a:pt x="331342" y="84455"/>
                  </a:lnTo>
                  <a:lnTo>
                    <a:pt x="347021" y="84455"/>
                  </a:lnTo>
                  <a:lnTo>
                    <a:pt x="346680" y="79103"/>
                  </a:lnTo>
                  <a:lnTo>
                    <a:pt x="344693" y="69897"/>
                  </a:lnTo>
                  <a:lnTo>
                    <a:pt x="341397" y="61906"/>
                  </a:lnTo>
                  <a:lnTo>
                    <a:pt x="337319" y="55880"/>
                  </a:lnTo>
                  <a:close/>
                </a:path>
                <a:path w="1506220" h="188595">
                  <a:moveTo>
                    <a:pt x="386714" y="44958"/>
                  </a:moveTo>
                  <a:lnTo>
                    <a:pt x="371093" y="44958"/>
                  </a:lnTo>
                  <a:lnTo>
                    <a:pt x="371093" y="142494"/>
                  </a:lnTo>
                  <a:lnTo>
                    <a:pt x="386714" y="142494"/>
                  </a:lnTo>
                  <a:lnTo>
                    <a:pt x="386714" y="92837"/>
                  </a:lnTo>
                  <a:lnTo>
                    <a:pt x="387121" y="85093"/>
                  </a:lnTo>
                  <a:lnTo>
                    <a:pt x="388350" y="78232"/>
                  </a:lnTo>
                  <a:lnTo>
                    <a:pt x="390411" y="72227"/>
                  </a:lnTo>
                  <a:lnTo>
                    <a:pt x="393318" y="67056"/>
                  </a:lnTo>
                  <a:lnTo>
                    <a:pt x="394718" y="65151"/>
                  </a:lnTo>
                  <a:lnTo>
                    <a:pt x="386714" y="65151"/>
                  </a:lnTo>
                  <a:lnTo>
                    <a:pt x="386714" y="44958"/>
                  </a:lnTo>
                  <a:close/>
                </a:path>
                <a:path w="1506220" h="188595">
                  <a:moveTo>
                    <a:pt x="416687" y="43307"/>
                  </a:moveTo>
                  <a:lnTo>
                    <a:pt x="406907" y="43307"/>
                  </a:lnTo>
                  <a:lnTo>
                    <a:pt x="401827" y="45212"/>
                  </a:lnTo>
                  <a:lnTo>
                    <a:pt x="397255" y="49022"/>
                  </a:lnTo>
                  <a:lnTo>
                    <a:pt x="392683" y="52959"/>
                  </a:lnTo>
                  <a:lnTo>
                    <a:pt x="389254" y="58293"/>
                  </a:lnTo>
                  <a:lnTo>
                    <a:pt x="387095" y="65151"/>
                  </a:lnTo>
                  <a:lnTo>
                    <a:pt x="394718" y="65151"/>
                  </a:lnTo>
                  <a:lnTo>
                    <a:pt x="397890" y="60833"/>
                  </a:lnTo>
                  <a:lnTo>
                    <a:pt x="403478" y="57658"/>
                  </a:lnTo>
                  <a:lnTo>
                    <a:pt x="421893" y="57658"/>
                  </a:lnTo>
                  <a:lnTo>
                    <a:pt x="421893" y="44577"/>
                  </a:lnTo>
                  <a:lnTo>
                    <a:pt x="419735" y="43688"/>
                  </a:lnTo>
                  <a:lnTo>
                    <a:pt x="416687" y="43307"/>
                  </a:lnTo>
                  <a:close/>
                </a:path>
                <a:path w="1506220" h="188595">
                  <a:moveTo>
                    <a:pt x="421893" y="57658"/>
                  </a:moveTo>
                  <a:lnTo>
                    <a:pt x="415289" y="57658"/>
                  </a:lnTo>
                  <a:lnTo>
                    <a:pt x="419226" y="58674"/>
                  </a:lnTo>
                  <a:lnTo>
                    <a:pt x="421893" y="60833"/>
                  </a:lnTo>
                  <a:lnTo>
                    <a:pt x="421893" y="57658"/>
                  </a:lnTo>
                  <a:close/>
                </a:path>
                <a:path w="1506220" h="188595">
                  <a:moveTo>
                    <a:pt x="503127" y="55880"/>
                  </a:moveTo>
                  <a:lnTo>
                    <a:pt x="473710" y="55880"/>
                  </a:lnTo>
                  <a:lnTo>
                    <a:pt x="482524" y="57429"/>
                  </a:lnTo>
                  <a:lnTo>
                    <a:pt x="488791" y="62087"/>
                  </a:lnTo>
                  <a:lnTo>
                    <a:pt x="492533" y="69863"/>
                  </a:lnTo>
                  <a:lnTo>
                    <a:pt x="493775" y="80772"/>
                  </a:lnTo>
                  <a:lnTo>
                    <a:pt x="464565" y="84836"/>
                  </a:lnTo>
                  <a:lnTo>
                    <a:pt x="450490" y="88475"/>
                  </a:lnTo>
                  <a:lnTo>
                    <a:pt x="440451" y="94996"/>
                  </a:lnTo>
                  <a:lnTo>
                    <a:pt x="434433" y="104394"/>
                  </a:lnTo>
                  <a:lnTo>
                    <a:pt x="432435" y="116586"/>
                  </a:lnTo>
                  <a:lnTo>
                    <a:pt x="432435" y="125095"/>
                  </a:lnTo>
                  <a:lnTo>
                    <a:pt x="435101" y="131953"/>
                  </a:lnTo>
                  <a:lnTo>
                    <a:pt x="440563" y="137160"/>
                  </a:lnTo>
                  <a:lnTo>
                    <a:pt x="446150" y="142240"/>
                  </a:lnTo>
                  <a:lnTo>
                    <a:pt x="453770" y="144780"/>
                  </a:lnTo>
                  <a:lnTo>
                    <a:pt x="463423" y="144780"/>
                  </a:lnTo>
                  <a:lnTo>
                    <a:pt x="472731" y="143684"/>
                  </a:lnTo>
                  <a:lnTo>
                    <a:pt x="480837" y="140398"/>
                  </a:lnTo>
                  <a:lnTo>
                    <a:pt x="487729" y="134921"/>
                  </a:lnTo>
                  <a:lnTo>
                    <a:pt x="490110" y="131699"/>
                  </a:lnTo>
                  <a:lnTo>
                    <a:pt x="461390" y="131699"/>
                  </a:lnTo>
                  <a:lnTo>
                    <a:pt x="456818" y="130175"/>
                  </a:lnTo>
                  <a:lnTo>
                    <a:pt x="453516" y="127127"/>
                  </a:lnTo>
                  <a:lnTo>
                    <a:pt x="450088" y="124206"/>
                  </a:lnTo>
                  <a:lnTo>
                    <a:pt x="448437" y="120269"/>
                  </a:lnTo>
                  <a:lnTo>
                    <a:pt x="448437" y="108966"/>
                  </a:lnTo>
                  <a:lnTo>
                    <a:pt x="450214" y="104394"/>
                  </a:lnTo>
                  <a:lnTo>
                    <a:pt x="457580" y="99314"/>
                  </a:lnTo>
                  <a:lnTo>
                    <a:pt x="463041" y="97409"/>
                  </a:lnTo>
                  <a:lnTo>
                    <a:pt x="493775" y="93218"/>
                  </a:lnTo>
                  <a:lnTo>
                    <a:pt x="509396" y="93218"/>
                  </a:lnTo>
                  <a:lnTo>
                    <a:pt x="509396" y="79121"/>
                  </a:lnTo>
                  <a:lnTo>
                    <a:pt x="507253" y="63192"/>
                  </a:lnTo>
                  <a:lnTo>
                    <a:pt x="503127" y="55880"/>
                  </a:lnTo>
                  <a:close/>
                </a:path>
                <a:path w="1506220" h="188595">
                  <a:moveTo>
                    <a:pt x="509396" y="127254"/>
                  </a:moveTo>
                  <a:lnTo>
                    <a:pt x="493775" y="127254"/>
                  </a:lnTo>
                  <a:lnTo>
                    <a:pt x="493775" y="142494"/>
                  </a:lnTo>
                  <a:lnTo>
                    <a:pt x="509396" y="142494"/>
                  </a:lnTo>
                  <a:lnTo>
                    <a:pt x="509396" y="127254"/>
                  </a:lnTo>
                  <a:close/>
                </a:path>
                <a:path w="1506220" h="188595">
                  <a:moveTo>
                    <a:pt x="509396" y="93218"/>
                  </a:moveTo>
                  <a:lnTo>
                    <a:pt x="493775" y="93218"/>
                  </a:lnTo>
                  <a:lnTo>
                    <a:pt x="493775" y="111252"/>
                  </a:lnTo>
                  <a:lnTo>
                    <a:pt x="491236" y="118110"/>
                  </a:lnTo>
                  <a:lnTo>
                    <a:pt x="486282" y="123571"/>
                  </a:lnTo>
                  <a:lnTo>
                    <a:pt x="481202" y="129032"/>
                  </a:lnTo>
                  <a:lnTo>
                    <a:pt x="474852" y="131699"/>
                  </a:lnTo>
                  <a:lnTo>
                    <a:pt x="490110" y="131699"/>
                  </a:lnTo>
                  <a:lnTo>
                    <a:pt x="493394" y="127254"/>
                  </a:lnTo>
                  <a:lnTo>
                    <a:pt x="509396" y="127254"/>
                  </a:lnTo>
                  <a:lnTo>
                    <a:pt x="509396" y="93218"/>
                  </a:lnTo>
                  <a:close/>
                </a:path>
                <a:path w="1506220" h="188595">
                  <a:moveTo>
                    <a:pt x="475106" y="42672"/>
                  </a:moveTo>
                  <a:lnTo>
                    <a:pt x="441960" y="67818"/>
                  </a:lnTo>
                  <a:lnTo>
                    <a:pt x="449242" y="62577"/>
                  </a:lnTo>
                  <a:lnTo>
                    <a:pt x="456977" y="58848"/>
                  </a:lnTo>
                  <a:lnTo>
                    <a:pt x="465141" y="56620"/>
                  </a:lnTo>
                  <a:lnTo>
                    <a:pt x="473710" y="55880"/>
                  </a:lnTo>
                  <a:lnTo>
                    <a:pt x="503127" y="55880"/>
                  </a:lnTo>
                  <a:lnTo>
                    <a:pt x="500824" y="51800"/>
                  </a:lnTo>
                  <a:lnTo>
                    <a:pt x="490108" y="44956"/>
                  </a:lnTo>
                  <a:lnTo>
                    <a:pt x="475106" y="42672"/>
                  </a:lnTo>
                  <a:close/>
                </a:path>
                <a:path w="1506220" h="188595">
                  <a:moveTo>
                    <a:pt x="559307" y="58293"/>
                  </a:moveTo>
                  <a:lnTo>
                    <a:pt x="543687" y="58293"/>
                  </a:lnTo>
                  <a:lnTo>
                    <a:pt x="543687" y="116078"/>
                  </a:lnTo>
                  <a:lnTo>
                    <a:pt x="545302" y="128579"/>
                  </a:lnTo>
                  <a:lnTo>
                    <a:pt x="550132" y="137509"/>
                  </a:lnTo>
                  <a:lnTo>
                    <a:pt x="558153" y="142867"/>
                  </a:lnTo>
                  <a:lnTo>
                    <a:pt x="569340" y="144653"/>
                  </a:lnTo>
                  <a:lnTo>
                    <a:pt x="575437" y="144653"/>
                  </a:lnTo>
                  <a:lnTo>
                    <a:pt x="580263" y="143637"/>
                  </a:lnTo>
                  <a:lnTo>
                    <a:pt x="583945" y="141605"/>
                  </a:lnTo>
                  <a:lnTo>
                    <a:pt x="583945" y="131445"/>
                  </a:lnTo>
                  <a:lnTo>
                    <a:pt x="568578" y="131445"/>
                  </a:lnTo>
                  <a:lnTo>
                    <a:pt x="564895" y="130048"/>
                  </a:lnTo>
                  <a:lnTo>
                    <a:pt x="562737" y="127254"/>
                  </a:lnTo>
                  <a:lnTo>
                    <a:pt x="560451" y="124460"/>
                  </a:lnTo>
                  <a:lnTo>
                    <a:pt x="559307" y="119888"/>
                  </a:lnTo>
                  <a:lnTo>
                    <a:pt x="559307" y="58293"/>
                  </a:lnTo>
                  <a:close/>
                </a:path>
                <a:path w="1506220" h="188595">
                  <a:moveTo>
                    <a:pt x="583945" y="128270"/>
                  </a:moveTo>
                  <a:lnTo>
                    <a:pt x="581025" y="130429"/>
                  </a:lnTo>
                  <a:lnTo>
                    <a:pt x="577723" y="131445"/>
                  </a:lnTo>
                  <a:lnTo>
                    <a:pt x="583945" y="131445"/>
                  </a:lnTo>
                  <a:lnTo>
                    <a:pt x="583945" y="128270"/>
                  </a:lnTo>
                  <a:close/>
                </a:path>
                <a:path w="1506220" h="188595">
                  <a:moveTo>
                    <a:pt x="583945" y="44958"/>
                  </a:moveTo>
                  <a:lnTo>
                    <a:pt x="526923" y="44958"/>
                  </a:lnTo>
                  <a:lnTo>
                    <a:pt x="526923" y="58293"/>
                  </a:lnTo>
                  <a:lnTo>
                    <a:pt x="583945" y="58293"/>
                  </a:lnTo>
                  <a:lnTo>
                    <a:pt x="583945" y="44958"/>
                  </a:lnTo>
                  <a:close/>
                </a:path>
                <a:path w="1506220" h="188595">
                  <a:moveTo>
                    <a:pt x="559307" y="16129"/>
                  </a:moveTo>
                  <a:lnTo>
                    <a:pt x="543687" y="21209"/>
                  </a:lnTo>
                  <a:lnTo>
                    <a:pt x="543687" y="44958"/>
                  </a:lnTo>
                  <a:lnTo>
                    <a:pt x="559307" y="44958"/>
                  </a:lnTo>
                  <a:lnTo>
                    <a:pt x="559307" y="16129"/>
                  </a:lnTo>
                  <a:close/>
                </a:path>
                <a:path w="1506220" h="188595">
                  <a:moveTo>
                    <a:pt x="615061" y="0"/>
                  </a:moveTo>
                  <a:lnTo>
                    <a:pt x="609473" y="0"/>
                  </a:lnTo>
                  <a:lnTo>
                    <a:pt x="607060" y="889"/>
                  </a:lnTo>
                  <a:lnTo>
                    <a:pt x="603123" y="4826"/>
                  </a:lnTo>
                  <a:lnTo>
                    <a:pt x="602106" y="7239"/>
                  </a:lnTo>
                  <a:lnTo>
                    <a:pt x="602106" y="13081"/>
                  </a:lnTo>
                  <a:lnTo>
                    <a:pt x="603123" y="15494"/>
                  </a:lnTo>
                  <a:lnTo>
                    <a:pt x="605027" y="17399"/>
                  </a:lnTo>
                  <a:lnTo>
                    <a:pt x="607060" y="19304"/>
                  </a:lnTo>
                  <a:lnTo>
                    <a:pt x="609473" y="20193"/>
                  </a:lnTo>
                  <a:lnTo>
                    <a:pt x="615061" y="20193"/>
                  </a:lnTo>
                  <a:lnTo>
                    <a:pt x="617474" y="19304"/>
                  </a:lnTo>
                  <a:lnTo>
                    <a:pt x="619505" y="17272"/>
                  </a:lnTo>
                  <a:lnTo>
                    <a:pt x="621538" y="15367"/>
                  </a:lnTo>
                  <a:lnTo>
                    <a:pt x="622500" y="13081"/>
                  </a:lnTo>
                  <a:lnTo>
                    <a:pt x="622553" y="7239"/>
                  </a:lnTo>
                  <a:lnTo>
                    <a:pt x="621538" y="4826"/>
                  </a:lnTo>
                  <a:lnTo>
                    <a:pt x="619505" y="2921"/>
                  </a:lnTo>
                  <a:lnTo>
                    <a:pt x="617474" y="889"/>
                  </a:lnTo>
                  <a:lnTo>
                    <a:pt x="615061" y="0"/>
                  </a:lnTo>
                  <a:close/>
                </a:path>
                <a:path w="1506220" h="188595">
                  <a:moveTo>
                    <a:pt x="619887" y="44958"/>
                  </a:moveTo>
                  <a:lnTo>
                    <a:pt x="604265" y="44958"/>
                  </a:lnTo>
                  <a:lnTo>
                    <a:pt x="604265" y="142494"/>
                  </a:lnTo>
                  <a:lnTo>
                    <a:pt x="619887" y="142494"/>
                  </a:lnTo>
                  <a:lnTo>
                    <a:pt x="619887" y="44958"/>
                  </a:lnTo>
                  <a:close/>
                </a:path>
                <a:path w="1506220" h="188595">
                  <a:moveTo>
                    <a:pt x="667130" y="44958"/>
                  </a:moveTo>
                  <a:lnTo>
                    <a:pt x="651510" y="44958"/>
                  </a:lnTo>
                  <a:lnTo>
                    <a:pt x="651510" y="142494"/>
                  </a:lnTo>
                  <a:lnTo>
                    <a:pt x="667130" y="142494"/>
                  </a:lnTo>
                  <a:lnTo>
                    <a:pt x="667130" y="77978"/>
                  </a:lnTo>
                  <a:lnTo>
                    <a:pt x="669670" y="70612"/>
                  </a:lnTo>
                  <a:lnTo>
                    <a:pt x="674751" y="64643"/>
                  </a:lnTo>
                  <a:lnTo>
                    <a:pt x="677732" y="61214"/>
                  </a:lnTo>
                  <a:lnTo>
                    <a:pt x="667130" y="61214"/>
                  </a:lnTo>
                  <a:lnTo>
                    <a:pt x="667130" y="44958"/>
                  </a:lnTo>
                  <a:close/>
                </a:path>
                <a:path w="1506220" h="188595">
                  <a:moveTo>
                    <a:pt x="725728" y="55880"/>
                  </a:moveTo>
                  <a:lnTo>
                    <a:pt x="694181" y="55880"/>
                  </a:lnTo>
                  <a:lnTo>
                    <a:pt x="704089" y="57810"/>
                  </a:lnTo>
                  <a:lnTo>
                    <a:pt x="711152" y="63611"/>
                  </a:lnTo>
                  <a:lnTo>
                    <a:pt x="715381" y="73292"/>
                  </a:lnTo>
                  <a:lnTo>
                    <a:pt x="716788" y="86868"/>
                  </a:lnTo>
                  <a:lnTo>
                    <a:pt x="716788" y="142494"/>
                  </a:lnTo>
                  <a:lnTo>
                    <a:pt x="732408" y="142494"/>
                  </a:lnTo>
                  <a:lnTo>
                    <a:pt x="732408" y="82931"/>
                  </a:lnTo>
                  <a:lnTo>
                    <a:pt x="731883" y="73713"/>
                  </a:lnTo>
                  <a:lnTo>
                    <a:pt x="730297" y="65674"/>
                  </a:lnTo>
                  <a:lnTo>
                    <a:pt x="727639" y="58801"/>
                  </a:lnTo>
                  <a:lnTo>
                    <a:pt x="725728" y="55880"/>
                  </a:lnTo>
                  <a:close/>
                </a:path>
                <a:path w="1506220" h="188595">
                  <a:moveTo>
                    <a:pt x="699515" y="42672"/>
                  </a:moveTo>
                  <a:lnTo>
                    <a:pt x="689657" y="43836"/>
                  </a:lnTo>
                  <a:lnTo>
                    <a:pt x="681037" y="47323"/>
                  </a:lnTo>
                  <a:lnTo>
                    <a:pt x="673655" y="53119"/>
                  </a:lnTo>
                  <a:lnTo>
                    <a:pt x="667512" y="61214"/>
                  </a:lnTo>
                  <a:lnTo>
                    <a:pt x="677732" y="61214"/>
                  </a:lnTo>
                  <a:lnTo>
                    <a:pt x="679830" y="58801"/>
                  </a:lnTo>
                  <a:lnTo>
                    <a:pt x="686307" y="55880"/>
                  </a:lnTo>
                  <a:lnTo>
                    <a:pt x="725728" y="55880"/>
                  </a:lnTo>
                  <a:lnTo>
                    <a:pt x="723900" y="53086"/>
                  </a:lnTo>
                  <a:lnTo>
                    <a:pt x="719232" y="48565"/>
                  </a:lnTo>
                  <a:lnTo>
                    <a:pt x="713612" y="45307"/>
                  </a:lnTo>
                  <a:lnTo>
                    <a:pt x="707040" y="43334"/>
                  </a:lnTo>
                  <a:lnTo>
                    <a:pt x="699515" y="42672"/>
                  </a:lnTo>
                  <a:close/>
                </a:path>
                <a:path w="1506220" h="188595">
                  <a:moveTo>
                    <a:pt x="761364" y="165989"/>
                  </a:moveTo>
                  <a:lnTo>
                    <a:pt x="761364" y="181610"/>
                  </a:lnTo>
                  <a:lnTo>
                    <a:pt x="768413" y="184610"/>
                  </a:lnTo>
                  <a:lnTo>
                    <a:pt x="776033" y="186753"/>
                  </a:lnTo>
                  <a:lnTo>
                    <a:pt x="784225" y="188039"/>
                  </a:lnTo>
                  <a:lnTo>
                    <a:pt x="792988" y="188468"/>
                  </a:lnTo>
                  <a:lnTo>
                    <a:pt x="815490" y="185110"/>
                  </a:lnTo>
                  <a:lnTo>
                    <a:pt x="831412" y="175133"/>
                  </a:lnTo>
                  <a:lnTo>
                    <a:pt x="792861" y="175133"/>
                  </a:lnTo>
                  <a:lnTo>
                    <a:pt x="785260" y="174561"/>
                  </a:lnTo>
                  <a:lnTo>
                    <a:pt x="777493" y="172847"/>
                  </a:lnTo>
                  <a:lnTo>
                    <a:pt x="769536" y="169989"/>
                  </a:lnTo>
                  <a:lnTo>
                    <a:pt x="761364" y="165989"/>
                  </a:lnTo>
                  <a:close/>
                </a:path>
                <a:path w="1506220" h="188595">
                  <a:moveTo>
                    <a:pt x="844423" y="126111"/>
                  </a:moveTo>
                  <a:lnTo>
                    <a:pt x="828801" y="126111"/>
                  </a:lnTo>
                  <a:lnTo>
                    <a:pt x="828706" y="137493"/>
                  </a:lnTo>
                  <a:lnTo>
                    <a:pt x="826561" y="153541"/>
                  </a:lnTo>
                  <a:lnTo>
                    <a:pt x="819832" y="165528"/>
                  </a:lnTo>
                  <a:lnTo>
                    <a:pt x="808603" y="172729"/>
                  </a:lnTo>
                  <a:lnTo>
                    <a:pt x="792861" y="175133"/>
                  </a:lnTo>
                  <a:lnTo>
                    <a:pt x="831412" y="175133"/>
                  </a:lnTo>
                  <a:lnTo>
                    <a:pt x="831564" y="175037"/>
                  </a:lnTo>
                  <a:lnTo>
                    <a:pt x="841208" y="158249"/>
                  </a:lnTo>
                  <a:lnTo>
                    <a:pt x="844423" y="134747"/>
                  </a:lnTo>
                  <a:lnTo>
                    <a:pt x="844423" y="126111"/>
                  </a:lnTo>
                  <a:close/>
                </a:path>
                <a:path w="1506220" h="188595">
                  <a:moveTo>
                    <a:pt x="799211" y="42672"/>
                  </a:moveTo>
                  <a:lnTo>
                    <a:pt x="761204" y="65379"/>
                  </a:lnTo>
                  <a:lnTo>
                    <a:pt x="754570" y="95885"/>
                  </a:lnTo>
                  <a:lnTo>
                    <a:pt x="754608" y="98425"/>
                  </a:lnTo>
                  <a:lnTo>
                    <a:pt x="771604" y="137493"/>
                  </a:lnTo>
                  <a:lnTo>
                    <a:pt x="794892" y="144780"/>
                  </a:lnTo>
                  <a:lnTo>
                    <a:pt x="805418" y="143613"/>
                  </a:lnTo>
                  <a:lnTo>
                    <a:pt x="814514" y="140112"/>
                  </a:lnTo>
                  <a:lnTo>
                    <a:pt x="822182" y="134278"/>
                  </a:lnTo>
                  <a:lnTo>
                    <a:pt x="824152" y="131699"/>
                  </a:lnTo>
                  <a:lnTo>
                    <a:pt x="790575" y="131699"/>
                  </a:lnTo>
                  <a:lnTo>
                    <a:pt x="783589" y="128397"/>
                  </a:lnTo>
                  <a:lnTo>
                    <a:pt x="770508" y="95885"/>
                  </a:lnTo>
                  <a:lnTo>
                    <a:pt x="771030" y="86905"/>
                  </a:lnTo>
                  <a:lnTo>
                    <a:pt x="791717" y="55880"/>
                  </a:lnTo>
                  <a:lnTo>
                    <a:pt x="826340" y="55880"/>
                  </a:lnTo>
                  <a:lnTo>
                    <a:pt x="823017" y="51619"/>
                  </a:lnTo>
                  <a:lnTo>
                    <a:pt x="816340" y="46656"/>
                  </a:lnTo>
                  <a:lnTo>
                    <a:pt x="808400" y="43670"/>
                  </a:lnTo>
                  <a:lnTo>
                    <a:pt x="799211" y="42672"/>
                  </a:lnTo>
                  <a:close/>
                </a:path>
                <a:path w="1506220" h="188595">
                  <a:moveTo>
                    <a:pt x="826340" y="55880"/>
                  </a:moveTo>
                  <a:lnTo>
                    <a:pt x="809243" y="55880"/>
                  </a:lnTo>
                  <a:lnTo>
                    <a:pt x="815720" y="58674"/>
                  </a:lnTo>
                  <a:lnTo>
                    <a:pt x="820927" y="64135"/>
                  </a:lnTo>
                  <a:lnTo>
                    <a:pt x="826135" y="69723"/>
                  </a:lnTo>
                  <a:lnTo>
                    <a:pt x="828801" y="76327"/>
                  </a:lnTo>
                  <a:lnTo>
                    <a:pt x="828801" y="108204"/>
                  </a:lnTo>
                  <a:lnTo>
                    <a:pt x="826007" y="116078"/>
                  </a:lnTo>
                  <a:lnTo>
                    <a:pt x="815086" y="128524"/>
                  </a:lnTo>
                  <a:lnTo>
                    <a:pt x="807974" y="131699"/>
                  </a:lnTo>
                  <a:lnTo>
                    <a:pt x="824152" y="131699"/>
                  </a:lnTo>
                  <a:lnTo>
                    <a:pt x="828420" y="126111"/>
                  </a:lnTo>
                  <a:lnTo>
                    <a:pt x="844423" y="126111"/>
                  </a:lnTo>
                  <a:lnTo>
                    <a:pt x="844423" y="58547"/>
                  </a:lnTo>
                  <a:lnTo>
                    <a:pt x="828420" y="58547"/>
                  </a:lnTo>
                  <a:lnTo>
                    <a:pt x="826340" y="55880"/>
                  </a:lnTo>
                  <a:close/>
                </a:path>
                <a:path w="1506220" h="188595">
                  <a:moveTo>
                    <a:pt x="844423" y="44958"/>
                  </a:moveTo>
                  <a:lnTo>
                    <a:pt x="828801" y="44958"/>
                  </a:lnTo>
                  <a:lnTo>
                    <a:pt x="828801" y="58547"/>
                  </a:lnTo>
                  <a:lnTo>
                    <a:pt x="844423" y="58547"/>
                  </a:lnTo>
                  <a:lnTo>
                    <a:pt x="844423" y="44958"/>
                  </a:lnTo>
                  <a:close/>
                </a:path>
                <a:path w="1506220" h="188595">
                  <a:moveTo>
                    <a:pt x="921512" y="118110"/>
                  </a:moveTo>
                  <a:lnTo>
                    <a:pt x="921512" y="137033"/>
                  </a:lnTo>
                  <a:lnTo>
                    <a:pt x="923289" y="138176"/>
                  </a:lnTo>
                  <a:lnTo>
                    <a:pt x="925576" y="139319"/>
                  </a:lnTo>
                  <a:lnTo>
                    <a:pt x="928624" y="140335"/>
                  </a:lnTo>
                  <a:lnTo>
                    <a:pt x="931544" y="141351"/>
                  </a:lnTo>
                  <a:lnTo>
                    <a:pt x="934719" y="142113"/>
                  </a:lnTo>
                  <a:lnTo>
                    <a:pt x="938021" y="142748"/>
                  </a:lnTo>
                  <a:lnTo>
                    <a:pt x="941324" y="143510"/>
                  </a:lnTo>
                  <a:lnTo>
                    <a:pt x="944499" y="144018"/>
                  </a:lnTo>
                  <a:lnTo>
                    <a:pt x="947674" y="144272"/>
                  </a:lnTo>
                  <a:lnTo>
                    <a:pt x="950849" y="144653"/>
                  </a:lnTo>
                  <a:lnTo>
                    <a:pt x="953515" y="144780"/>
                  </a:lnTo>
                  <a:lnTo>
                    <a:pt x="962151" y="144780"/>
                  </a:lnTo>
                  <a:lnTo>
                    <a:pt x="968375" y="144145"/>
                  </a:lnTo>
                  <a:lnTo>
                    <a:pt x="980058" y="141605"/>
                  </a:lnTo>
                  <a:lnTo>
                    <a:pt x="985138" y="139446"/>
                  </a:lnTo>
                  <a:lnTo>
                    <a:pt x="989583" y="136525"/>
                  </a:lnTo>
                  <a:lnTo>
                    <a:pt x="994155" y="133604"/>
                  </a:lnTo>
                  <a:lnTo>
                    <a:pt x="997119" y="130429"/>
                  </a:lnTo>
                  <a:lnTo>
                    <a:pt x="955293" y="130429"/>
                  </a:lnTo>
                  <a:lnTo>
                    <a:pt x="952245" y="130175"/>
                  </a:lnTo>
                  <a:lnTo>
                    <a:pt x="948816" y="129540"/>
                  </a:lnTo>
                  <a:lnTo>
                    <a:pt x="945514" y="129032"/>
                  </a:lnTo>
                  <a:lnTo>
                    <a:pt x="942086" y="128270"/>
                  </a:lnTo>
                  <a:lnTo>
                    <a:pt x="938783" y="127127"/>
                  </a:lnTo>
                  <a:lnTo>
                    <a:pt x="935481" y="126111"/>
                  </a:lnTo>
                  <a:lnTo>
                    <a:pt x="932306" y="124841"/>
                  </a:lnTo>
                  <a:lnTo>
                    <a:pt x="926211" y="121793"/>
                  </a:lnTo>
                  <a:lnTo>
                    <a:pt x="923670" y="120015"/>
                  </a:lnTo>
                  <a:lnTo>
                    <a:pt x="921512" y="118110"/>
                  </a:lnTo>
                  <a:close/>
                </a:path>
                <a:path w="1506220" h="188595">
                  <a:moveTo>
                    <a:pt x="969137" y="3683"/>
                  </a:moveTo>
                  <a:lnTo>
                    <a:pt x="963167" y="3683"/>
                  </a:lnTo>
                  <a:lnTo>
                    <a:pt x="957452" y="4445"/>
                  </a:lnTo>
                  <a:lnTo>
                    <a:pt x="951738" y="5842"/>
                  </a:lnTo>
                  <a:lnTo>
                    <a:pt x="946023" y="7366"/>
                  </a:lnTo>
                  <a:lnTo>
                    <a:pt x="940942" y="9525"/>
                  </a:lnTo>
                  <a:lnTo>
                    <a:pt x="936498" y="12573"/>
                  </a:lnTo>
                  <a:lnTo>
                    <a:pt x="932052" y="15494"/>
                  </a:lnTo>
                  <a:lnTo>
                    <a:pt x="928496" y="19304"/>
                  </a:lnTo>
                  <a:lnTo>
                    <a:pt x="925829" y="23876"/>
                  </a:lnTo>
                  <a:lnTo>
                    <a:pt x="923036" y="28575"/>
                  </a:lnTo>
                  <a:lnTo>
                    <a:pt x="921638" y="33909"/>
                  </a:lnTo>
                  <a:lnTo>
                    <a:pt x="921638" y="45212"/>
                  </a:lnTo>
                  <a:lnTo>
                    <a:pt x="942213" y="71755"/>
                  </a:lnTo>
                  <a:lnTo>
                    <a:pt x="946403" y="74295"/>
                  </a:lnTo>
                  <a:lnTo>
                    <a:pt x="950849" y="76708"/>
                  </a:lnTo>
                  <a:lnTo>
                    <a:pt x="955548" y="79121"/>
                  </a:lnTo>
                  <a:lnTo>
                    <a:pt x="960119" y="81407"/>
                  </a:lnTo>
                  <a:lnTo>
                    <a:pt x="968248" y="85598"/>
                  </a:lnTo>
                  <a:lnTo>
                    <a:pt x="985012" y="99568"/>
                  </a:lnTo>
                  <a:lnTo>
                    <a:pt x="986663" y="102362"/>
                  </a:lnTo>
                  <a:lnTo>
                    <a:pt x="987551" y="105537"/>
                  </a:lnTo>
                  <a:lnTo>
                    <a:pt x="987551" y="116078"/>
                  </a:lnTo>
                  <a:lnTo>
                    <a:pt x="985012" y="121285"/>
                  </a:lnTo>
                  <a:lnTo>
                    <a:pt x="975360" y="128651"/>
                  </a:lnTo>
                  <a:lnTo>
                    <a:pt x="967993" y="130429"/>
                  </a:lnTo>
                  <a:lnTo>
                    <a:pt x="997119" y="130429"/>
                  </a:lnTo>
                  <a:lnTo>
                    <a:pt x="997712" y="129794"/>
                  </a:lnTo>
                  <a:lnTo>
                    <a:pt x="1000251" y="125222"/>
                  </a:lnTo>
                  <a:lnTo>
                    <a:pt x="1002918" y="120523"/>
                  </a:lnTo>
                  <a:lnTo>
                    <a:pt x="1004315" y="114808"/>
                  </a:lnTo>
                  <a:lnTo>
                    <a:pt x="1004315" y="102997"/>
                  </a:lnTo>
                  <a:lnTo>
                    <a:pt x="993520" y="83820"/>
                  </a:lnTo>
                  <a:lnTo>
                    <a:pt x="990218" y="80518"/>
                  </a:lnTo>
                  <a:lnTo>
                    <a:pt x="986408" y="77597"/>
                  </a:lnTo>
                  <a:lnTo>
                    <a:pt x="981963" y="74930"/>
                  </a:lnTo>
                  <a:lnTo>
                    <a:pt x="977645" y="72263"/>
                  </a:lnTo>
                  <a:lnTo>
                    <a:pt x="972946" y="69723"/>
                  </a:lnTo>
                  <a:lnTo>
                    <a:pt x="963294" y="64897"/>
                  </a:lnTo>
                  <a:lnTo>
                    <a:pt x="955420" y="60833"/>
                  </a:lnTo>
                  <a:lnTo>
                    <a:pt x="940435" y="47752"/>
                  </a:lnTo>
                  <a:lnTo>
                    <a:pt x="939038" y="45212"/>
                  </a:lnTo>
                  <a:lnTo>
                    <a:pt x="938402" y="42164"/>
                  </a:lnTo>
                  <a:lnTo>
                    <a:pt x="938402" y="34925"/>
                  </a:lnTo>
                  <a:lnTo>
                    <a:pt x="939291" y="31750"/>
                  </a:lnTo>
                  <a:lnTo>
                    <a:pt x="941069" y="29210"/>
                  </a:lnTo>
                  <a:lnTo>
                    <a:pt x="942720" y="26543"/>
                  </a:lnTo>
                  <a:lnTo>
                    <a:pt x="957071" y="19304"/>
                  </a:lnTo>
                  <a:lnTo>
                    <a:pt x="960501" y="18542"/>
                  </a:lnTo>
                  <a:lnTo>
                    <a:pt x="964056" y="18161"/>
                  </a:lnTo>
                  <a:lnTo>
                    <a:pt x="998601" y="18161"/>
                  </a:lnTo>
                  <a:lnTo>
                    <a:pt x="998601" y="8509"/>
                  </a:lnTo>
                  <a:lnTo>
                    <a:pt x="993265" y="6415"/>
                  </a:lnTo>
                  <a:lnTo>
                    <a:pt x="986583" y="4905"/>
                  </a:lnTo>
                  <a:lnTo>
                    <a:pt x="978544" y="3990"/>
                  </a:lnTo>
                  <a:lnTo>
                    <a:pt x="969137" y="3683"/>
                  </a:lnTo>
                  <a:close/>
                </a:path>
                <a:path w="1506220" h="188595">
                  <a:moveTo>
                    <a:pt x="998601" y="18161"/>
                  </a:moveTo>
                  <a:lnTo>
                    <a:pt x="967486" y="18161"/>
                  </a:lnTo>
                  <a:lnTo>
                    <a:pt x="976562" y="18684"/>
                  </a:lnTo>
                  <a:lnTo>
                    <a:pt x="984758" y="20256"/>
                  </a:lnTo>
                  <a:lnTo>
                    <a:pt x="992096" y="22875"/>
                  </a:lnTo>
                  <a:lnTo>
                    <a:pt x="998601" y="26543"/>
                  </a:lnTo>
                  <a:lnTo>
                    <a:pt x="998601" y="18161"/>
                  </a:lnTo>
                  <a:close/>
                </a:path>
                <a:path w="1506220" h="188595">
                  <a:moveTo>
                    <a:pt x="1013713" y="173228"/>
                  </a:moveTo>
                  <a:lnTo>
                    <a:pt x="1013713" y="187198"/>
                  </a:lnTo>
                  <a:lnTo>
                    <a:pt x="1016380" y="188087"/>
                  </a:lnTo>
                  <a:lnTo>
                    <a:pt x="1019810" y="188468"/>
                  </a:lnTo>
                  <a:lnTo>
                    <a:pt x="1023874" y="188468"/>
                  </a:lnTo>
                  <a:lnTo>
                    <a:pt x="1034135" y="186564"/>
                  </a:lnTo>
                  <a:lnTo>
                    <a:pt x="1043193" y="180863"/>
                  </a:lnTo>
                  <a:lnTo>
                    <a:pt x="1048142" y="174879"/>
                  </a:lnTo>
                  <a:lnTo>
                    <a:pt x="1020190" y="174879"/>
                  </a:lnTo>
                  <a:lnTo>
                    <a:pt x="1017015" y="174371"/>
                  </a:lnTo>
                  <a:lnTo>
                    <a:pt x="1013713" y="173228"/>
                  </a:lnTo>
                  <a:close/>
                </a:path>
                <a:path w="1506220" h="188595">
                  <a:moveTo>
                    <a:pt x="1027683" y="44958"/>
                  </a:moveTo>
                  <a:lnTo>
                    <a:pt x="1010412" y="44958"/>
                  </a:lnTo>
                  <a:lnTo>
                    <a:pt x="1048512" y="142367"/>
                  </a:lnTo>
                  <a:lnTo>
                    <a:pt x="1040638" y="160782"/>
                  </a:lnTo>
                  <a:lnTo>
                    <a:pt x="1036701" y="170180"/>
                  </a:lnTo>
                  <a:lnTo>
                    <a:pt x="1030858" y="174879"/>
                  </a:lnTo>
                  <a:lnTo>
                    <a:pt x="1048142" y="174879"/>
                  </a:lnTo>
                  <a:lnTo>
                    <a:pt x="1051038" y="171376"/>
                  </a:lnTo>
                  <a:lnTo>
                    <a:pt x="1057655" y="158115"/>
                  </a:lnTo>
                  <a:lnTo>
                    <a:pt x="1069782" y="127508"/>
                  </a:lnTo>
                  <a:lnTo>
                    <a:pt x="1056131" y="127508"/>
                  </a:lnTo>
                  <a:lnTo>
                    <a:pt x="1055115" y="123444"/>
                  </a:lnTo>
                  <a:lnTo>
                    <a:pt x="1054353" y="121031"/>
                  </a:lnTo>
                  <a:lnTo>
                    <a:pt x="1054100" y="120015"/>
                  </a:lnTo>
                  <a:lnTo>
                    <a:pt x="1027683" y="44958"/>
                  </a:lnTo>
                  <a:close/>
                </a:path>
                <a:path w="1506220" h="188595">
                  <a:moveTo>
                    <a:pt x="1102487" y="44958"/>
                  </a:moveTo>
                  <a:lnTo>
                    <a:pt x="1086230" y="44958"/>
                  </a:lnTo>
                  <a:lnTo>
                    <a:pt x="1058544" y="120269"/>
                  </a:lnTo>
                  <a:lnTo>
                    <a:pt x="1057655" y="123571"/>
                  </a:lnTo>
                  <a:lnTo>
                    <a:pt x="1056639" y="127508"/>
                  </a:lnTo>
                  <a:lnTo>
                    <a:pt x="1069782" y="127508"/>
                  </a:lnTo>
                  <a:lnTo>
                    <a:pt x="1102487" y="44958"/>
                  </a:lnTo>
                  <a:close/>
                </a:path>
                <a:path w="1506220" h="188595">
                  <a:moveTo>
                    <a:pt x="1113408" y="122301"/>
                  </a:moveTo>
                  <a:lnTo>
                    <a:pt x="1113408" y="139065"/>
                  </a:lnTo>
                  <a:lnTo>
                    <a:pt x="1119193" y="141565"/>
                  </a:lnTo>
                  <a:lnTo>
                    <a:pt x="1125489" y="143351"/>
                  </a:lnTo>
                  <a:lnTo>
                    <a:pt x="1132286" y="144422"/>
                  </a:lnTo>
                  <a:lnTo>
                    <a:pt x="1139570" y="144780"/>
                  </a:lnTo>
                  <a:lnTo>
                    <a:pt x="1144651" y="144780"/>
                  </a:lnTo>
                  <a:lnTo>
                    <a:pt x="1173257" y="131699"/>
                  </a:lnTo>
                  <a:lnTo>
                    <a:pt x="1141476" y="131699"/>
                  </a:lnTo>
                  <a:lnTo>
                    <a:pt x="1134000" y="131105"/>
                  </a:lnTo>
                  <a:lnTo>
                    <a:pt x="1126823" y="129333"/>
                  </a:lnTo>
                  <a:lnTo>
                    <a:pt x="1119955" y="126394"/>
                  </a:lnTo>
                  <a:lnTo>
                    <a:pt x="1113408" y="122301"/>
                  </a:lnTo>
                  <a:close/>
                </a:path>
                <a:path w="1506220" h="188595">
                  <a:moveTo>
                    <a:pt x="1159382" y="42672"/>
                  </a:moveTo>
                  <a:lnTo>
                    <a:pt x="1146175" y="42672"/>
                  </a:lnTo>
                  <a:lnTo>
                    <a:pt x="1141602" y="43307"/>
                  </a:lnTo>
                  <a:lnTo>
                    <a:pt x="1137030" y="44577"/>
                  </a:lnTo>
                  <a:lnTo>
                    <a:pt x="1132586" y="45720"/>
                  </a:lnTo>
                  <a:lnTo>
                    <a:pt x="1113663" y="66294"/>
                  </a:lnTo>
                  <a:lnTo>
                    <a:pt x="1113663" y="74676"/>
                  </a:lnTo>
                  <a:lnTo>
                    <a:pt x="1114170" y="77978"/>
                  </a:lnTo>
                  <a:lnTo>
                    <a:pt x="1115314" y="80772"/>
                  </a:lnTo>
                  <a:lnTo>
                    <a:pt x="1116329" y="83566"/>
                  </a:lnTo>
                  <a:lnTo>
                    <a:pt x="1142873" y="100457"/>
                  </a:lnTo>
                  <a:lnTo>
                    <a:pt x="1145793" y="101727"/>
                  </a:lnTo>
                  <a:lnTo>
                    <a:pt x="1160271" y="111379"/>
                  </a:lnTo>
                  <a:lnTo>
                    <a:pt x="1161541" y="113157"/>
                  </a:lnTo>
                  <a:lnTo>
                    <a:pt x="1162050" y="115316"/>
                  </a:lnTo>
                  <a:lnTo>
                    <a:pt x="1162050" y="127127"/>
                  </a:lnTo>
                  <a:lnTo>
                    <a:pt x="1155191" y="131699"/>
                  </a:lnTo>
                  <a:lnTo>
                    <a:pt x="1173257" y="131699"/>
                  </a:lnTo>
                  <a:lnTo>
                    <a:pt x="1177036" y="125476"/>
                  </a:lnTo>
                  <a:lnTo>
                    <a:pt x="1178052" y="121285"/>
                  </a:lnTo>
                  <a:lnTo>
                    <a:pt x="1178052" y="112522"/>
                  </a:lnTo>
                  <a:lnTo>
                    <a:pt x="1177416" y="109093"/>
                  </a:lnTo>
                  <a:lnTo>
                    <a:pt x="1176146" y="106299"/>
                  </a:lnTo>
                  <a:lnTo>
                    <a:pt x="1174877" y="103378"/>
                  </a:lnTo>
                  <a:lnTo>
                    <a:pt x="1172971" y="100838"/>
                  </a:lnTo>
                  <a:lnTo>
                    <a:pt x="1168145" y="96520"/>
                  </a:lnTo>
                  <a:lnTo>
                    <a:pt x="1165225" y="94488"/>
                  </a:lnTo>
                  <a:lnTo>
                    <a:pt x="1161795" y="92837"/>
                  </a:lnTo>
                  <a:lnTo>
                    <a:pt x="1158366" y="91059"/>
                  </a:lnTo>
                  <a:lnTo>
                    <a:pt x="1154556" y="89281"/>
                  </a:lnTo>
                  <a:lnTo>
                    <a:pt x="1146937" y="86360"/>
                  </a:lnTo>
                  <a:lnTo>
                    <a:pt x="1141476" y="84201"/>
                  </a:lnTo>
                  <a:lnTo>
                    <a:pt x="1138936" y="83058"/>
                  </a:lnTo>
                  <a:lnTo>
                    <a:pt x="1136777" y="81915"/>
                  </a:lnTo>
                  <a:lnTo>
                    <a:pt x="1134999" y="80518"/>
                  </a:lnTo>
                  <a:lnTo>
                    <a:pt x="1133220" y="79248"/>
                  </a:lnTo>
                  <a:lnTo>
                    <a:pt x="1131951" y="77724"/>
                  </a:lnTo>
                  <a:lnTo>
                    <a:pt x="1130935" y="75946"/>
                  </a:lnTo>
                  <a:lnTo>
                    <a:pt x="1130045" y="74295"/>
                  </a:lnTo>
                  <a:lnTo>
                    <a:pt x="1129664" y="72136"/>
                  </a:lnTo>
                  <a:lnTo>
                    <a:pt x="1129664" y="67564"/>
                  </a:lnTo>
                  <a:lnTo>
                    <a:pt x="1134871" y="59690"/>
                  </a:lnTo>
                  <a:lnTo>
                    <a:pt x="1136523" y="58420"/>
                  </a:lnTo>
                  <a:lnTo>
                    <a:pt x="1138554" y="57531"/>
                  </a:lnTo>
                  <a:lnTo>
                    <a:pt x="1140967" y="56896"/>
                  </a:lnTo>
                  <a:lnTo>
                    <a:pt x="1143253" y="56261"/>
                  </a:lnTo>
                  <a:lnTo>
                    <a:pt x="1145920" y="55880"/>
                  </a:lnTo>
                  <a:lnTo>
                    <a:pt x="1173606" y="55880"/>
                  </a:lnTo>
                  <a:lnTo>
                    <a:pt x="1173606" y="47117"/>
                  </a:lnTo>
                  <a:lnTo>
                    <a:pt x="1167002" y="44196"/>
                  </a:lnTo>
                  <a:lnTo>
                    <a:pt x="1159382" y="42672"/>
                  </a:lnTo>
                  <a:close/>
                </a:path>
                <a:path w="1506220" h="188595">
                  <a:moveTo>
                    <a:pt x="1173606" y="55880"/>
                  </a:moveTo>
                  <a:lnTo>
                    <a:pt x="1148841" y="55880"/>
                  </a:lnTo>
                  <a:lnTo>
                    <a:pt x="1155676" y="56310"/>
                  </a:lnTo>
                  <a:lnTo>
                    <a:pt x="1162081" y="57610"/>
                  </a:lnTo>
                  <a:lnTo>
                    <a:pt x="1168058" y="59791"/>
                  </a:lnTo>
                  <a:lnTo>
                    <a:pt x="1173606" y="62865"/>
                  </a:lnTo>
                  <a:lnTo>
                    <a:pt x="1173606" y="55880"/>
                  </a:lnTo>
                  <a:close/>
                </a:path>
                <a:path w="1506220" h="188595">
                  <a:moveTo>
                    <a:pt x="1222248" y="58293"/>
                  </a:moveTo>
                  <a:lnTo>
                    <a:pt x="1206627" y="58293"/>
                  </a:lnTo>
                  <a:lnTo>
                    <a:pt x="1206627" y="116078"/>
                  </a:lnTo>
                  <a:lnTo>
                    <a:pt x="1208242" y="128579"/>
                  </a:lnTo>
                  <a:lnTo>
                    <a:pt x="1213072" y="137509"/>
                  </a:lnTo>
                  <a:lnTo>
                    <a:pt x="1221093" y="142867"/>
                  </a:lnTo>
                  <a:lnTo>
                    <a:pt x="1232280" y="144653"/>
                  </a:lnTo>
                  <a:lnTo>
                    <a:pt x="1238377" y="144653"/>
                  </a:lnTo>
                  <a:lnTo>
                    <a:pt x="1243202" y="143637"/>
                  </a:lnTo>
                  <a:lnTo>
                    <a:pt x="1246886" y="141605"/>
                  </a:lnTo>
                  <a:lnTo>
                    <a:pt x="1246886" y="131445"/>
                  </a:lnTo>
                  <a:lnTo>
                    <a:pt x="1231518" y="131445"/>
                  </a:lnTo>
                  <a:lnTo>
                    <a:pt x="1227836" y="130048"/>
                  </a:lnTo>
                  <a:lnTo>
                    <a:pt x="1225677" y="127254"/>
                  </a:lnTo>
                  <a:lnTo>
                    <a:pt x="1223390" y="124460"/>
                  </a:lnTo>
                  <a:lnTo>
                    <a:pt x="1222248" y="119888"/>
                  </a:lnTo>
                  <a:lnTo>
                    <a:pt x="1222248" y="58293"/>
                  </a:lnTo>
                  <a:close/>
                </a:path>
                <a:path w="1506220" h="188595">
                  <a:moveTo>
                    <a:pt x="1246886" y="128270"/>
                  </a:moveTo>
                  <a:lnTo>
                    <a:pt x="1243964" y="130429"/>
                  </a:lnTo>
                  <a:lnTo>
                    <a:pt x="1240663" y="131445"/>
                  </a:lnTo>
                  <a:lnTo>
                    <a:pt x="1246886" y="131445"/>
                  </a:lnTo>
                  <a:lnTo>
                    <a:pt x="1246886" y="128270"/>
                  </a:lnTo>
                  <a:close/>
                </a:path>
                <a:path w="1506220" h="188595">
                  <a:moveTo>
                    <a:pt x="1246886" y="44958"/>
                  </a:moveTo>
                  <a:lnTo>
                    <a:pt x="1189863" y="44958"/>
                  </a:lnTo>
                  <a:lnTo>
                    <a:pt x="1189863" y="58293"/>
                  </a:lnTo>
                  <a:lnTo>
                    <a:pt x="1246886" y="58293"/>
                  </a:lnTo>
                  <a:lnTo>
                    <a:pt x="1246886" y="44958"/>
                  </a:lnTo>
                  <a:close/>
                </a:path>
                <a:path w="1506220" h="188595">
                  <a:moveTo>
                    <a:pt x="1222248" y="16129"/>
                  </a:moveTo>
                  <a:lnTo>
                    <a:pt x="1206627" y="21209"/>
                  </a:lnTo>
                  <a:lnTo>
                    <a:pt x="1206627" y="44958"/>
                  </a:lnTo>
                  <a:lnTo>
                    <a:pt x="1222248" y="44958"/>
                  </a:lnTo>
                  <a:lnTo>
                    <a:pt x="1222248" y="16129"/>
                  </a:lnTo>
                  <a:close/>
                </a:path>
                <a:path w="1506220" h="188595">
                  <a:moveTo>
                    <a:pt x="1303908" y="42672"/>
                  </a:moveTo>
                  <a:lnTo>
                    <a:pt x="1266237" y="64764"/>
                  </a:lnTo>
                  <a:lnTo>
                    <a:pt x="1258951" y="94107"/>
                  </a:lnTo>
                  <a:lnTo>
                    <a:pt x="1259689" y="105515"/>
                  </a:lnTo>
                  <a:lnTo>
                    <a:pt x="1284779" y="141509"/>
                  </a:lnTo>
                  <a:lnTo>
                    <a:pt x="1303274" y="144780"/>
                  </a:lnTo>
                  <a:lnTo>
                    <a:pt x="1313324" y="144206"/>
                  </a:lnTo>
                  <a:lnTo>
                    <a:pt x="1322339" y="142478"/>
                  </a:lnTo>
                  <a:lnTo>
                    <a:pt x="1330330" y="139582"/>
                  </a:lnTo>
                  <a:lnTo>
                    <a:pt x="1337310" y="135509"/>
                  </a:lnTo>
                  <a:lnTo>
                    <a:pt x="1337310" y="131699"/>
                  </a:lnTo>
                  <a:lnTo>
                    <a:pt x="1297177" y="131699"/>
                  </a:lnTo>
                  <a:lnTo>
                    <a:pt x="1289557" y="128778"/>
                  </a:lnTo>
                  <a:lnTo>
                    <a:pt x="1275206" y="97663"/>
                  </a:lnTo>
                  <a:lnTo>
                    <a:pt x="1344040" y="97663"/>
                  </a:lnTo>
                  <a:lnTo>
                    <a:pt x="1344040" y="89535"/>
                  </a:lnTo>
                  <a:lnTo>
                    <a:pt x="1343717" y="84455"/>
                  </a:lnTo>
                  <a:lnTo>
                    <a:pt x="1275333" y="84455"/>
                  </a:lnTo>
                  <a:lnTo>
                    <a:pt x="1276603" y="75946"/>
                  </a:lnTo>
                  <a:lnTo>
                    <a:pt x="1279778" y="69088"/>
                  </a:lnTo>
                  <a:lnTo>
                    <a:pt x="1284858" y="63754"/>
                  </a:lnTo>
                  <a:lnTo>
                    <a:pt x="1290065" y="58547"/>
                  </a:lnTo>
                  <a:lnTo>
                    <a:pt x="1296289" y="55880"/>
                  </a:lnTo>
                  <a:lnTo>
                    <a:pt x="1334015" y="55880"/>
                  </a:lnTo>
                  <a:lnTo>
                    <a:pt x="1333500" y="55118"/>
                  </a:lnTo>
                  <a:lnTo>
                    <a:pt x="1327733" y="49690"/>
                  </a:lnTo>
                  <a:lnTo>
                    <a:pt x="1320895" y="45799"/>
                  </a:lnTo>
                  <a:lnTo>
                    <a:pt x="1312961" y="43455"/>
                  </a:lnTo>
                  <a:lnTo>
                    <a:pt x="1303908" y="42672"/>
                  </a:lnTo>
                  <a:close/>
                </a:path>
                <a:path w="1506220" h="188595">
                  <a:moveTo>
                    <a:pt x="1337310" y="120777"/>
                  </a:moveTo>
                  <a:lnTo>
                    <a:pt x="1330209" y="125537"/>
                  </a:lnTo>
                  <a:lnTo>
                    <a:pt x="1322800" y="128952"/>
                  </a:lnTo>
                  <a:lnTo>
                    <a:pt x="1315057" y="131010"/>
                  </a:lnTo>
                  <a:lnTo>
                    <a:pt x="1306956" y="131699"/>
                  </a:lnTo>
                  <a:lnTo>
                    <a:pt x="1337310" y="131699"/>
                  </a:lnTo>
                  <a:lnTo>
                    <a:pt x="1337310" y="120777"/>
                  </a:lnTo>
                  <a:close/>
                </a:path>
                <a:path w="1506220" h="188595">
                  <a:moveTo>
                    <a:pt x="1334015" y="55880"/>
                  </a:moveTo>
                  <a:lnTo>
                    <a:pt x="1311275" y="55880"/>
                  </a:lnTo>
                  <a:lnTo>
                    <a:pt x="1317243" y="58420"/>
                  </a:lnTo>
                  <a:lnTo>
                    <a:pt x="1325752" y="68453"/>
                  </a:lnTo>
                  <a:lnTo>
                    <a:pt x="1327912" y="75438"/>
                  </a:lnTo>
                  <a:lnTo>
                    <a:pt x="1328039" y="84455"/>
                  </a:lnTo>
                  <a:lnTo>
                    <a:pt x="1343717" y="84455"/>
                  </a:lnTo>
                  <a:lnTo>
                    <a:pt x="1343376" y="79103"/>
                  </a:lnTo>
                  <a:lnTo>
                    <a:pt x="1341389" y="69897"/>
                  </a:lnTo>
                  <a:lnTo>
                    <a:pt x="1338093" y="61906"/>
                  </a:lnTo>
                  <a:lnTo>
                    <a:pt x="1334015" y="55880"/>
                  </a:lnTo>
                  <a:close/>
                </a:path>
                <a:path w="1506220" h="188595">
                  <a:moveTo>
                    <a:pt x="1383411" y="44958"/>
                  </a:moveTo>
                  <a:lnTo>
                    <a:pt x="1367789" y="44958"/>
                  </a:lnTo>
                  <a:lnTo>
                    <a:pt x="1367789" y="142494"/>
                  </a:lnTo>
                  <a:lnTo>
                    <a:pt x="1383411" y="142494"/>
                  </a:lnTo>
                  <a:lnTo>
                    <a:pt x="1383411" y="77724"/>
                  </a:lnTo>
                  <a:lnTo>
                    <a:pt x="1385569" y="70231"/>
                  </a:lnTo>
                  <a:lnTo>
                    <a:pt x="1393175" y="60452"/>
                  </a:lnTo>
                  <a:lnTo>
                    <a:pt x="1383411" y="60452"/>
                  </a:lnTo>
                  <a:lnTo>
                    <a:pt x="1383411" y="44958"/>
                  </a:lnTo>
                  <a:close/>
                </a:path>
                <a:path w="1506220" h="188595">
                  <a:moveTo>
                    <a:pt x="1439077" y="55880"/>
                  </a:moveTo>
                  <a:lnTo>
                    <a:pt x="1407032" y="55880"/>
                  </a:lnTo>
                  <a:lnTo>
                    <a:pt x="1416700" y="57667"/>
                  </a:lnTo>
                  <a:lnTo>
                    <a:pt x="1423606" y="63039"/>
                  </a:lnTo>
                  <a:lnTo>
                    <a:pt x="1427749" y="72007"/>
                  </a:lnTo>
                  <a:lnTo>
                    <a:pt x="1429130" y="84582"/>
                  </a:lnTo>
                  <a:lnTo>
                    <a:pt x="1429130" y="142494"/>
                  </a:lnTo>
                  <a:lnTo>
                    <a:pt x="1444752" y="142494"/>
                  </a:lnTo>
                  <a:lnTo>
                    <a:pt x="1444752" y="78359"/>
                  </a:lnTo>
                  <a:lnTo>
                    <a:pt x="1447164" y="71120"/>
                  </a:lnTo>
                  <a:lnTo>
                    <a:pt x="1451737" y="65024"/>
                  </a:lnTo>
                  <a:lnTo>
                    <a:pt x="1453401" y="62865"/>
                  </a:lnTo>
                  <a:lnTo>
                    <a:pt x="1441703" y="62865"/>
                  </a:lnTo>
                  <a:lnTo>
                    <a:pt x="1439799" y="56896"/>
                  </a:lnTo>
                  <a:lnTo>
                    <a:pt x="1439077" y="55880"/>
                  </a:lnTo>
                  <a:close/>
                </a:path>
                <a:path w="1506220" h="188595">
                  <a:moveTo>
                    <a:pt x="1499770" y="55880"/>
                  </a:moveTo>
                  <a:lnTo>
                    <a:pt x="1476628" y="55880"/>
                  </a:lnTo>
                  <a:lnTo>
                    <a:pt x="1482216" y="58293"/>
                  </a:lnTo>
                  <a:lnTo>
                    <a:pt x="1485645" y="63119"/>
                  </a:lnTo>
                  <a:lnTo>
                    <a:pt x="1488948" y="67945"/>
                  </a:lnTo>
                  <a:lnTo>
                    <a:pt x="1490599" y="75692"/>
                  </a:lnTo>
                  <a:lnTo>
                    <a:pt x="1490599" y="142494"/>
                  </a:lnTo>
                  <a:lnTo>
                    <a:pt x="1506219" y="142494"/>
                  </a:lnTo>
                  <a:lnTo>
                    <a:pt x="1506219" y="82423"/>
                  </a:lnTo>
                  <a:lnTo>
                    <a:pt x="1504217" y="65067"/>
                  </a:lnTo>
                  <a:lnTo>
                    <a:pt x="1499770" y="55880"/>
                  </a:lnTo>
                  <a:close/>
                </a:path>
                <a:path w="1506220" h="188595">
                  <a:moveTo>
                    <a:pt x="1474089" y="42672"/>
                  </a:moveTo>
                  <a:lnTo>
                    <a:pt x="1463992" y="43934"/>
                  </a:lnTo>
                  <a:lnTo>
                    <a:pt x="1455229" y="47720"/>
                  </a:lnTo>
                  <a:lnTo>
                    <a:pt x="1447800" y="54030"/>
                  </a:lnTo>
                  <a:lnTo>
                    <a:pt x="1441703" y="62865"/>
                  </a:lnTo>
                  <a:lnTo>
                    <a:pt x="1453401" y="62865"/>
                  </a:lnTo>
                  <a:lnTo>
                    <a:pt x="1456436" y="58928"/>
                  </a:lnTo>
                  <a:lnTo>
                    <a:pt x="1462151" y="55880"/>
                  </a:lnTo>
                  <a:lnTo>
                    <a:pt x="1499770" y="55880"/>
                  </a:lnTo>
                  <a:lnTo>
                    <a:pt x="1498203" y="52641"/>
                  </a:lnTo>
                  <a:lnTo>
                    <a:pt x="1488164" y="45168"/>
                  </a:lnTo>
                  <a:lnTo>
                    <a:pt x="1474089" y="42672"/>
                  </a:lnTo>
                  <a:close/>
                </a:path>
                <a:path w="1506220" h="188595">
                  <a:moveTo>
                    <a:pt x="1420749" y="42672"/>
                  </a:moveTo>
                  <a:lnTo>
                    <a:pt x="1414017" y="42672"/>
                  </a:lnTo>
                  <a:lnTo>
                    <a:pt x="1404687" y="43789"/>
                  </a:lnTo>
                  <a:lnTo>
                    <a:pt x="1396523" y="47132"/>
                  </a:lnTo>
                  <a:lnTo>
                    <a:pt x="1389550" y="52691"/>
                  </a:lnTo>
                  <a:lnTo>
                    <a:pt x="1383791" y="60452"/>
                  </a:lnTo>
                  <a:lnTo>
                    <a:pt x="1393175" y="60452"/>
                  </a:lnTo>
                  <a:lnTo>
                    <a:pt x="1394460" y="58801"/>
                  </a:lnTo>
                  <a:lnTo>
                    <a:pt x="1400175" y="55880"/>
                  </a:lnTo>
                  <a:lnTo>
                    <a:pt x="1439077" y="55880"/>
                  </a:lnTo>
                  <a:lnTo>
                    <a:pt x="1436369" y="52070"/>
                  </a:lnTo>
                  <a:lnTo>
                    <a:pt x="1431416" y="48260"/>
                  </a:lnTo>
                  <a:lnTo>
                    <a:pt x="1426464" y="44577"/>
                  </a:lnTo>
                  <a:lnTo>
                    <a:pt x="1420749" y="42672"/>
                  </a:lnTo>
                  <a:close/>
                </a:path>
              </a:pathLst>
            </a:custGeom>
            <a:solidFill>
              <a:srgbClr val="FFFFFF">
                <a:alpha val="98823"/>
              </a:srgbClr>
            </a:solidFill>
          </p:spPr>
          <p:txBody>
            <a:bodyPr wrap="square" lIns="0" tIns="0" rIns="0" bIns="0" rtlCol="0"/>
            <a:lstStyle/>
            <a:p>
              <a:endParaRPr sz="1764" dirty="0">
                <a:latin typeface="+mj-lt"/>
              </a:endParaRPr>
            </a:p>
          </p:txBody>
        </p:sp>
        <p:sp>
          <p:nvSpPr>
            <p:cNvPr id="22" name="object 20">
              <a:extLst>
                <a:ext uri="{FF2B5EF4-FFF2-40B4-BE49-F238E27FC236}">
                  <a16:creationId xmlns:a16="http://schemas.microsoft.com/office/drawing/2014/main" id="{A4494FAC-108F-4721-951B-50CB311B86C9}"/>
                </a:ext>
              </a:extLst>
            </p:cNvPr>
            <p:cNvSpPr/>
            <p:nvPr/>
          </p:nvSpPr>
          <p:spPr>
            <a:xfrm>
              <a:off x="4500372" y="2973323"/>
              <a:ext cx="1671955" cy="388620"/>
            </a:xfrm>
            <a:custGeom>
              <a:avLst/>
              <a:gdLst/>
              <a:ahLst/>
              <a:cxnLst/>
              <a:rect l="l" t="t" r="r" b="b"/>
              <a:pathLst>
                <a:path w="1671954" h="388620">
                  <a:moveTo>
                    <a:pt x="1671827" y="0"/>
                  </a:moveTo>
                  <a:lnTo>
                    <a:pt x="0" y="0"/>
                  </a:lnTo>
                  <a:lnTo>
                    <a:pt x="0" y="388620"/>
                  </a:lnTo>
                  <a:lnTo>
                    <a:pt x="1671827" y="388620"/>
                  </a:lnTo>
                  <a:lnTo>
                    <a:pt x="1671827" y="0"/>
                  </a:lnTo>
                  <a:close/>
                </a:path>
              </a:pathLst>
            </a:custGeom>
            <a:solidFill>
              <a:srgbClr val="5B9BD4"/>
            </a:solidFill>
          </p:spPr>
          <p:txBody>
            <a:bodyPr wrap="square" lIns="0" tIns="0" rIns="0" bIns="0" rtlCol="0"/>
            <a:lstStyle/>
            <a:p>
              <a:endParaRPr sz="1764" dirty="0">
                <a:latin typeface="+mj-lt"/>
              </a:endParaRPr>
            </a:p>
          </p:txBody>
        </p:sp>
        <p:sp>
          <p:nvSpPr>
            <p:cNvPr id="23" name="object 21">
              <a:extLst>
                <a:ext uri="{FF2B5EF4-FFF2-40B4-BE49-F238E27FC236}">
                  <a16:creationId xmlns:a16="http://schemas.microsoft.com/office/drawing/2014/main" id="{CAF9F1D3-68D7-4AC3-A1F0-18A0498A8544}"/>
                </a:ext>
              </a:extLst>
            </p:cNvPr>
            <p:cNvSpPr/>
            <p:nvPr/>
          </p:nvSpPr>
          <p:spPr>
            <a:xfrm>
              <a:off x="4500372" y="2973323"/>
              <a:ext cx="1671955" cy="388620"/>
            </a:xfrm>
            <a:custGeom>
              <a:avLst/>
              <a:gdLst/>
              <a:ahLst/>
              <a:cxnLst/>
              <a:rect l="l" t="t" r="r" b="b"/>
              <a:pathLst>
                <a:path w="1671954" h="388620">
                  <a:moveTo>
                    <a:pt x="0" y="388620"/>
                  </a:moveTo>
                  <a:lnTo>
                    <a:pt x="1671827" y="388620"/>
                  </a:lnTo>
                  <a:lnTo>
                    <a:pt x="1671827"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24" name="object 22">
              <a:extLst>
                <a:ext uri="{FF2B5EF4-FFF2-40B4-BE49-F238E27FC236}">
                  <a16:creationId xmlns:a16="http://schemas.microsoft.com/office/drawing/2014/main" id="{7BC2FA6E-5369-404A-80CB-1FB5E2E77471}"/>
                </a:ext>
              </a:extLst>
            </p:cNvPr>
            <p:cNvSpPr/>
            <p:nvPr/>
          </p:nvSpPr>
          <p:spPr>
            <a:xfrm>
              <a:off x="4809490" y="3063874"/>
              <a:ext cx="1047750" cy="189865"/>
            </a:xfrm>
            <a:custGeom>
              <a:avLst/>
              <a:gdLst/>
              <a:ahLst/>
              <a:cxnLst/>
              <a:rect l="l" t="t" r="r" b="b"/>
              <a:pathLst>
                <a:path w="1047750" h="189864">
                  <a:moveTo>
                    <a:pt x="68961" y="7874"/>
                  </a:moveTo>
                  <a:lnTo>
                    <a:pt x="52324" y="7874"/>
                  </a:lnTo>
                  <a:lnTo>
                    <a:pt x="0" y="144399"/>
                  </a:lnTo>
                  <a:lnTo>
                    <a:pt x="17780" y="144399"/>
                  </a:lnTo>
                  <a:lnTo>
                    <a:pt x="31369" y="106172"/>
                  </a:lnTo>
                  <a:lnTo>
                    <a:pt x="106817" y="106172"/>
                  </a:lnTo>
                  <a:lnTo>
                    <a:pt x="101290" y="91821"/>
                  </a:lnTo>
                  <a:lnTo>
                    <a:pt x="36702" y="91821"/>
                  </a:lnTo>
                  <a:lnTo>
                    <a:pt x="57912" y="33527"/>
                  </a:lnTo>
                  <a:lnTo>
                    <a:pt x="58800" y="31369"/>
                  </a:lnTo>
                  <a:lnTo>
                    <a:pt x="59562" y="28321"/>
                  </a:lnTo>
                  <a:lnTo>
                    <a:pt x="60198" y="24384"/>
                  </a:lnTo>
                  <a:lnTo>
                    <a:pt x="75319" y="24384"/>
                  </a:lnTo>
                  <a:lnTo>
                    <a:pt x="68961" y="7874"/>
                  </a:lnTo>
                  <a:close/>
                </a:path>
                <a:path w="1047750" h="189864">
                  <a:moveTo>
                    <a:pt x="106817" y="106172"/>
                  </a:moveTo>
                  <a:lnTo>
                    <a:pt x="89281" y="106172"/>
                  </a:lnTo>
                  <a:lnTo>
                    <a:pt x="103759" y="144399"/>
                  </a:lnTo>
                  <a:lnTo>
                    <a:pt x="121538" y="144399"/>
                  </a:lnTo>
                  <a:lnTo>
                    <a:pt x="106817" y="106172"/>
                  </a:lnTo>
                  <a:close/>
                </a:path>
                <a:path w="1047750" h="189864">
                  <a:moveTo>
                    <a:pt x="75319" y="24384"/>
                  </a:moveTo>
                  <a:lnTo>
                    <a:pt x="60579" y="24384"/>
                  </a:lnTo>
                  <a:lnTo>
                    <a:pt x="61213" y="28575"/>
                  </a:lnTo>
                  <a:lnTo>
                    <a:pt x="61975" y="31623"/>
                  </a:lnTo>
                  <a:lnTo>
                    <a:pt x="62611" y="33527"/>
                  </a:lnTo>
                  <a:lnTo>
                    <a:pt x="84074" y="91821"/>
                  </a:lnTo>
                  <a:lnTo>
                    <a:pt x="101290" y="91821"/>
                  </a:lnTo>
                  <a:lnTo>
                    <a:pt x="75319" y="24384"/>
                  </a:lnTo>
                  <a:close/>
                </a:path>
                <a:path w="1047750" h="189864">
                  <a:moveTo>
                    <a:pt x="155829" y="46862"/>
                  </a:moveTo>
                  <a:lnTo>
                    <a:pt x="140208" y="46862"/>
                  </a:lnTo>
                  <a:lnTo>
                    <a:pt x="140208" y="189357"/>
                  </a:lnTo>
                  <a:lnTo>
                    <a:pt x="155829" y="189357"/>
                  </a:lnTo>
                  <a:lnTo>
                    <a:pt x="155829" y="130301"/>
                  </a:lnTo>
                  <a:lnTo>
                    <a:pt x="168447" y="130301"/>
                  </a:lnTo>
                  <a:lnTo>
                    <a:pt x="163702" y="125095"/>
                  </a:lnTo>
                  <a:lnTo>
                    <a:pt x="158369" y="119507"/>
                  </a:lnTo>
                  <a:lnTo>
                    <a:pt x="155829" y="112649"/>
                  </a:lnTo>
                  <a:lnTo>
                    <a:pt x="155829" y="81534"/>
                  </a:lnTo>
                  <a:lnTo>
                    <a:pt x="158496" y="73533"/>
                  </a:lnTo>
                  <a:lnTo>
                    <a:pt x="166866" y="64008"/>
                  </a:lnTo>
                  <a:lnTo>
                    <a:pt x="155829" y="64008"/>
                  </a:lnTo>
                  <a:lnTo>
                    <a:pt x="155829" y="46862"/>
                  </a:lnTo>
                  <a:close/>
                </a:path>
                <a:path w="1047750" h="189864">
                  <a:moveTo>
                    <a:pt x="168447" y="130301"/>
                  </a:moveTo>
                  <a:lnTo>
                    <a:pt x="156210" y="130301"/>
                  </a:lnTo>
                  <a:lnTo>
                    <a:pt x="161881" y="137469"/>
                  </a:lnTo>
                  <a:lnTo>
                    <a:pt x="168624" y="142589"/>
                  </a:lnTo>
                  <a:lnTo>
                    <a:pt x="176462" y="145661"/>
                  </a:lnTo>
                  <a:lnTo>
                    <a:pt x="185420" y="146685"/>
                  </a:lnTo>
                  <a:lnTo>
                    <a:pt x="195179" y="145776"/>
                  </a:lnTo>
                  <a:lnTo>
                    <a:pt x="203866" y="143033"/>
                  </a:lnTo>
                  <a:lnTo>
                    <a:pt x="211458" y="138433"/>
                  </a:lnTo>
                  <a:lnTo>
                    <a:pt x="216283" y="133604"/>
                  </a:lnTo>
                  <a:lnTo>
                    <a:pt x="175513" y="133604"/>
                  </a:lnTo>
                  <a:lnTo>
                    <a:pt x="168910" y="130810"/>
                  </a:lnTo>
                  <a:lnTo>
                    <a:pt x="168447" y="130301"/>
                  </a:lnTo>
                  <a:close/>
                </a:path>
                <a:path w="1047750" h="189864">
                  <a:moveTo>
                    <a:pt x="219410" y="57785"/>
                  </a:moveTo>
                  <a:lnTo>
                    <a:pt x="194563" y="57785"/>
                  </a:lnTo>
                  <a:lnTo>
                    <a:pt x="201295" y="60833"/>
                  </a:lnTo>
                  <a:lnTo>
                    <a:pt x="206375" y="67056"/>
                  </a:lnTo>
                  <a:lnTo>
                    <a:pt x="213854" y="92837"/>
                  </a:lnTo>
                  <a:lnTo>
                    <a:pt x="213367" y="101679"/>
                  </a:lnTo>
                  <a:lnTo>
                    <a:pt x="193039" y="133604"/>
                  </a:lnTo>
                  <a:lnTo>
                    <a:pt x="216283" y="133604"/>
                  </a:lnTo>
                  <a:lnTo>
                    <a:pt x="229870" y="92837"/>
                  </a:lnTo>
                  <a:lnTo>
                    <a:pt x="229205" y="82357"/>
                  </a:lnTo>
                  <a:lnTo>
                    <a:pt x="227218" y="73009"/>
                  </a:lnTo>
                  <a:lnTo>
                    <a:pt x="223922" y="64779"/>
                  </a:lnTo>
                  <a:lnTo>
                    <a:pt x="219410" y="57785"/>
                  </a:lnTo>
                  <a:close/>
                </a:path>
                <a:path w="1047750" h="189864">
                  <a:moveTo>
                    <a:pt x="189864" y="44576"/>
                  </a:moveTo>
                  <a:lnTo>
                    <a:pt x="179462" y="45791"/>
                  </a:lnTo>
                  <a:lnTo>
                    <a:pt x="170370" y="49434"/>
                  </a:lnTo>
                  <a:lnTo>
                    <a:pt x="162611" y="55506"/>
                  </a:lnTo>
                  <a:lnTo>
                    <a:pt x="156210" y="64008"/>
                  </a:lnTo>
                  <a:lnTo>
                    <a:pt x="166866" y="64008"/>
                  </a:lnTo>
                  <a:lnTo>
                    <a:pt x="169545" y="60960"/>
                  </a:lnTo>
                  <a:lnTo>
                    <a:pt x="176911" y="57785"/>
                  </a:lnTo>
                  <a:lnTo>
                    <a:pt x="219410" y="57785"/>
                  </a:lnTo>
                  <a:lnTo>
                    <a:pt x="213492" y="51970"/>
                  </a:lnTo>
                  <a:lnTo>
                    <a:pt x="206644" y="47878"/>
                  </a:lnTo>
                  <a:lnTo>
                    <a:pt x="198772" y="45406"/>
                  </a:lnTo>
                  <a:lnTo>
                    <a:pt x="189864" y="44576"/>
                  </a:lnTo>
                  <a:close/>
                </a:path>
                <a:path w="1047750" h="189864">
                  <a:moveTo>
                    <a:pt x="270129" y="46862"/>
                  </a:moveTo>
                  <a:lnTo>
                    <a:pt x="254508" y="46862"/>
                  </a:lnTo>
                  <a:lnTo>
                    <a:pt x="254508" y="189357"/>
                  </a:lnTo>
                  <a:lnTo>
                    <a:pt x="270129" y="189357"/>
                  </a:lnTo>
                  <a:lnTo>
                    <a:pt x="270129" y="130301"/>
                  </a:lnTo>
                  <a:lnTo>
                    <a:pt x="282747" y="130301"/>
                  </a:lnTo>
                  <a:lnTo>
                    <a:pt x="278002" y="125095"/>
                  </a:lnTo>
                  <a:lnTo>
                    <a:pt x="272669" y="119507"/>
                  </a:lnTo>
                  <a:lnTo>
                    <a:pt x="270129" y="112649"/>
                  </a:lnTo>
                  <a:lnTo>
                    <a:pt x="270129" y="81534"/>
                  </a:lnTo>
                  <a:lnTo>
                    <a:pt x="272796" y="73533"/>
                  </a:lnTo>
                  <a:lnTo>
                    <a:pt x="281166" y="64008"/>
                  </a:lnTo>
                  <a:lnTo>
                    <a:pt x="270129" y="64008"/>
                  </a:lnTo>
                  <a:lnTo>
                    <a:pt x="270129" y="46862"/>
                  </a:lnTo>
                  <a:close/>
                </a:path>
                <a:path w="1047750" h="189864">
                  <a:moveTo>
                    <a:pt x="282747" y="130301"/>
                  </a:moveTo>
                  <a:lnTo>
                    <a:pt x="270510" y="130301"/>
                  </a:lnTo>
                  <a:lnTo>
                    <a:pt x="276181" y="137469"/>
                  </a:lnTo>
                  <a:lnTo>
                    <a:pt x="282924" y="142589"/>
                  </a:lnTo>
                  <a:lnTo>
                    <a:pt x="290762" y="145661"/>
                  </a:lnTo>
                  <a:lnTo>
                    <a:pt x="299720" y="146685"/>
                  </a:lnTo>
                  <a:lnTo>
                    <a:pt x="309479" y="145776"/>
                  </a:lnTo>
                  <a:lnTo>
                    <a:pt x="318166" y="143033"/>
                  </a:lnTo>
                  <a:lnTo>
                    <a:pt x="325758" y="138433"/>
                  </a:lnTo>
                  <a:lnTo>
                    <a:pt x="330583" y="133604"/>
                  </a:lnTo>
                  <a:lnTo>
                    <a:pt x="289813" y="133604"/>
                  </a:lnTo>
                  <a:lnTo>
                    <a:pt x="283210" y="130810"/>
                  </a:lnTo>
                  <a:lnTo>
                    <a:pt x="282747" y="130301"/>
                  </a:lnTo>
                  <a:close/>
                </a:path>
                <a:path w="1047750" h="189864">
                  <a:moveTo>
                    <a:pt x="333710" y="57785"/>
                  </a:moveTo>
                  <a:lnTo>
                    <a:pt x="308863" y="57785"/>
                  </a:lnTo>
                  <a:lnTo>
                    <a:pt x="315595" y="60833"/>
                  </a:lnTo>
                  <a:lnTo>
                    <a:pt x="320675" y="67056"/>
                  </a:lnTo>
                  <a:lnTo>
                    <a:pt x="328154" y="92837"/>
                  </a:lnTo>
                  <a:lnTo>
                    <a:pt x="327667" y="101679"/>
                  </a:lnTo>
                  <a:lnTo>
                    <a:pt x="307339" y="133604"/>
                  </a:lnTo>
                  <a:lnTo>
                    <a:pt x="330583" y="133604"/>
                  </a:lnTo>
                  <a:lnTo>
                    <a:pt x="344170" y="92837"/>
                  </a:lnTo>
                  <a:lnTo>
                    <a:pt x="343505" y="82357"/>
                  </a:lnTo>
                  <a:lnTo>
                    <a:pt x="341518" y="73009"/>
                  </a:lnTo>
                  <a:lnTo>
                    <a:pt x="338222" y="64779"/>
                  </a:lnTo>
                  <a:lnTo>
                    <a:pt x="333710" y="57785"/>
                  </a:lnTo>
                  <a:close/>
                </a:path>
                <a:path w="1047750" h="189864">
                  <a:moveTo>
                    <a:pt x="304164" y="44576"/>
                  </a:moveTo>
                  <a:lnTo>
                    <a:pt x="293762" y="45791"/>
                  </a:lnTo>
                  <a:lnTo>
                    <a:pt x="284670" y="49434"/>
                  </a:lnTo>
                  <a:lnTo>
                    <a:pt x="276911" y="55506"/>
                  </a:lnTo>
                  <a:lnTo>
                    <a:pt x="270510" y="64008"/>
                  </a:lnTo>
                  <a:lnTo>
                    <a:pt x="281166" y="64008"/>
                  </a:lnTo>
                  <a:lnTo>
                    <a:pt x="283845" y="60960"/>
                  </a:lnTo>
                  <a:lnTo>
                    <a:pt x="291211" y="57785"/>
                  </a:lnTo>
                  <a:lnTo>
                    <a:pt x="333710" y="57785"/>
                  </a:lnTo>
                  <a:lnTo>
                    <a:pt x="327792" y="51970"/>
                  </a:lnTo>
                  <a:lnTo>
                    <a:pt x="320944" y="47878"/>
                  </a:lnTo>
                  <a:lnTo>
                    <a:pt x="313072" y="45406"/>
                  </a:lnTo>
                  <a:lnTo>
                    <a:pt x="304164" y="44576"/>
                  </a:lnTo>
                  <a:close/>
                </a:path>
                <a:path w="1047750" h="189864">
                  <a:moveTo>
                    <a:pt x="384429" y="0"/>
                  </a:moveTo>
                  <a:lnTo>
                    <a:pt x="368808" y="0"/>
                  </a:lnTo>
                  <a:lnTo>
                    <a:pt x="368808" y="144399"/>
                  </a:lnTo>
                  <a:lnTo>
                    <a:pt x="384429" y="144399"/>
                  </a:lnTo>
                  <a:lnTo>
                    <a:pt x="384429" y="0"/>
                  </a:lnTo>
                  <a:close/>
                </a:path>
                <a:path w="1047750" h="189864">
                  <a:moveTo>
                    <a:pt x="426847" y="1905"/>
                  </a:moveTo>
                  <a:lnTo>
                    <a:pt x="421259" y="1905"/>
                  </a:lnTo>
                  <a:lnTo>
                    <a:pt x="418846" y="2794"/>
                  </a:lnTo>
                  <a:lnTo>
                    <a:pt x="416813" y="4699"/>
                  </a:lnTo>
                  <a:lnTo>
                    <a:pt x="414909" y="6731"/>
                  </a:lnTo>
                  <a:lnTo>
                    <a:pt x="413893" y="9144"/>
                  </a:lnTo>
                  <a:lnTo>
                    <a:pt x="413893" y="14986"/>
                  </a:lnTo>
                  <a:lnTo>
                    <a:pt x="414909" y="17399"/>
                  </a:lnTo>
                  <a:lnTo>
                    <a:pt x="416813" y="19304"/>
                  </a:lnTo>
                  <a:lnTo>
                    <a:pt x="418846" y="21209"/>
                  </a:lnTo>
                  <a:lnTo>
                    <a:pt x="421259" y="22098"/>
                  </a:lnTo>
                  <a:lnTo>
                    <a:pt x="426847" y="22098"/>
                  </a:lnTo>
                  <a:lnTo>
                    <a:pt x="429260" y="21209"/>
                  </a:lnTo>
                  <a:lnTo>
                    <a:pt x="431292" y="19176"/>
                  </a:lnTo>
                  <a:lnTo>
                    <a:pt x="433324" y="17272"/>
                  </a:lnTo>
                  <a:lnTo>
                    <a:pt x="434286" y="14986"/>
                  </a:lnTo>
                  <a:lnTo>
                    <a:pt x="434339" y="9144"/>
                  </a:lnTo>
                  <a:lnTo>
                    <a:pt x="433324" y="6731"/>
                  </a:lnTo>
                  <a:lnTo>
                    <a:pt x="431292" y="4699"/>
                  </a:lnTo>
                  <a:lnTo>
                    <a:pt x="429260" y="2794"/>
                  </a:lnTo>
                  <a:lnTo>
                    <a:pt x="426847" y="1905"/>
                  </a:lnTo>
                  <a:close/>
                </a:path>
                <a:path w="1047750" h="189864">
                  <a:moveTo>
                    <a:pt x="431673" y="46862"/>
                  </a:moveTo>
                  <a:lnTo>
                    <a:pt x="416051" y="46862"/>
                  </a:lnTo>
                  <a:lnTo>
                    <a:pt x="416051" y="144399"/>
                  </a:lnTo>
                  <a:lnTo>
                    <a:pt x="431673" y="144399"/>
                  </a:lnTo>
                  <a:lnTo>
                    <a:pt x="431673" y="46862"/>
                  </a:lnTo>
                  <a:close/>
                </a:path>
                <a:path w="1047750" h="189864">
                  <a:moveTo>
                    <a:pt x="515874" y="44576"/>
                  </a:moveTo>
                  <a:lnTo>
                    <a:pt x="507238" y="44576"/>
                  </a:lnTo>
                  <a:lnTo>
                    <a:pt x="496286" y="45501"/>
                  </a:lnTo>
                  <a:lnTo>
                    <a:pt x="464333" y="67109"/>
                  </a:lnTo>
                  <a:lnTo>
                    <a:pt x="456564" y="97917"/>
                  </a:lnTo>
                  <a:lnTo>
                    <a:pt x="457372" y="108253"/>
                  </a:lnTo>
                  <a:lnTo>
                    <a:pt x="484219" y="143319"/>
                  </a:lnTo>
                  <a:lnTo>
                    <a:pt x="503047" y="146685"/>
                  </a:lnTo>
                  <a:lnTo>
                    <a:pt x="510500" y="146276"/>
                  </a:lnTo>
                  <a:lnTo>
                    <a:pt x="517429" y="145033"/>
                  </a:lnTo>
                  <a:lnTo>
                    <a:pt x="523835" y="142934"/>
                  </a:lnTo>
                  <a:lnTo>
                    <a:pt x="529717" y="139954"/>
                  </a:lnTo>
                  <a:lnTo>
                    <a:pt x="529717" y="133604"/>
                  </a:lnTo>
                  <a:lnTo>
                    <a:pt x="505713" y="133604"/>
                  </a:lnTo>
                  <a:lnTo>
                    <a:pt x="498550" y="132984"/>
                  </a:lnTo>
                  <a:lnTo>
                    <a:pt x="472567" y="96647"/>
                  </a:lnTo>
                  <a:lnTo>
                    <a:pt x="473164" y="88312"/>
                  </a:lnTo>
                  <a:lnTo>
                    <a:pt x="499560" y="58451"/>
                  </a:lnTo>
                  <a:lnTo>
                    <a:pt x="506730" y="57785"/>
                  </a:lnTo>
                  <a:lnTo>
                    <a:pt x="529971" y="57785"/>
                  </a:lnTo>
                  <a:lnTo>
                    <a:pt x="529971" y="49402"/>
                  </a:lnTo>
                  <a:lnTo>
                    <a:pt x="523367" y="46227"/>
                  </a:lnTo>
                  <a:lnTo>
                    <a:pt x="515874" y="44576"/>
                  </a:lnTo>
                  <a:close/>
                </a:path>
                <a:path w="1047750" h="189864">
                  <a:moveTo>
                    <a:pt x="529717" y="125095"/>
                  </a:moveTo>
                  <a:lnTo>
                    <a:pt x="524002" y="128835"/>
                  </a:lnTo>
                  <a:lnTo>
                    <a:pt x="518096" y="131492"/>
                  </a:lnTo>
                  <a:lnTo>
                    <a:pt x="512000" y="133078"/>
                  </a:lnTo>
                  <a:lnTo>
                    <a:pt x="505713" y="133604"/>
                  </a:lnTo>
                  <a:lnTo>
                    <a:pt x="529717" y="133604"/>
                  </a:lnTo>
                  <a:lnTo>
                    <a:pt x="529717" y="125095"/>
                  </a:lnTo>
                  <a:close/>
                </a:path>
                <a:path w="1047750" h="189864">
                  <a:moveTo>
                    <a:pt x="529971" y="57785"/>
                  </a:moveTo>
                  <a:lnTo>
                    <a:pt x="514985" y="57785"/>
                  </a:lnTo>
                  <a:lnTo>
                    <a:pt x="522732" y="60325"/>
                  </a:lnTo>
                  <a:lnTo>
                    <a:pt x="529971" y="65405"/>
                  </a:lnTo>
                  <a:lnTo>
                    <a:pt x="529971" y="57785"/>
                  </a:lnTo>
                  <a:close/>
                </a:path>
                <a:path w="1047750" h="189864">
                  <a:moveTo>
                    <a:pt x="616665" y="57785"/>
                  </a:moveTo>
                  <a:lnTo>
                    <a:pt x="587248" y="57785"/>
                  </a:lnTo>
                  <a:lnTo>
                    <a:pt x="596062" y="59334"/>
                  </a:lnTo>
                  <a:lnTo>
                    <a:pt x="602329" y="63992"/>
                  </a:lnTo>
                  <a:lnTo>
                    <a:pt x="606071" y="71768"/>
                  </a:lnTo>
                  <a:lnTo>
                    <a:pt x="607313" y="82676"/>
                  </a:lnTo>
                  <a:lnTo>
                    <a:pt x="578104" y="86740"/>
                  </a:lnTo>
                  <a:lnTo>
                    <a:pt x="564028" y="90380"/>
                  </a:lnTo>
                  <a:lnTo>
                    <a:pt x="553989" y="96901"/>
                  </a:lnTo>
                  <a:lnTo>
                    <a:pt x="547971" y="106299"/>
                  </a:lnTo>
                  <a:lnTo>
                    <a:pt x="545973" y="118490"/>
                  </a:lnTo>
                  <a:lnTo>
                    <a:pt x="545973" y="127000"/>
                  </a:lnTo>
                  <a:lnTo>
                    <a:pt x="548639" y="133858"/>
                  </a:lnTo>
                  <a:lnTo>
                    <a:pt x="559688" y="144145"/>
                  </a:lnTo>
                  <a:lnTo>
                    <a:pt x="567309" y="146685"/>
                  </a:lnTo>
                  <a:lnTo>
                    <a:pt x="576961" y="146685"/>
                  </a:lnTo>
                  <a:lnTo>
                    <a:pt x="586269" y="145589"/>
                  </a:lnTo>
                  <a:lnTo>
                    <a:pt x="594375" y="142303"/>
                  </a:lnTo>
                  <a:lnTo>
                    <a:pt x="601267" y="136826"/>
                  </a:lnTo>
                  <a:lnTo>
                    <a:pt x="603648" y="133604"/>
                  </a:lnTo>
                  <a:lnTo>
                    <a:pt x="574929" y="133604"/>
                  </a:lnTo>
                  <a:lnTo>
                    <a:pt x="570484" y="132080"/>
                  </a:lnTo>
                  <a:lnTo>
                    <a:pt x="563626" y="125984"/>
                  </a:lnTo>
                  <a:lnTo>
                    <a:pt x="561975" y="122174"/>
                  </a:lnTo>
                  <a:lnTo>
                    <a:pt x="561975" y="110871"/>
                  </a:lnTo>
                  <a:lnTo>
                    <a:pt x="563752" y="106299"/>
                  </a:lnTo>
                  <a:lnTo>
                    <a:pt x="567436" y="103759"/>
                  </a:lnTo>
                  <a:lnTo>
                    <a:pt x="571119" y="101092"/>
                  </a:lnTo>
                  <a:lnTo>
                    <a:pt x="576580" y="99313"/>
                  </a:lnTo>
                  <a:lnTo>
                    <a:pt x="607313" y="95123"/>
                  </a:lnTo>
                  <a:lnTo>
                    <a:pt x="622935" y="95123"/>
                  </a:lnTo>
                  <a:lnTo>
                    <a:pt x="622935" y="81025"/>
                  </a:lnTo>
                  <a:lnTo>
                    <a:pt x="620791" y="65097"/>
                  </a:lnTo>
                  <a:lnTo>
                    <a:pt x="616665" y="57785"/>
                  </a:lnTo>
                  <a:close/>
                </a:path>
                <a:path w="1047750" h="189864">
                  <a:moveTo>
                    <a:pt x="622935" y="129159"/>
                  </a:moveTo>
                  <a:lnTo>
                    <a:pt x="607313" y="129159"/>
                  </a:lnTo>
                  <a:lnTo>
                    <a:pt x="607313" y="144399"/>
                  </a:lnTo>
                  <a:lnTo>
                    <a:pt x="622935" y="144399"/>
                  </a:lnTo>
                  <a:lnTo>
                    <a:pt x="622935" y="129159"/>
                  </a:lnTo>
                  <a:close/>
                </a:path>
                <a:path w="1047750" h="189864">
                  <a:moveTo>
                    <a:pt x="622935" y="95123"/>
                  </a:moveTo>
                  <a:lnTo>
                    <a:pt x="607313" y="95123"/>
                  </a:lnTo>
                  <a:lnTo>
                    <a:pt x="607313" y="113157"/>
                  </a:lnTo>
                  <a:lnTo>
                    <a:pt x="604901" y="120014"/>
                  </a:lnTo>
                  <a:lnTo>
                    <a:pt x="599821" y="125475"/>
                  </a:lnTo>
                  <a:lnTo>
                    <a:pt x="594740" y="130810"/>
                  </a:lnTo>
                  <a:lnTo>
                    <a:pt x="588390" y="133604"/>
                  </a:lnTo>
                  <a:lnTo>
                    <a:pt x="603648" y="133604"/>
                  </a:lnTo>
                  <a:lnTo>
                    <a:pt x="606933" y="129159"/>
                  </a:lnTo>
                  <a:lnTo>
                    <a:pt x="622935" y="129159"/>
                  </a:lnTo>
                  <a:lnTo>
                    <a:pt x="622935" y="95123"/>
                  </a:lnTo>
                  <a:close/>
                </a:path>
                <a:path w="1047750" h="189864">
                  <a:moveTo>
                    <a:pt x="588645" y="44576"/>
                  </a:moveTo>
                  <a:lnTo>
                    <a:pt x="555498" y="69723"/>
                  </a:lnTo>
                  <a:lnTo>
                    <a:pt x="562780" y="64482"/>
                  </a:lnTo>
                  <a:lnTo>
                    <a:pt x="570515" y="60753"/>
                  </a:lnTo>
                  <a:lnTo>
                    <a:pt x="578679" y="58525"/>
                  </a:lnTo>
                  <a:lnTo>
                    <a:pt x="587248" y="57785"/>
                  </a:lnTo>
                  <a:lnTo>
                    <a:pt x="616665" y="57785"/>
                  </a:lnTo>
                  <a:lnTo>
                    <a:pt x="614362" y="53705"/>
                  </a:lnTo>
                  <a:lnTo>
                    <a:pt x="603646" y="46861"/>
                  </a:lnTo>
                  <a:lnTo>
                    <a:pt x="588645" y="44576"/>
                  </a:lnTo>
                  <a:close/>
                </a:path>
                <a:path w="1047750" h="189864">
                  <a:moveTo>
                    <a:pt x="672846" y="60198"/>
                  </a:moveTo>
                  <a:lnTo>
                    <a:pt x="657225" y="60198"/>
                  </a:lnTo>
                  <a:lnTo>
                    <a:pt x="657225" y="117983"/>
                  </a:lnTo>
                  <a:lnTo>
                    <a:pt x="658840" y="130484"/>
                  </a:lnTo>
                  <a:lnTo>
                    <a:pt x="663670" y="139414"/>
                  </a:lnTo>
                  <a:lnTo>
                    <a:pt x="671691" y="144772"/>
                  </a:lnTo>
                  <a:lnTo>
                    <a:pt x="682879" y="146558"/>
                  </a:lnTo>
                  <a:lnTo>
                    <a:pt x="688975" y="146558"/>
                  </a:lnTo>
                  <a:lnTo>
                    <a:pt x="693801" y="145542"/>
                  </a:lnTo>
                  <a:lnTo>
                    <a:pt x="697484" y="143510"/>
                  </a:lnTo>
                  <a:lnTo>
                    <a:pt x="697484" y="133350"/>
                  </a:lnTo>
                  <a:lnTo>
                    <a:pt x="682117" y="133350"/>
                  </a:lnTo>
                  <a:lnTo>
                    <a:pt x="678434" y="131952"/>
                  </a:lnTo>
                  <a:lnTo>
                    <a:pt x="676275" y="129159"/>
                  </a:lnTo>
                  <a:lnTo>
                    <a:pt x="673988" y="126364"/>
                  </a:lnTo>
                  <a:lnTo>
                    <a:pt x="672846" y="121793"/>
                  </a:lnTo>
                  <a:lnTo>
                    <a:pt x="672846" y="60198"/>
                  </a:lnTo>
                  <a:close/>
                </a:path>
                <a:path w="1047750" h="189864">
                  <a:moveTo>
                    <a:pt x="697484" y="130175"/>
                  </a:moveTo>
                  <a:lnTo>
                    <a:pt x="694563" y="132334"/>
                  </a:lnTo>
                  <a:lnTo>
                    <a:pt x="691261" y="133350"/>
                  </a:lnTo>
                  <a:lnTo>
                    <a:pt x="697484" y="133350"/>
                  </a:lnTo>
                  <a:lnTo>
                    <a:pt x="697484" y="130175"/>
                  </a:lnTo>
                  <a:close/>
                </a:path>
                <a:path w="1047750" h="189864">
                  <a:moveTo>
                    <a:pt x="697484" y="46862"/>
                  </a:moveTo>
                  <a:lnTo>
                    <a:pt x="640461" y="46862"/>
                  </a:lnTo>
                  <a:lnTo>
                    <a:pt x="640461" y="60198"/>
                  </a:lnTo>
                  <a:lnTo>
                    <a:pt x="697484" y="60198"/>
                  </a:lnTo>
                  <a:lnTo>
                    <a:pt x="697484" y="46862"/>
                  </a:lnTo>
                  <a:close/>
                </a:path>
                <a:path w="1047750" h="189864">
                  <a:moveTo>
                    <a:pt x="672846" y="18034"/>
                  </a:moveTo>
                  <a:lnTo>
                    <a:pt x="657225" y="23113"/>
                  </a:lnTo>
                  <a:lnTo>
                    <a:pt x="657225" y="46862"/>
                  </a:lnTo>
                  <a:lnTo>
                    <a:pt x="672846" y="46862"/>
                  </a:lnTo>
                  <a:lnTo>
                    <a:pt x="672846" y="18034"/>
                  </a:lnTo>
                  <a:close/>
                </a:path>
                <a:path w="1047750" h="189864">
                  <a:moveTo>
                    <a:pt x="728599" y="1905"/>
                  </a:moveTo>
                  <a:lnTo>
                    <a:pt x="723011" y="1905"/>
                  </a:lnTo>
                  <a:lnTo>
                    <a:pt x="720598" y="2794"/>
                  </a:lnTo>
                  <a:lnTo>
                    <a:pt x="718565" y="4699"/>
                  </a:lnTo>
                  <a:lnTo>
                    <a:pt x="716661" y="6731"/>
                  </a:lnTo>
                  <a:lnTo>
                    <a:pt x="715645" y="9144"/>
                  </a:lnTo>
                  <a:lnTo>
                    <a:pt x="715645" y="14986"/>
                  </a:lnTo>
                  <a:lnTo>
                    <a:pt x="716661" y="17399"/>
                  </a:lnTo>
                  <a:lnTo>
                    <a:pt x="718565" y="19304"/>
                  </a:lnTo>
                  <a:lnTo>
                    <a:pt x="720598" y="21209"/>
                  </a:lnTo>
                  <a:lnTo>
                    <a:pt x="723011" y="22098"/>
                  </a:lnTo>
                  <a:lnTo>
                    <a:pt x="728599" y="22098"/>
                  </a:lnTo>
                  <a:lnTo>
                    <a:pt x="731012" y="21209"/>
                  </a:lnTo>
                  <a:lnTo>
                    <a:pt x="733044" y="19176"/>
                  </a:lnTo>
                  <a:lnTo>
                    <a:pt x="735076" y="17272"/>
                  </a:lnTo>
                  <a:lnTo>
                    <a:pt x="736038" y="14986"/>
                  </a:lnTo>
                  <a:lnTo>
                    <a:pt x="736092" y="9144"/>
                  </a:lnTo>
                  <a:lnTo>
                    <a:pt x="735076" y="6731"/>
                  </a:lnTo>
                  <a:lnTo>
                    <a:pt x="733044" y="4699"/>
                  </a:lnTo>
                  <a:lnTo>
                    <a:pt x="731012" y="2794"/>
                  </a:lnTo>
                  <a:lnTo>
                    <a:pt x="728599" y="1905"/>
                  </a:lnTo>
                  <a:close/>
                </a:path>
                <a:path w="1047750" h="189864">
                  <a:moveTo>
                    <a:pt x="733425" y="46862"/>
                  </a:moveTo>
                  <a:lnTo>
                    <a:pt x="717804" y="46862"/>
                  </a:lnTo>
                  <a:lnTo>
                    <a:pt x="717804" y="144399"/>
                  </a:lnTo>
                  <a:lnTo>
                    <a:pt x="733425" y="144399"/>
                  </a:lnTo>
                  <a:lnTo>
                    <a:pt x="733425" y="46862"/>
                  </a:lnTo>
                  <a:close/>
                </a:path>
                <a:path w="1047750" h="189864">
                  <a:moveTo>
                    <a:pt x="808101" y="44576"/>
                  </a:moveTo>
                  <a:lnTo>
                    <a:pt x="771774" y="58425"/>
                  </a:lnTo>
                  <a:lnTo>
                    <a:pt x="758317" y="96774"/>
                  </a:lnTo>
                  <a:lnTo>
                    <a:pt x="759126" y="107539"/>
                  </a:lnTo>
                  <a:lnTo>
                    <a:pt x="786352" y="143271"/>
                  </a:lnTo>
                  <a:lnTo>
                    <a:pt x="805814" y="146685"/>
                  </a:lnTo>
                  <a:lnTo>
                    <a:pt x="816314" y="145805"/>
                  </a:lnTo>
                  <a:lnTo>
                    <a:pt x="825706" y="143176"/>
                  </a:lnTo>
                  <a:lnTo>
                    <a:pt x="833979" y="138809"/>
                  </a:lnTo>
                  <a:lnTo>
                    <a:pt x="840079" y="133604"/>
                  </a:lnTo>
                  <a:lnTo>
                    <a:pt x="806958" y="133604"/>
                  </a:lnTo>
                  <a:lnTo>
                    <a:pt x="799889" y="132982"/>
                  </a:lnTo>
                  <a:lnTo>
                    <a:pt x="774352" y="96774"/>
                  </a:lnTo>
                  <a:lnTo>
                    <a:pt x="774384" y="95250"/>
                  </a:lnTo>
                  <a:lnTo>
                    <a:pt x="793448" y="60340"/>
                  </a:lnTo>
                  <a:lnTo>
                    <a:pt x="806958" y="57785"/>
                  </a:lnTo>
                  <a:lnTo>
                    <a:pt x="841845" y="57785"/>
                  </a:lnTo>
                  <a:lnTo>
                    <a:pt x="835425" y="52185"/>
                  </a:lnTo>
                  <a:lnTo>
                    <a:pt x="827500" y="47974"/>
                  </a:lnTo>
                  <a:lnTo>
                    <a:pt x="818384" y="45430"/>
                  </a:lnTo>
                  <a:lnTo>
                    <a:pt x="808101" y="44576"/>
                  </a:lnTo>
                  <a:close/>
                </a:path>
                <a:path w="1047750" h="189864">
                  <a:moveTo>
                    <a:pt x="841845" y="57785"/>
                  </a:moveTo>
                  <a:lnTo>
                    <a:pt x="816990" y="57785"/>
                  </a:lnTo>
                  <a:lnTo>
                    <a:pt x="824738" y="61087"/>
                  </a:lnTo>
                  <a:lnTo>
                    <a:pt x="830199" y="67690"/>
                  </a:lnTo>
                  <a:lnTo>
                    <a:pt x="833772" y="73167"/>
                  </a:lnTo>
                  <a:lnTo>
                    <a:pt x="836310" y="79692"/>
                  </a:lnTo>
                  <a:lnTo>
                    <a:pt x="837824" y="87264"/>
                  </a:lnTo>
                  <a:lnTo>
                    <a:pt x="838290" y="95250"/>
                  </a:lnTo>
                  <a:lnTo>
                    <a:pt x="838274" y="96774"/>
                  </a:lnTo>
                  <a:lnTo>
                    <a:pt x="816990" y="133604"/>
                  </a:lnTo>
                  <a:lnTo>
                    <a:pt x="840079" y="133604"/>
                  </a:lnTo>
                  <a:lnTo>
                    <a:pt x="854329" y="95250"/>
                  </a:lnTo>
                  <a:lnTo>
                    <a:pt x="853567" y="84006"/>
                  </a:lnTo>
                  <a:lnTo>
                    <a:pt x="851281" y="74072"/>
                  </a:lnTo>
                  <a:lnTo>
                    <a:pt x="847471" y="65424"/>
                  </a:lnTo>
                  <a:lnTo>
                    <a:pt x="842137" y="58038"/>
                  </a:lnTo>
                  <a:lnTo>
                    <a:pt x="841845" y="57785"/>
                  </a:lnTo>
                  <a:close/>
                </a:path>
                <a:path w="1047750" h="189864">
                  <a:moveTo>
                    <a:pt x="894969" y="46862"/>
                  </a:moveTo>
                  <a:lnTo>
                    <a:pt x="879348" y="46862"/>
                  </a:lnTo>
                  <a:lnTo>
                    <a:pt x="879348" y="144399"/>
                  </a:lnTo>
                  <a:lnTo>
                    <a:pt x="894969" y="144399"/>
                  </a:lnTo>
                  <a:lnTo>
                    <a:pt x="894969" y="79883"/>
                  </a:lnTo>
                  <a:lnTo>
                    <a:pt x="897509" y="72389"/>
                  </a:lnTo>
                  <a:lnTo>
                    <a:pt x="905570" y="63119"/>
                  </a:lnTo>
                  <a:lnTo>
                    <a:pt x="894969" y="63119"/>
                  </a:lnTo>
                  <a:lnTo>
                    <a:pt x="894969" y="46862"/>
                  </a:lnTo>
                  <a:close/>
                </a:path>
                <a:path w="1047750" h="189864">
                  <a:moveTo>
                    <a:pt x="953566" y="57785"/>
                  </a:moveTo>
                  <a:lnTo>
                    <a:pt x="922020" y="57785"/>
                  </a:lnTo>
                  <a:lnTo>
                    <a:pt x="931927" y="59715"/>
                  </a:lnTo>
                  <a:lnTo>
                    <a:pt x="938990" y="65516"/>
                  </a:lnTo>
                  <a:lnTo>
                    <a:pt x="943219" y="75197"/>
                  </a:lnTo>
                  <a:lnTo>
                    <a:pt x="944626" y="88773"/>
                  </a:lnTo>
                  <a:lnTo>
                    <a:pt x="944626" y="144399"/>
                  </a:lnTo>
                  <a:lnTo>
                    <a:pt x="960247" y="144399"/>
                  </a:lnTo>
                  <a:lnTo>
                    <a:pt x="960247" y="84836"/>
                  </a:lnTo>
                  <a:lnTo>
                    <a:pt x="959721" y="75618"/>
                  </a:lnTo>
                  <a:lnTo>
                    <a:pt x="958135" y="67579"/>
                  </a:lnTo>
                  <a:lnTo>
                    <a:pt x="955477" y="60706"/>
                  </a:lnTo>
                  <a:lnTo>
                    <a:pt x="953566" y="57785"/>
                  </a:lnTo>
                  <a:close/>
                </a:path>
                <a:path w="1047750" h="189864">
                  <a:moveTo>
                    <a:pt x="927354" y="44576"/>
                  </a:moveTo>
                  <a:lnTo>
                    <a:pt x="917495" y="45741"/>
                  </a:lnTo>
                  <a:lnTo>
                    <a:pt x="908875" y="49228"/>
                  </a:lnTo>
                  <a:lnTo>
                    <a:pt x="901493" y="55024"/>
                  </a:lnTo>
                  <a:lnTo>
                    <a:pt x="895350" y="63119"/>
                  </a:lnTo>
                  <a:lnTo>
                    <a:pt x="905570" y="63119"/>
                  </a:lnTo>
                  <a:lnTo>
                    <a:pt x="907669" y="60706"/>
                  </a:lnTo>
                  <a:lnTo>
                    <a:pt x="914146" y="57785"/>
                  </a:lnTo>
                  <a:lnTo>
                    <a:pt x="953566" y="57785"/>
                  </a:lnTo>
                  <a:lnTo>
                    <a:pt x="951738" y="54990"/>
                  </a:lnTo>
                  <a:lnTo>
                    <a:pt x="947070" y="50417"/>
                  </a:lnTo>
                  <a:lnTo>
                    <a:pt x="941451" y="47164"/>
                  </a:lnTo>
                  <a:lnTo>
                    <a:pt x="934878" y="45221"/>
                  </a:lnTo>
                  <a:lnTo>
                    <a:pt x="927354" y="44576"/>
                  </a:lnTo>
                  <a:close/>
                </a:path>
                <a:path w="1047750" h="189864">
                  <a:moveTo>
                    <a:pt x="983107" y="124206"/>
                  </a:moveTo>
                  <a:lnTo>
                    <a:pt x="983107" y="140970"/>
                  </a:lnTo>
                  <a:lnTo>
                    <a:pt x="988891" y="143470"/>
                  </a:lnTo>
                  <a:lnTo>
                    <a:pt x="995187" y="145256"/>
                  </a:lnTo>
                  <a:lnTo>
                    <a:pt x="1001984" y="146327"/>
                  </a:lnTo>
                  <a:lnTo>
                    <a:pt x="1009269" y="146685"/>
                  </a:lnTo>
                  <a:lnTo>
                    <a:pt x="1014349" y="146685"/>
                  </a:lnTo>
                  <a:lnTo>
                    <a:pt x="1043051" y="133604"/>
                  </a:lnTo>
                  <a:lnTo>
                    <a:pt x="1011174" y="133604"/>
                  </a:lnTo>
                  <a:lnTo>
                    <a:pt x="1003698" y="133010"/>
                  </a:lnTo>
                  <a:lnTo>
                    <a:pt x="996521" y="131238"/>
                  </a:lnTo>
                  <a:lnTo>
                    <a:pt x="989653" y="128299"/>
                  </a:lnTo>
                  <a:lnTo>
                    <a:pt x="983107" y="124206"/>
                  </a:lnTo>
                  <a:close/>
                </a:path>
                <a:path w="1047750" h="189864">
                  <a:moveTo>
                    <a:pt x="1029081" y="44576"/>
                  </a:moveTo>
                  <a:lnTo>
                    <a:pt x="1015873" y="44576"/>
                  </a:lnTo>
                  <a:lnTo>
                    <a:pt x="1011301" y="45212"/>
                  </a:lnTo>
                  <a:lnTo>
                    <a:pt x="1006856" y="46482"/>
                  </a:lnTo>
                  <a:lnTo>
                    <a:pt x="1002284" y="47625"/>
                  </a:lnTo>
                  <a:lnTo>
                    <a:pt x="983361" y="68199"/>
                  </a:lnTo>
                  <a:lnTo>
                    <a:pt x="983361" y="76581"/>
                  </a:lnTo>
                  <a:lnTo>
                    <a:pt x="983869" y="79883"/>
                  </a:lnTo>
                  <a:lnTo>
                    <a:pt x="986155" y="85471"/>
                  </a:lnTo>
                  <a:lnTo>
                    <a:pt x="987806" y="87884"/>
                  </a:lnTo>
                  <a:lnTo>
                    <a:pt x="989964" y="90043"/>
                  </a:lnTo>
                  <a:lnTo>
                    <a:pt x="992124" y="92329"/>
                  </a:lnTo>
                  <a:lnTo>
                    <a:pt x="1012571" y="102362"/>
                  </a:lnTo>
                  <a:lnTo>
                    <a:pt x="1015492" y="103505"/>
                  </a:lnTo>
                  <a:lnTo>
                    <a:pt x="1031748" y="117221"/>
                  </a:lnTo>
                  <a:lnTo>
                    <a:pt x="1031748" y="129032"/>
                  </a:lnTo>
                  <a:lnTo>
                    <a:pt x="1024889" y="133604"/>
                  </a:lnTo>
                  <a:lnTo>
                    <a:pt x="1043051" y="133604"/>
                  </a:lnTo>
                  <a:lnTo>
                    <a:pt x="1044575" y="130937"/>
                  </a:lnTo>
                  <a:lnTo>
                    <a:pt x="1046734" y="127381"/>
                  </a:lnTo>
                  <a:lnTo>
                    <a:pt x="1047750" y="123189"/>
                  </a:lnTo>
                  <a:lnTo>
                    <a:pt x="1047750" y="114426"/>
                  </a:lnTo>
                  <a:lnTo>
                    <a:pt x="1047114" y="110998"/>
                  </a:lnTo>
                  <a:lnTo>
                    <a:pt x="1045845" y="108204"/>
                  </a:lnTo>
                  <a:lnTo>
                    <a:pt x="1044575" y="105283"/>
                  </a:lnTo>
                  <a:lnTo>
                    <a:pt x="1016635" y="88264"/>
                  </a:lnTo>
                  <a:lnTo>
                    <a:pt x="1011174" y="86106"/>
                  </a:lnTo>
                  <a:lnTo>
                    <a:pt x="1008634" y="84962"/>
                  </a:lnTo>
                  <a:lnTo>
                    <a:pt x="1006475" y="83820"/>
                  </a:lnTo>
                  <a:lnTo>
                    <a:pt x="1004697" y="82423"/>
                  </a:lnTo>
                  <a:lnTo>
                    <a:pt x="1002919" y="81152"/>
                  </a:lnTo>
                  <a:lnTo>
                    <a:pt x="1001649" y="79629"/>
                  </a:lnTo>
                  <a:lnTo>
                    <a:pt x="1000760" y="77850"/>
                  </a:lnTo>
                  <a:lnTo>
                    <a:pt x="999744" y="76200"/>
                  </a:lnTo>
                  <a:lnTo>
                    <a:pt x="999363" y="74040"/>
                  </a:lnTo>
                  <a:lnTo>
                    <a:pt x="999363" y="69469"/>
                  </a:lnTo>
                  <a:lnTo>
                    <a:pt x="999744" y="67563"/>
                  </a:lnTo>
                  <a:lnTo>
                    <a:pt x="1000760" y="65912"/>
                  </a:lnTo>
                  <a:lnTo>
                    <a:pt x="1001649" y="64262"/>
                  </a:lnTo>
                  <a:lnTo>
                    <a:pt x="1002919" y="62737"/>
                  </a:lnTo>
                  <a:lnTo>
                    <a:pt x="1004570" y="61595"/>
                  </a:lnTo>
                  <a:lnTo>
                    <a:pt x="1006348" y="60325"/>
                  </a:lnTo>
                  <a:lnTo>
                    <a:pt x="1008252" y="59436"/>
                  </a:lnTo>
                  <a:lnTo>
                    <a:pt x="1010665" y="58800"/>
                  </a:lnTo>
                  <a:lnTo>
                    <a:pt x="1012951" y="58038"/>
                  </a:lnTo>
                  <a:lnTo>
                    <a:pt x="1015619" y="57785"/>
                  </a:lnTo>
                  <a:lnTo>
                    <a:pt x="1043305" y="57785"/>
                  </a:lnTo>
                  <a:lnTo>
                    <a:pt x="1043305" y="49022"/>
                  </a:lnTo>
                  <a:lnTo>
                    <a:pt x="1036701" y="46100"/>
                  </a:lnTo>
                  <a:lnTo>
                    <a:pt x="1029081" y="44576"/>
                  </a:lnTo>
                  <a:close/>
                </a:path>
                <a:path w="1047750" h="189864">
                  <a:moveTo>
                    <a:pt x="1043305" y="57785"/>
                  </a:moveTo>
                  <a:lnTo>
                    <a:pt x="1018539" y="57785"/>
                  </a:lnTo>
                  <a:lnTo>
                    <a:pt x="1025374" y="58215"/>
                  </a:lnTo>
                  <a:lnTo>
                    <a:pt x="1031779" y="59515"/>
                  </a:lnTo>
                  <a:lnTo>
                    <a:pt x="1037756" y="61696"/>
                  </a:lnTo>
                  <a:lnTo>
                    <a:pt x="1043305" y="64770"/>
                  </a:lnTo>
                  <a:lnTo>
                    <a:pt x="1043305" y="57785"/>
                  </a:lnTo>
                  <a:close/>
                </a:path>
              </a:pathLst>
            </a:custGeom>
            <a:solidFill>
              <a:srgbClr val="FFFFFF">
                <a:alpha val="98823"/>
              </a:srgbClr>
            </a:solidFill>
          </p:spPr>
          <p:txBody>
            <a:bodyPr wrap="square" lIns="0" tIns="0" rIns="0" bIns="0" rtlCol="0"/>
            <a:lstStyle/>
            <a:p>
              <a:endParaRPr sz="1764" dirty="0">
                <a:latin typeface="+mj-lt"/>
              </a:endParaRPr>
            </a:p>
          </p:txBody>
        </p:sp>
        <p:sp>
          <p:nvSpPr>
            <p:cNvPr id="25" name="object 23">
              <a:extLst>
                <a:ext uri="{FF2B5EF4-FFF2-40B4-BE49-F238E27FC236}">
                  <a16:creationId xmlns:a16="http://schemas.microsoft.com/office/drawing/2014/main" id="{9ED28C50-CF47-4A68-91D3-B7396801586C}"/>
                </a:ext>
              </a:extLst>
            </p:cNvPr>
            <p:cNvSpPr/>
            <p:nvPr/>
          </p:nvSpPr>
          <p:spPr>
            <a:xfrm>
              <a:off x="4500372" y="2510027"/>
              <a:ext cx="1671955" cy="388620"/>
            </a:xfrm>
            <a:custGeom>
              <a:avLst/>
              <a:gdLst/>
              <a:ahLst/>
              <a:cxnLst/>
              <a:rect l="l" t="t" r="r" b="b"/>
              <a:pathLst>
                <a:path w="1671954" h="388619">
                  <a:moveTo>
                    <a:pt x="1671827" y="0"/>
                  </a:moveTo>
                  <a:lnTo>
                    <a:pt x="0" y="0"/>
                  </a:lnTo>
                  <a:lnTo>
                    <a:pt x="0" y="388620"/>
                  </a:lnTo>
                  <a:lnTo>
                    <a:pt x="1671827" y="388620"/>
                  </a:lnTo>
                  <a:lnTo>
                    <a:pt x="1671827" y="0"/>
                  </a:lnTo>
                  <a:close/>
                </a:path>
              </a:pathLst>
            </a:custGeom>
            <a:solidFill>
              <a:srgbClr val="5B9BD4"/>
            </a:solidFill>
          </p:spPr>
          <p:txBody>
            <a:bodyPr wrap="square" lIns="0" tIns="0" rIns="0" bIns="0" rtlCol="0"/>
            <a:lstStyle/>
            <a:p>
              <a:endParaRPr sz="1764" dirty="0">
                <a:latin typeface="+mj-lt"/>
              </a:endParaRPr>
            </a:p>
          </p:txBody>
        </p:sp>
        <p:sp>
          <p:nvSpPr>
            <p:cNvPr id="26" name="object 24">
              <a:extLst>
                <a:ext uri="{FF2B5EF4-FFF2-40B4-BE49-F238E27FC236}">
                  <a16:creationId xmlns:a16="http://schemas.microsoft.com/office/drawing/2014/main" id="{E8D04399-2D10-40D3-8CB6-79E299573282}"/>
                </a:ext>
              </a:extLst>
            </p:cNvPr>
            <p:cNvSpPr/>
            <p:nvPr/>
          </p:nvSpPr>
          <p:spPr>
            <a:xfrm>
              <a:off x="4500372" y="2510027"/>
              <a:ext cx="1671955" cy="388620"/>
            </a:xfrm>
            <a:custGeom>
              <a:avLst/>
              <a:gdLst/>
              <a:ahLst/>
              <a:cxnLst/>
              <a:rect l="l" t="t" r="r" b="b"/>
              <a:pathLst>
                <a:path w="1671954" h="388619">
                  <a:moveTo>
                    <a:pt x="0" y="388620"/>
                  </a:moveTo>
                  <a:lnTo>
                    <a:pt x="1671827" y="388620"/>
                  </a:lnTo>
                  <a:lnTo>
                    <a:pt x="1671827"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27" name="object 25">
              <a:extLst>
                <a:ext uri="{FF2B5EF4-FFF2-40B4-BE49-F238E27FC236}">
                  <a16:creationId xmlns:a16="http://schemas.microsoft.com/office/drawing/2014/main" id="{1A0EEB6A-1174-4808-B49C-74D71F2D15B2}"/>
                </a:ext>
              </a:extLst>
            </p:cNvPr>
            <p:cNvSpPr/>
            <p:nvPr/>
          </p:nvSpPr>
          <p:spPr>
            <a:xfrm>
              <a:off x="4736846" y="2605531"/>
              <a:ext cx="1209040" cy="141605"/>
            </a:xfrm>
            <a:custGeom>
              <a:avLst/>
              <a:gdLst/>
              <a:ahLst/>
              <a:cxnLst/>
              <a:rect l="l" t="t" r="r" b="b"/>
              <a:pathLst>
                <a:path w="1209039" h="141605">
                  <a:moveTo>
                    <a:pt x="37718" y="2286"/>
                  </a:moveTo>
                  <a:lnTo>
                    <a:pt x="0" y="2286"/>
                  </a:lnTo>
                  <a:lnTo>
                    <a:pt x="0" y="138937"/>
                  </a:lnTo>
                  <a:lnTo>
                    <a:pt x="36194" y="138937"/>
                  </a:lnTo>
                  <a:lnTo>
                    <a:pt x="52196" y="137727"/>
                  </a:lnTo>
                  <a:lnTo>
                    <a:pt x="66484" y="134112"/>
                  </a:lnTo>
                  <a:lnTo>
                    <a:pt x="79057" y="128115"/>
                  </a:lnTo>
                  <a:lnTo>
                    <a:pt x="83808" y="124460"/>
                  </a:lnTo>
                  <a:lnTo>
                    <a:pt x="16001" y="124460"/>
                  </a:lnTo>
                  <a:lnTo>
                    <a:pt x="16001" y="16763"/>
                  </a:lnTo>
                  <a:lnTo>
                    <a:pt x="87967" y="16763"/>
                  </a:lnTo>
                  <a:lnTo>
                    <a:pt x="69316" y="6451"/>
                  </a:lnTo>
                  <a:lnTo>
                    <a:pt x="37718" y="2286"/>
                  </a:lnTo>
                  <a:close/>
                </a:path>
                <a:path w="1209039" h="141605">
                  <a:moveTo>
                    <a:pt x="87967" y="16763"/>
                  </a:moveTo>
                  <a:lnTo>
                    <a:pt x="37337" y="16763"/>
                  </a:lnTo>
                  <a:lnTo>
                    <a:pt x="61767" y="20048"/>
                  </a:lnTo>
                  <a:lnTo>
                    <a:pt x="79232" y="29892"/>
                  </a:lnTo>
                  <a:lnTo>
                    <a:pt x="89719" y="46285"/>
                  </a:lnTo>
                  <a:lnTo>
                    <a:pt x="93217" y="69214"/>
                  </a:lnTo>
                  <a:lnTo>
                    <a:pt x="92269" y="81692"/>
                  </a:lnTo>
                  <a:lnTo>
                    <a:pt x="69988" y="116316"/>
                  </a:lnTo>
                  <a:lnTo>
                    <a:pt x="36449" y="124460"/>
                  </a:lnTo>
                  <a:lnTo>
                    <a:pt x="83808" y="124460"/>
                  </a:lnTo>
                  <a:lnTo>
                    <a:pt x="108721" y="83881"/>
                  </a:lnTo>
                  <a:lnTo>
                    <a:pt x="109981" y="68833"/>
                  </a:lnTo>
                  <a:lnTo>
                    <a:pt x="105459" y="39737"/>
                  </a:lnTo>
                  <a:lnTo>
                    <a:pt x="91900" y="18938"/>
                  </a:lnTo>
                  <a:lnTo>
                    <a:pt x="87967" y="16763"/>
                  </a:lnTo>
                  <a:close/>
                </a:path>
                <a:path w="1209039" h="141605">
                  <a:moveTo>
                    <a:pt x="198553" y="52197"/>
                  </a:moveTo>
                  <a:lnTo>
                    <a:pt x="169163" y="52197"/>
                  </a:lnTo>
                  <a:lnTo>
                    <a:pt x="177978" y="53746"/>
                  </a:lnTo>
                  <a:lnTo>
                    <a:pt x="184245" y="58404"/>
                  </a:lnTo>
                  <a:lnTo>
                    <a:pt x="187987" y="66180"/>
                  </a:lnTo>
                  <a:lnTo>
                    <a:pt x="189229" y="77088"/>
                  </a:lnTo>
                  <a:lnTo>
                    <a:pt x="160019" y="81152"/>
                  </a:lnTo>
                  <a:lnTo>
                    <a:pt x="145944" y="84847"/>
                  </a:lnTo>
                  <a:lnTo>
                    <a:pt x="135905" y="91376"/>
                  </a:lnTo>
                  <a:lnTo>
                    <a:pt x="129891" y="100762"/>
                  </a:lnTo>
                  <a:lnTo>
                    <a:pt x="127888" y="113029"/>
                  </a:lnTo>
                  <a:lnTo>
                    <a:pt x="127888" y="121538"/>
                  </a:lnTo>
                  <a:lnTo>
                    <a:pt x="130555" y="128269"/>
                  </a:lnTo>
                  <a:lnTo>
                    <a:pt x="141604" y="138556"/>
                  </a:lnTo>
                  <a:lnTo>
                    <a:pt x="149225" y="141224"/>
                  </a:lnTo>
                  <a:lnTo>
                    <a:pt x="158876" y="141224"/>
                  </a:lnTo>
                  <a:lnTo>
                    <a:pt x="168185" y="140128"/>
                  </a:lnTo>
                  <a:lnTo>
                    <a:pt x="176291" y="136842"/>
                  </a:lnTo>
                  <a:lnTo>
                    <a:pt x="183183" y="131365"/>
                  </a:lnTo>
                  <a:lnTo>
                    <a:pt x="185658" y="128015"/>
                  </a:lnTo>
                  <a:lnTo>
                    <a:pt x="156844" y="128015"/>
                  </a:lnTo>
                  <a:lnTo>
                    <a:pt x="152400" y="126491"/>
                  </a:lnTo>
                  <a:lnTo>
                    <a:pt x="148970" y="123570"/>
                  </a:lnTo>
                  <a:lnTo>
                    <a:pt x="145541" y="120523"/>
                  </a:lnTo>
                  <a:lnTo>
                    <a:pt x="143890" y="116586"/>
                  </a:lnTo>
                  <a:lnTo>
                    <a:pt x="143890" y="105282"/>
                  </a:lnTo>
                  <a:lnTo>
                    <a:pt x="145668" y="100711"/>
                  </a:lnTo>
                  <a:lnTo>
                    <a:pt x="153034" y="95630"/>
                  </a:lnTo>
                  <a:lnTo>
                    <a:pt x="158495" y="93852"/>
                  </a:lnTo>
                  <a:lnTo>
                    <a:pt x="189229" y="89535"/>
                  </a:lnTo>
                  <a:lnTo>
                    <a:pt x="204850" y="89535"/>
                  </a:lnTo>
                  <a:lnTo>
                    <a:pt x="204850" y="75437"/>
                  </a:lnTo>
                  <a:lnTo>
                    <a:pt x="202707" y="59529"/>
                  </a:lnTo>
                  <a:lnTo>
                    <a:pt x="198553" y="52197"/>
                  </a:lnTo>
                  <a:close/>
                </a:path>
                <a:path w="1209039" h="141605">
                  <a:moveTo>
                    <a:pt x="204850" y="123698"/>
                  </a:moveTo>
                  <a:lnTo>
                    <a:pt x="189229" y="123698"/>
                  </a:lnTo>
                  <a:lnTo>
                    <a:pt x="189229" y="138937"/>
                  </a:lnTo>
                  <a:lnTo>
                    <a:pt x="204850" y="138937"/>
                  </a:lnTo>
                  <a:lnTo>
                    <a:pt x="204850" y="123698"/>
                  </a:lnTo>
                  <a:close/>
                </a:path>
                <a:path w="1209039" h="141605">
                  <a:moveTo>
                    <a:pt x="204850" y="89535"/>
                  </a:moveTo>
                  <a:lnTo>
                    <a:pt x="189229" y="89535"/>
                  </a:lnTo>
                  <a:lnTo>
                    <a:pt x="189229" y="107568"/>
                  </a:lnTo>
                  <a:lnTo>
                    <a:pt x="186816" y="114426"/>
                  </a:lnTo>
                  <a:lnTo>
                    <a:pt x="176656" y="125349"/>
                  </a:lnTo>
                  <a:lnTo>
                    <a:pt x="170306" y="128015"/>
                  </a:lnTo>
                  <a:lnTo>
                    <a:pt x="185658" y="128015"/>
                  </a:lnTo>
                  <a:lnTo>
                    <a:pt x="188849" y="123698"/>
                  </a:lnTo>
                  <a:lnTo>
                    <a:pt x="204850" y="123698"/>
                  </a:lnTo>
                  <a:lnTo>
                    <a:pt x="204850" y="89535"/>
                  </a:lnTo>
                  <a:close/>
                </a:path>
                <a:path w="1209039" h="141605">
                  <a:moveTo>
                    <a:pt x="170561" y="39115"/>
                  </a:moveTo>
                  <a:lnTo>
                    <a:pt x="161416" y="39687"/>
                  </a:lnTo>
                  <a:lnTo>
                    <a:pt x="152844" y="41401"/>
                  </a:lnTo>
                  <a:lnTo>
                    <a:pt x="144843" y="44259"/>
                  </a:lnTo>
                  <a:lnTo>
                    <a:pt x="137413" y="48260"/>
                  </a:lnTo>
                  <a:lnTo>
                    <a:pt x="137413" y="64262"/>
                  </a:lnTo>
                  <a:lnTo>
                    <a:pt x="144696" y="59001"/>
                  </a:lnTo>
                  <a:lnTo>
                    <a:pt x="152431" y="55229"/>
                  </a:lnTo>
                  <a:lnTo>
                    <a:pt x="160595" y="52957"/>
                  </a:lnTo>
                  <a:lnTo>
                    <a:pt x="169163" y="52197"/>
                  </a:lnTo>
                  <a:lnTo>
                    <a:pt x="198553" y="52197"/>
                  </a:lnTo>
                  <a:lnTo>
                    <a:pt x="196278" y="48180"/>
                  </a:lnTo>
                  <a:lnTo>
                    <a:pt x="185562" y="41380"/>
                  </a:lnTo>
                  <a:lnTo>
                    <a:pt x="170561" y="39115"/>
                  </a:lnTo>
                  <a:close/>
                </a:path>
                <a:path w="1209039" h="141605">
                  <a:moveTo>
                    <a:pt x="254762" y="54737"/>
                  </a:moveTo>
                  <a:lnTo>
                    <a:pt x="239140" y="54737"/>
                  </a:lnTo>
                  <a:lnTo>
                    <a:pt x="239140" y="112394"/>
                  </a:lnTo>
                  <a:lnTo>
                    <a:pt x="240756" y="124896"/>
                  </a:lnTo>
                  <a:lnTo>
                    <a:pt x="245586" y="133826"/>
                  </a:lnTo>
                  <a:lnTo>
                    <a:pt x="253607" y="139184"/>
                  </a:lnTo>
                  <a:lnTo>
                    <a:pt x="264794" y="140969"/>
                  </a:lnTo>
                  <a:lnTo>
                    <a:pt x="270890" y="140969"/>
                  </a:lnTo>
                  <a:lnTo>
                    <a:pt x="275716" y="139953"/>
                  </a:lnTo>
                  <a:lnTo>
                    <a:pt x="279400" y="137922"/>
                  </a:lnTo>
                  <a:lnTo>
                    <a:pt x="279400" y="127888"/>
                  </a:lnTo>
                  <a:lnTo>
                    <a:pt x="264032" y="127888"/>
                  </a:lnTo>
                  <a:lnTo>
                    <a:pt x="260350" y="126491"/>
                  </a:lnTo>
                  <a:lnTo>
                    <a:pt x="258190" y="123698"/>
                  </a:lnTo>
                  <a:lnTo>
                    <a:pt x="255904" y="120903"/>
                  </a:lnTo>
                  <a:lnTo>
                    <a:pt x="254762" y="116204"/>
                  </a:lnTo>
                  <a:lnTo>
                    <a:pt x="254762" y="54737"/>
                  </a:lnTo>
                  <a:close/>
                </a:path>
                <a:path w="1209039" h="141605">
                  <a:moveTo>
                    <a:pt x="279400" y="124587"/>
                  </a:moveTo>
                  <a:lnTo>
                    <a:pt x="276478" y="126745"/>
                  </a:lnTo>
                  <a:lnTo>
                    <a:pt x="273176" y="127888"/>
                  </a:lnTo>
                  <a:lnTo>
                    <a:pt x="279400" y="127888"/>
                  </a:lnTo>
                  <a:lnTo>
                    <a:pt x="279400" y="124587"/>
                  </a:lnTo>
                  <a:close/>
                </a:path>
                <a:path w="1209039" h="141605">
                  <a:moveTo>
                    <a:pt x="279400" y="41401"/>
                  </a:moveTo>
                  <a:lnTo>
                    <a:pt x="222376" y="41401"/>
                  </a:lnTo>
                  <a:lnTo>
                    <a:pt x="222376" y="54737"/>
                  </a:lnTo>
                  <a:lnTo>
                    <a:pt x="279400" y="54737"/>
                  </a:lnTo>
                  <a:lnTo>
                    <a:pt x="279400" y="41401"/>
                  </a:lnTo>
                  <a:close/>
                </a:path>
                <a:path w="1209039" h="141605">
                  <a:moveTo>
                    <a:pt x="254762" y="12445"/>
                  </a:moveTo>
                  <a:lnTo>
                    <a:pt x="239140" y="17525"/>
                  </a:lnTo>
                  <a:lnTo>
                    <a:pt x="239140" y="41401"/>
                  </a:lnTo>
                  <a:lnTo>
                    <a:pt x="254762" y="41401"/>
                  </a:lnTo>
                  <a:lnTo>
                    <a:pt x="254762" y="12445"/>
                  </a:lnTo>
                  <a:close/>
                </a:path>
                <a:path w="1209039" h="141605">
                  <a:moveTo>
                    <a:pt x="363145" y="52197"/>
                  </a:moveTo>
                  <a:lnTo>
                    <a:pt x="333755" y="52197"/>
                  </a:lnTo>
                  <a:lnTo>
                    <a:pt x="342570" y="53746"/>
                  </a:lnTo>
                  <a:lnTo>
                    <a:pt x="348837" y="58404"/>
                  </a:lnTo>
                  <a:lnTo>
                    <a:pt x="352579" y="66180"/>
                  </a:lnTo>
                  <a:lnTo>
                    <a:pt x="353821" y="77088"/>
                  </a:lnTo>
                  <a:lnTo>
                    <a:pt x="324612" y="81152"/>
                  </a:lnTo>
                  <a:lnTo>
                    <a:pt x="310536" y="84847"/>
                  </a:lnTo>
                  <a:lnTo>
                    <a:pt x="300497" y="91376"/>
                  </a:lnTo>
                  <a:lnTo>
                    <a:pt x="294483" y="100762"/>
                  </a:lnTo>
                  <a:lnTo>
                    <a:pt x="292480" y="113029"/>
                  </a:lnTo>
                  <a:lnTo>
                    <a:pt x="292480" y="121538"/>
                  </a:lnTo>
                  <a:lnTo>
                    <a:pt x="295148" y="128269"/>
                  </a:lnTo>
                  <a:lnTo>
                    <a:pt x="306196" y="138556"/>
                  </a:lnTo>
                  <a:lnTo>
                    <a:pt x="313816" y="141224"/>
                  </a:lnTo>
                  <a:lnTo>
                    <a:pt x="323468" y="141224"/>
                  </a:lnTo>
                  <a:lnTo>
                    <a:pt x="332777" y="140128"/>
                  </a:lnTo>
                  <a:lnTo>
                    <a:pt x="340883" y="136842"/>
                  </a:lnTo>
                  <a:lnTo>
                    <a:pt x="347775" y="131365"/>
                  </a:lnTo>
                  <a:lnTo>
                    <a:pt x="350250" y="128015"/>
                  </a:lnTo>
                  <a:lnTo>
                    <a:pt x="321437" y="128015"/>
                  </a:lnTo>
                  <a:lnTo>
                    <a:pt x="316991" y="126491"/>
                  </a:lnTo>
                  <a:lnTo>
                    <a:pt x="313563" y="123570"/>
                  </a:lnTo>
                  <a:lnTo>
                    <a:pt x="310133" y="120523"/>
                  </a:lnTo>
                  <a:lnTo>
                    <a:pt x="308482" y="116586"/>
                  </a:lnTo>
                  <a:lnTo>
                    <a:pt x="308482" y="105282"/>
                  </a:lnTo>
                  <a:lnTo>
                    <a:pt x="310261" y="100711"/>
                  </a:lnTo>
                  <a:lnTo>
                    <a:pt x="317626" y="95630"/>
                  </a:lnTo>
                  <a:lnTo>
                    <a:pt x="323088" y="93852"/>
                  </a:lnTo>
                  <a:lnTo>
                    <a:pt x="353821" y="89535"/>
                  </a:lnTo>
                  <a:lnTo>
                    <a:pt x="369442" y="89535"/>
                  </a:lnTo>
                  <a:lnTo>
                    <a:pt x="369442" y="75437"/>
                  </a:lnTo>
                  <a:lnTo>
                    <a:pt x="367299" y="59529"/>
                  </a:lnTo>
                  <a:lnTo>
                    <a:pt x="363145" y="52197"/>
                  </a:lnTo>
                  <a:close/>
                </a:path>
                <a:path w="1209039" h="141605">
                  <a:moveTo>
                    <a:pt x="369442" y="123698"/>
                  </a:moveTo>
                  <a:lnTo>
                    <a:pt x="353821" y="123698"/>
                  </a:lnTo>
                  <a:lnTo>
                    <a:pt x="353821" y="138937"/>
                  </a:lnTo>
                  <a:lnTo>
                    <a:pt x="369442" y="138937"/>
                  </a:lnTo>
                  <a:lnTo>
                    <a:pt x="369442" y="123698"/>
                  </a:lnTo>
                  <a:close/>
                </a:path>
                <a:path w="1209039" h="141605">
                  <a:moveTo>
                    <a:pt x="369442" y="89535"/>
                  </a:moveTo>
                  <a:lnTo>
                    <a:pt x="353821" y="89535"/>
                  </a:lnTo>
                  <a:lnTo>
                    <a:pt x="353821" y="107568"/>
                  </a:lnTo>
                  <a:lnTo>
                    <a:pt x="351408" y="114426"/>
                  </a:lnTo>
                  <a:lnTo>
                    <a:pt x="341249" y="125349"/>
                  </a:lnTo>
                  <a:lnTo>
                    <a:pt x="334899" y="128015"/>
                  </a:lnTo>
                  <a:lnTo>
                    <a:pt x="350250" y="128015"/>
                  </a:lnTo>
                  <a:lnTo>
                    <a:pt x="353440" y="123698"/>
                  </a:lnTo>
                  <a:lnTo>
                    <a:pt x="369442" y="123698"/>
                  </a:lnTo>
                  <a:lnTo>
                    <a:pt x="369442" y="89535"/>
                  </a:lnTo>
                  <a:close/>
                </a:path>
                <a:path w="1209039" h="141605">
                  <a:moveTo>
                    <a:pt x="335152" y="39115"/>
                  </a:moveTo>
                  <a:lnTo>
                    <a:pt x="326008" y="39687"/>
                  </a:lnTo>
                  <a:lnTo>
                    <a:pt x="317436" y="41401"/>
                  </a:lnTo>
                  <a:lnTo>
                    <a:pt x="309435" y="44259"/>
                  </a:lnTo>
                  <a:lnTo>
                    <a:pt x="302005" y="48260"/>
                  </a:lnTo>
                  <a:lnTo>
                    <a:pt x="302005" y="64262"/>
                  </a:lnTo>
                  <a:lnTo>
                    <a:pt x="309288" y="59001"/>
                  </a:lnTo>
                  <a:lnTo>
                    <a:pt x="317023" y="55229"/>
                  </a:lnTo>
                  <a:lnTo>
                    <a:pt x="325187" y="52957"/>
                  </a:lnTo>
                  <a:lnTo>
                    <a:pt x="333755" y="52197"/>
                  </a:lnTo>
                  <a:lnTo>
                    <a:pt x="363145" y="52197"/>
                  </a:lnTo>
                  <a:lnTo>
                    <a:pt x="360870" y="48180"/>
                  </a:lnTo>
                  <a:lnTo>
                    <a:pt x="350154" y="41380"/>
                  </a:lnTo>
                  <a:lnTo>
                    <a:pt x="335152" y="39115"/>
                  </a:lnTo>
                  <a:close/>
                </a:path>
                <a:path w="1209039" h="141605">
                  <a:moveTo>
                    <a:pt x="502412" y="0"/>
                  </a:moveTo>
                  <a:lnTo>
                    <a:pt x="492378" y="0"/>
                  </a:lnTo>
                  <a:lnTo>
                    <a:pt x="487679" y="762"/>
                  </a:lnTo>
                  <a:lnTo>
                    <a:pt x="462025" y="26288"/>
                  </a:lnTo>
                  <a:lnTo>
                    <a:pt x="462025" y="34670"/>
                  </a:lnTo>
                  <a:lnTo>
                    <a:pt x="462406" y="37845"/>
                  </a:lnTo>
                  <a:lnTo>
                    <a:pt x="463461" y="40893"/>
                  </a:lnTo>
                  <a:lnTo>
                    <a:pt x="464312" y="43687"/>
                  </a:lnTo>
                  <a:lnTo>
                    <a:pt x="465454" y="46227"/>
                  </a:lnTo>
                  <a:lnTo>
                    <a:pt x="468502" y="51053"/>
                  </a:lnTo>
                  <a:lnTo>
                    <a:pt x="470153" y="53212"/>
                  </a:lnTo>
                  <a:lnTo>
                    <a:pt x="472058" y="54990"/>
                  </a:lnTo>
                  <a:lnTo>
                    <a:pt x="473963" y="56895"/>
                  </a:lnTo>
                  <a:lnTo>
                    <a:pt x="475868" y="58547"/>
                  </a:lnTo>
                  <a:lnTo>
                    <a:pt x="477774" y="59943"/>
                  </a:lnTo>
                  <a:lnTo>
                    <a:pt x="470658" y="63440"/>
                  </a:lnTo>
                  <a:lnTo>
                    <a:pt x="446547" y="94730"/>
                  </a:lnTo>
                  <a:lnTo>
                    <a:pt x="446101" y="108457"/>
                  </a:lnTo>
                  <a:lnTo>
                    <a:pt x="447166" y="113664"/>
                  </a:lnTo>
                  <a:lnTo>
                    <a:pt x="479298" y="140207"/>
                  </a:lnTo>
                  <a:lnTo>
                    <a:pt x="485648" y="141097"/>
                  </a:lnTo>
                  <a:lnTo>
                    <a:pt x="498093" y="141097"/>
                  </a:lnTo>
                  <a:lnTo>
                    <a:pt x="533133" y="127507"/>
                  </a:lnTo>
                  <a:lnTo>
                    <a:pt x="488188" y="127507"/>
                  </a:lnTo>
                  <a:lnTo>
                    <a:pt x="484250" y="127000"/>
                  </a:lnTo>
                  <a:lnTo>
                    <a:pt x="480567" y="125856"/>
                  </a:lnTo>
                  <a:lnTo>
                    <a:pt x="476884" y="124840"/>
                  </a:lnTo>
                  <a:lnTo>
                    <a:pt x="473709" y="123189"/>
                  </a:lnTo>
                  <a:lnTo>
                    <a:pt x="470915" y="120903"/>
                  </a:lnTo>
                  <a:lnTo>
                    <a:pt x="468121" y="118744"/>
                  </a:lnTo>
                  <a:lnTo>
                    <a:pt x="465963" y="115950"/>
                  </a:lnTo>
                  <a:lnTo>
                    <a:pt x="464312" y="112649"/>
                  </a:lnTo>
                  <a:lnTo>
                    <a:pt x="462788" y="109347"/>
                  </a:lnTo>
                  <a:lnTo>
                    <a:pt x="462025" y="105537"/>
                  </a:lnTo>
                  <a:lnTo>
                    <a:pt x="462085" y="96138"/>
                  </a:lnTo>
                  <a:lnTo>
                    <a:pt x="462661" y="92455"/>
                  </a:lnTo>
                  <a:lnTo>
                    <a:pt x="464207" y="88645"/>
                  </a:lnTo>
                  <a:lnTo>
                    <a:pt x="465454" y="85470"/>
                  </a:lnTo>
                  <a:lnTo>
                    <a:pt x="489584" y="67690"/>
                  </a:lnTo>
                  <a:lnTo>
                    <a:pt x="517511" y="67690"/>
                  </a:lnTo>
                  <a:lnTo>
                    <a:pt x="516763" y="67182"/>
                  </a:lnTo>
                  <a:lnTo>
                    <a:pt x="513206" y="64642"/>
                  </a:lnTo>
                  <a:lnTo>
                    <a:pt x="509269" y="62611"/>
                  </a:lnTo>
                  <a:lnTo>
                    <a:pt x="504825" y="60832"/>
                  </a:lnTo>
                  <a:lnTo>
                    <a:pt x="513588" y="57276"/>
                  </a:lnTo>
                  <a:lnTo>
                    <a:pt x="518494" y="54101"/>
                  </a:lnTo>
                  <a:lnTo>
                    <a:pt x="492505" y="54101"/>
                  </a:lnTo>
                  <a:lnTo>
                    <a:pt x="490346" y="53086"/>
                  </a:lnTo>
                  <a:lnTo>
                    <a:pt x="476884" y="25526"/>
                  </a:lnTo>
                  <a:lnTo>
                    <a:pt x="478789" y="20954"/>
                  </a:lnTo>
                  <a:lnTo>
                    <a:pt x="482473" y="17525"/>
                  </a:lnTo>
                  <a:lnTo>
                    <a:pt x="486282" y="14224"/>
                  </a:lnTo>
                  <a:lnTo>
                    <a:pt x="491236" y="12445"/>
                  </a:lnTo>
                  <a:lnTo>
                    <a:pt x="526033" y="12445"/>
                  </a:lnTo>
                  <a:lnTo>
                    <a:pt x="524509" y="10413"/>
                  </a:lnTo>
                  <a:lnTo>
                    <a:pt x="518667" y="5333"/>
                  </a:lnTo>
                  <a:lnTo>
                    <a:pt x="515112" y="3428"/>
                  </a:lnTo>
                  <a:lnTo>
                    <a:pt x="511048" y="2031"/>
                  </a:lnTo>
                  <a:lnTo>
                    <a:pt x="506856" y="762"/>
                  </a:lnTo>
                  <a:lnTo>
                    <a:pt x="502412" y="0"/>
                  </a:lnTo>
                  <a:close/>
                </a:path>
                <a:path w="1209039" h="141605">
                  <a:moveTo>
                    <a:pt x="559815" y="119887"/>
                  </a:moveTo>
                  <a:lnTo>
                    <a:pt x="541401" y="119887"/>
                  </a:lnTo>
                  <a:lnTo>
                    <a:pt x="546100" y="126237"/>
                  </a:lnTo>
                  <a:lnTo>
                    <a:pt x="548386" y="128777"/>
                  </a:lnTo>
                  <a:lnTo>
                    <a:pt x="550544" y="131444"/>
                  </a:lnTo>
                  <a:lnTo>
                    <a:pt x="552830" y="133603"/>
                  </a:lnTo>
                  <a:lnTo>
                    <a:pt x="557529" y="137287"/>
                  </a:lnTo>
                  <a:lnTo>
                    <a:pt x="560069" y="138683"/>
                  </a:lnTo>
                  <a:lnTo>
                    <a:pt x="562863" y="139573"/>
                  </a:lnTo>
                  <a:lnTo>
                    <a:pt x="565530" y="140588"/>
                  </a:lnTo>
                  <a:lnTo>
                    <a:pt x="568705" y="141097"/>
                  </a:lnTo>
                  <a:lnTo>
                    <a:pt x="574801" y="141097"/>
                  </a:lnTo>
                  <a:lnTo>
                    <a:pt x="586993" y="138429"/>
                  </a:lnTo>
                  <a:lnTo>
                    <a:pt x="586993" y="126618"/>
                  </a:lnTo>
                  <a:lnTo>
                    <a:pt x="572515" y="126618"/>
                  </a:lnTo>
                  <a:lnTo>
                    <a:pt x="570229" y="126237"/>
                  </a:lnTo>
                  <a:lnTo>
                    <a:pt x="568198" y="125475"/>
                  </a:lnTo>
                  <a:lnTo>
                    <a:pt x="566292" y="124840"/>
                  </a:lnTo>
                  <a:lnTo>
                    <a:pt x="564261" y="123698"/>
                  </a:lnTo>
                  <a:lnTo>
                    <a:pt x="562482" y="122174"/>
                  </a:lnTo>
                  <a:lnTo>
                    <a:pt x="560577" y="120650"/>
                  </a:lnTo>
                  <a:lnTo>
                    <a:pt x="559815" y="119887"/>
                  </a:lnTo>
                  <a:close/>
                </a:path>
                <a:path w="1209039" h="141605">
                  <a:moveTo>
                    <a:pt x="517511" y="67690"/>
                  </a:moveTo>
                  <a:lnTo>
                    <a:pt x="489584" y="67690"/>
                  </a:lnTo>
                  <a:lnTo>
                    <a:pt x="494538" y="69595"/>
                  </a:lnTo>
                  <a:lnTo>
                    <a:pt x="498982" y="71627"/>
                  </a:lnTo>
                  <a:lnTo>
                    <a:pt x="523239" y="92963"/>
                  </a:lnTo>
                  <a:lnTo>
                    <a:pt x="526541" y="97281"/>
                  </a:lnTo>
                  <a:lnTo>
                    <a:pt x="530098" y="102362"/>
                  </a:lnTo>
                  <a:lnTo>
                    <a:pt x="534034" y="108457"/>
                  </a:lnTo>
                  <a:lnTo>
                    <a:pt x="531749" y="110998"/>
                  </a:lnTo>
                  <a:lnTo>
                    <a:pt x="497331" y="127507"/>
                  </a:lnTo>
                  <a:lnTo>
                    <a:pt x="533133" y="127507"/>
                  </a:lnTo>
                  <a:lnTo>
                    <a:pt x="535939" y="125349"/>
                  </a:lnTo>
                  <a:lnTo>
                    <a:pt x="538861" y="122681"/>
                  </a:lnTo>
                  <a:lnTo>
                    <a:pt x="541401" y="119887"/>
                  </a:lnTo>
                  <a:lnTo>
                    <a:pt x="559815" y="119887"/>
                  </a:lnTo>
                  <a:lnTo>
                    <a:pt x="558673" y="118744"/>
                  </a:lnTo>
                  <a:lnTo>
                    <a:pt x="556894" y="116458"/>
                  </a:lnTo>
                  <a:lnTo>
                    <a:pt x="554989" y="114173"/>
                  </a:lnTo>
                  <a:lnTo>
                    <a:pt x="552957" y="111505"/>
                  </a:lnTo>
                  <a:lnTo>
                    <a:pt x="550799" y="108457"/>
                  </a:lnTo>
                  <a:lnTo>
                    <a:pt x="553719" y="104393"/>
                  </a:lnTo>
                  <a:lnTo>
                    <a:pt x="556640" y="99822"/>
                  </a:lnTo>
                  <a:lnTo>
                    <a:pt x="558624" y="96138"/>
                  </a:lnTo>
                  <a:lnTo>
                    <a:pt x="542798" y="96138"/>
                  </a:lnTo>
                  <a:lnTo>
                    <a:pt x="540257" y="92328"/>
                  </a:lnTo>
                  <a:lnTo>
                    <a:pt x="537500" y="88645"/>
                  </a:lnTo>
                  <a:lnTo>
                    <a:pt x="535051" y="85216"/>
                  </a:lnTo>
                  <a:lnTo>
                    <a:pt x="532383" y="81787"/>
                  </a:lnTo>
                  <a:lnTo>
                    <a:pt x="529589" y="78486"/>
                  </a:lnTo>
                  <a:lnTo>
                    <a:pt x="526668" y="75437"/>
                  </a:lnTo>
                  <a:lnTo>
                    <a:pt x="523620" y="72389"/>
                  </a:lnTo>
                  <a:lnTo>
                    <a:pt x="520318" y="69595"/>
                  </a:lnTo>
                  <a:lnTo>
                    <a:pt x="517511" y="67690"/>
                  </a:lnTo>
                  <a:close/>
                </a:path>
                <a:path w="1209039" h="141605">
                  <a:moveTo>
                    <a:pt x="586993" y="123951"/>
                  </a:moveTo>
                  <a:lnTo>
                    <a:pt x="576961" y="126618"/>
                  </a:lnTo>
                  <a:lnTo>
                    <a:pt x="586993" y="126618"/>
                  </a:lnTo>
                  <a:lnTo>
                    <a:pt x="586993" y="123951"/>
                  </a:lnTo>
                  <a:close/>
                </a:path>
                <a:path w="1209039" h="141605">
                  <a:moveTo>
                    <a:pt x="571753" y="32130"/>
                  </a:moveTo>
                  <a:lnTo>
                    <a:pt x="556640" y="32130"/>
                  </a:lnTo>
                  <a:lnTo>
                    <a:pt x="557149" y="34162"/>
                  </a:lnTo>
                  <a:lnTo>
                    <a:pt x="557911" y="38480"/>
                  </a:lnTo>
                  <a:lnTo>
                    <a:pt x="558090" y="40004"/>
                  </a:lnTo>
                  <a:lnTo>
                    <a:pt x="558196" y="48005"/>
                  </a:lnTo>
                  <a:lnTo>
                    <a:pt x="558084" y="51307"/>
                  </a:lnTo>
                  <a:lnTo>
                    <a:pt x="546389" y="90588"/>
                  </a:lnTo>
                  <a:lnTo>
                    <a:pt x="542798" y="96138"/>
                  </a:lnTo>
                  <a:lnTo>
                    <a:pt x="558624" y="96138"/>
                  </a:lnTo>
                  <a:lnTo>
                    <a:pt x="572388" y="56387"/>
                  </a:lnTo>
                  <a:lnTo>
                    <a:pt x="572941" y="51307"/>
                  </a:lnTo>
                  <a:lnTo>
                    <a:pt x="572814" y="40766"/>
                  </a:lnTo>
                  <a:lnTo>
                    <a:pt x="572753" y="37845"/>
                  </a:lnTo>
                  <a:lnTo>
                    <a:pt x="572642" y="36194"/>
                  </a:lnTo>
                  <a:lnTo>
                    <a:pt x="572262" y="34162"/>
                  </a:lnTo>
                  <a:lnTo>
                    <a:pt x="571753" y="32130"/>
                  </a:lnTo>
                  <a:close/>
                </a:path>
                <a:path w="1209039" h="141605">
                  <a:moveTo>
                    <a:pt x="526033" y="12445"/>
                  </a:moveTo>
                  <a:lnTo>
                    <a:pt x="499617" y="12445"/>
                  </a:lnTo>
                  <a:lnTo>
                    <a:pt x="501776" y="12826"/>
                  </a:lnTo>
                  <a:lnTo>
                    <a:pt x="503936" y="13462"/>
                  </a:lnTo>
                  <a:lnTo>
                    <a:pt x="514476" y="22225"/>
                  </a:lnTo>
                  <a:lnTo>
                    <a:pt x="515746" y="24383"/>
                  </a:lnTo>
                  <a:lnTo>
                    <a:pt x="516093" y="26288"/>
                  </a:lnTo>
                  <a:lnTo>
                    <a:pt x="516152" y="36194"/>
                  </a:lnTo>
                  <a:lnTo>
                    <a:pt x="514350" y="40639"/>
                  </a:lnTo>
                  <a:lnTo>
                    <a:pt x="510413" y="44323"/>
                  </a:lnTo>
                  <a:lnTo>
                    <a:pt x="506475" y="48132"/>
                  </a:lnTo>
                  <a:lnTo>
                    <a:pt x="500506" y="51307"/>
                  </a:lnTo>
                  <a:lnTo>
                    <a:pt x="492505" y="54101"/>
                  </a:lnTo>
                  <a:lnTo>
                    <a:pt x="518494" y="54101"/>
                  </a:lnTo>
                  <a:lnTo>
                    <a:pt x="520064" y="53086"/>
                  </a:lnTo>
                  <a:lnTo>
                    <a:pt x="524382" y="48005"/>
                  </a:lnTo>
                  <a:lnTo>
                    <a:pt x="528827" y="42925"/>
                  </a:lnTo>
                  <a:lnTo>
                    <a:pt x="530987" y="36575"/>
                  </a:lnTo>
                  <a:lnTo>
                    <a:pt x="530931" y="24383"/>
                  </a:lnTo>
                  <a:lnTo>
                    <a:pt x="530098" y="20574"/>
                  </a:lnTo>
                  <a:lnTo>
                    <a:pt x="526795" y="13462"/>
                  </a:lnTo>
                  <a:lnTo>
                    <a:pt x="526033" y="12445"/>
                  </a:lnTo>
                  <a:close/>
                </a:path>
                <a:path w="1209039" h="141605">
                  <a:moveTo>
                    <a:pt x="714628" y="2286"/>
                  </a:moveTo>
                  <a:lnTo>
                    <a:pt x="697991" y="2286"/>
                  </a:lnTo>
                  <a:lnTo>
                    <a:pt x="645667" y="138937"/>
                  </a:lnTo>
                  <a:lnTo>
                    <a:pt x="663448" y="138937"/>
                  </a:lnTo>
                  <a:lnTo>
                    <a:pt x="677037" y="100583"/>
                  </a:lnTo>
                  <a:lnTo>
                    <a:pt x="752449" y="100583"/>
                  </a:lnTo>
                  <a:lnTo>
                    <a:pt x="746928" y="86232"/>
                  </a:lnTo>
                  <a:lnTo>
                    <a:pt x="682370" y="86232"/>
                  </a:lnTo>
                  <a:lnTo>
                    <a:pt x="703579" y="28066"/>
                  </a:lnTo>
                  <a:lnTo>
                    <a:pt x="704468" y="25780"/>
                  </a:lnTo>
                  <a:lnTo>
                    <a:pt x="705230" y="22732"/>
                  </a:lnTo>
                  <a:lnTo>
                    <a:pt x="705865" y="18923"/>
                  </a:lnTo>
                  <a:lnTo>
                    <a:pt x="721030" y="18923"/>
                  </a:lnTo>
                  <a:lnTo>
                    <a:pt x="714628" y="2286"/>
                  </a:lnTo>
                  <a:close/>
                </a:path>
                <a:path w="1209039" h="141605">
                  <a:moveTo>
                    <a:pt x="752449" y="100583"/>
                  </a:moveTo>
                  <a:lnTo>
                    <a:pt x="734949" y="100583"/>
                  </a:lnTo>
                  <a:lnTo>
                    <a:pt x="749426" y="138937"/>
                  </a:lnTo>
                  <a:lnTo>
                    <a:pt x="767206" y="138937"/>
                  </a:lnTo>
                  <a:lnTo>
                    <a:pt x="752449" y="100583"/>
                  </a:lnTo>
                  <a:close/>
                </a:path>
                <a:path w="1209039" h="141605">
                  <a:moveTo>
                    <a:pt x="721030" y="18923"/>
                  </a:moveTo>
                  <a:lnTo>
                    <a:pt x="706246" y="18923"/>
                  </a:lnTo>
                  <a:lnTo>
                    <a:pt x="706881" y="23113"/>
                  </a:lnTo>
                  <a:lnTo>
                    <a:pt x="707643" y="26162"/>
                  </a:lnTo>
                  <a:lnTo>
                    <a:pt x="708278" y="28066"/>
                  </a:lnTo>
                  <a:lnTo>
                    <a:pt x="729741" y="86232"/>
                  </a:lnTo>
                  <a:lnTo>
                    <a:pt x="746928" y="86232"/>
                  </a:lnTo>
                  <a:lnTo>
                    <a:pt x="721030" y="18923"/>
                  </a:lnTo>
                  <a:close/>
                </a:path>
                <a:path w="1209039" h="141605">
                  <a:moveTo>
                    <a:pt x="838453" y="39115"/>
                  </a:moveTo>
                  <a:lnTo>
                    <a:pt x="829817" y="39115"/>
                  </a:lnTo>
                  <a:lnTo>
                    <a:pt x="818866" y="40022"/>
                  </a:lnTo>
                  <a:lnTo>
                    <a:pt x="786913" y="61630"/>
                  </a:lnTo>
                  <a:lnTo>
                    <a:pt x="779144" y="92455"/>
                  </a:lnTo>
                  <a:lnTo>
                    <a:pt x="779952" y="102739"/>
                  </a:lnTo>
                  <a:lnTo>
                    <a:pt x="806799" y="137810"/>
                  </a:lnTo>
                  <a:lnTo>
                    <a:pt x="825626" y="141224"/>
                  </a:lnTo>
                  <a:lnTo>
                    <a:pt x="833080" y="140795"/>
                  </a:lnTo>
                  <a:lnTo>
                    <a:pt x="840009" y="139509"/>
                  </a:lnTo>
                  <a:lnTo>
                    <a:pt x="846415" y="137366"/>
                  </a:lnTo>
                  <a:lnTo>
                    <a:pt x="852296" y="134365"/>
                  </a:lnTo>
                  <a:lnTo>
                    <a:pt x="852296" y="128015"/>
                  </a:lnTo>
                  <a:lnTo>
                    <a:pt x="828293" y="128015"/>
                  </a:lnTo>
                  <a:lnTo>
                    <a:pt x="821130" y="127396"/>
                  </a:lnTo>
                  <a:lnTo>
                    <a:pt x="795146" y="91058"/>
                  </a:lnTo>
                  <a:lnTo>
                    <a:pt x="795744" y="82798"/>
                  </a:lnTo>
                  <a:lnTo>
                    <a:pt x="822140" y="52865"/>
                  </a:lnTo>
                  <a:lnTo>
                    <a:pt x="829309" y="52197"/>
                  </a:lnTo>
                  <a:lnTo>
                    <a:pt x="852551" y="52197"/>
                  </a:lnTo>
                  <a:lnTo>
                    <a:pt x="852551" y="43814"/>
                  </a:lnTo>
                  <a:lnTo>
                    <a:pt x="845946" y="40639"/>
                  </a:lnTo>
                  <a:lnTo>
                    <a:pt x="838453" y="39115"/>
                  </a:lnTo>
                  <a:close/>
                </a:path>
                <a:path w="1209039" h="141605">
                  <a:moveTo>
                    <a:pt x="852296" y="119506"/>
                  </a:moveTo>
                  <a:lnTo>
                    <a:pt x="846581" y="123247"/>
                  </a:lnTo>
                  <a:lnTo>
                    <a:pt x="840676" y="125904"/>
                  </a:lnTo>
                  <a:lnTo>
                    <a:pt x="834580" y="127490"/>
                  </a:lnTo>
                  <a:lnTo>
                    <a:pt x="828293" y="128015"/>
                  </a:lnTo>
                  <a:lnTo>
                    <a:pt x="852296" y="128015"/>
                  </a:lnTo>
                  <a:lnTo>
                    <a:pt x="852296" y="119506"/>
                  </a:lnTo>
                  <a:close/>
                </a:path>
                <a:path w="1209039" h="141605">
                  <a:moveTo>
                    <a:pt x="852551" y="52197"/>
                  </a:moveTo>
                  <a:lnTo>
                    <a:pt x="837564" y="52197"/>
                  </a:lnTo>
                  <a:lnTo>
                    <a:pt x="845312" y="54737"/>
                  </a:lnTo>
                  <a:lnTo>
                    <a:pt x="852551" y="59816"/>
                  </a:lnTo>
                  <a:lnTo>
                    <a:pt x="852551" y="52197"/>
                  </a:lnTo>
                  <a:close/>
                </a:path>
                <a:path w="1209039" h="141605">
                  <a:moveTo>
                    <a:pt x="928369" y="39115"/>
                  </a:moveTo>
                  <a:lnTo>
                    <a:pt x="919733" y="39115"/>
                  </a:lnTo>
                  <a:lnTo>
                    <a:pt x="908782" y="40022"/>
                  </a:lnTo>
                  <a:lnTo>
                    <a:pt x="876829" y="61630"/>
                  </a:lnTo>
                  <a:lnTo>
                    <a:pt x="869061" y="92455"/>
                  </a:lnTo>
                  <a:lnTo>
                    <a:pt x="869868" y="102739"/>
                  </a:lnTo>
                  <a:lnTo>
                    <a:pt x="896715" y="137810"/>
                  </a:lnTo>
                  <a:lnTo>
                    <a:pt x="915542" y="141224"/>
                  </a:lnTo>
                  <a:lnTo>
                    <a:pt x="922996" y="140795"/>
                  </a:lnTo>
                  <a:lnTo>
                    <a:pt x="929925" y="139509"/>
                  </a:lnTo>
                  <a:lnTo>
                    <a:pt x="936331" y="137366"/>
                  </a:lnTo>
                  <a:lnTo>
                    <a:pt x="942213" y="134365"/>
                  </a:lnTo>
                  <a:lnTo>
                    <a:pt x="942213" y="128015"/>
                  </a:lnTo>
                  <a:lnTo>
                    <a:pt x="918209" y="128015"/>
                  </a:lnTo>
                  <a:lnTo>
                    <a:pt x="911046" y="127396"/>
                  </a:lnTo>
                  <a:lnTo>
                    <a:pt x="885063" y="91058"/>
                  </a:lnTo>
                  <a:lnTo>
                    <a:pt x="885660" y="82798"/>
                  </a:lnTo>
                  <a:lnTo>
                    <a:pt x="912056" y="52865"/>
                  </a:lnTo>
                  <a:lnTo>
                    <a:pt x="919226" y="52197"/>
                  </a:lnTo>
                  <a:lnTo>
                    <a:pt x="942466" y="52197"/>
                  </a:lnTo>
                  <a:lnTo>
                    <a:pt x="942466" y="43814"/>
                  </a:lnTo>
                  <a:lnTo>
                    <a:pt x="935863" y="40639"/>
                  </a:lnTo>
                  <a:lnTo>
                    <a:pt x="928369" y="39115"/>
                  </a:lnTo>
                  <a:close/>
                </a:path>
                <a:path w="1209039" h="141605">
                  <a:moveTo>
                    <a:pt x="942213" y="119506"/>
                  </a:moveTo>
                  <a:lnTo>
                    <a:pt x="936498" y="123247"/>
                  </a:lnTo>
                  <a:lnTo>
                    <a:pt x="930592" y="125904"/>
                  </a:lnTo>
                  <a:lnTo>
                    <a:pt x="924496" y="127490"/>
                  </a:lnTo>
                  <a:lnTo>
                    <a:pt x="918209" y="128015"/>
                  </a:lnTo>
                  <a:lnTo>
                    <a:pt x="942213" y="128015"/>
                  </a:lnTo>
                  <a:lnTo>
                    <a:pt x="942213" y="119506"/>
                  </a:lnTo>
                  <a:close/>
                </a:path>
                <a:path w="1209039" h="141605">
                  <a:moveTo>
                    <a:pt x="942466" y="52197"/>
                  </a:moveTo>
                  <a:lnTo>
                    <a:pt x="927480" y="52197"/>
                  </a:lnTo>
                  <a:lnTo>
                    <a:pt x="935227" y="54737"/>
                  </a:lnTo>
                  <a:lnTo>
                    <a:pt x="942466" y="59816"/>
                  </a:lnTo>
                  <a:lnTo>
                    <a:pt x="942466" y="52197"/>
                  </a:lnTo>
                  <a:close/>
                </a:path>
                <a:path w="1209039" h="141605">
                  <a:moveTo>
                    <a:pt x="1003934" y="39115"/>
                  </a:moveTo>
                  <a:lnTo>
                    <a:pt x="966263" y="61136"/>
                  </a:lnTo>
                  <a:lnTo>
                    <a:pt x="958976" y="90550"/>
                  </a:lnTo>
                  <a:lnTo>
                    <a:pt x="959715" y="101885"/>
                  </a:lnTo>
                  <a:lnTo>
                    <a:pt x="984805" y="137890"/>
                  </a:lnTo>
                  <a:lnTo>
                    <a:pt x="1003300" y="141224"/>
                  </a:lnTo>
                  <a:lnTo>
                    <a:pt x="1013350" y="140630"/>
                  </a:lnTo>
                  <a:lnTo>
                    <a:pt x="1022365" y="138858"/>
                  </a:lnTo>
                  <a:lnTo>
                    <a:pt x="1030356" y="135919"/>
                  </a:lnTo>
                  <a:lnTo>
                    <a:pt x="1037336" y="131825"/>
                  </a:lnTo>
                  <a:lnTo>
                    <a:pt x="1037336" y="128015"/>
                  </a:lnTo>
                  <a:lnTo>
                    <a:pt x="997203" y="128015"/>
                  </a:lnTo>
                  <a:lnTo>
                    <a:pt x="989583" y="125094"/>
                  </a:lnTo>
                  <a:lnTo>
                    <a:pt x="975232" y="93979"/>
                  </a:lnTo>
                  <a:lnTo>
                    <a:pt x="1044066" y="93979"/>
                  </a:lnTo>
                  <a:lnTo>
                    <a:pt x="1044066" y="85851"/>
                  </a:lnTo>
                  <a:lnTo>
                    <a:pt x="1043743" y="80772"/>
                  </a:lnTo>
                  <a:lnTo>
                    <a:pt x="975359" y="80772"/>
                  </a:lnTo>
                  <a:lnTo>
                    <a:pt x="976629" y="72262"/>
                  </a:lnTo>
                  <a:lnTo>
                    <a:pt x="979804" y="65404"/>
                  </a:lnTo>
                  <a:lnTo>
                    <a:pt x="984884" y="60070"/>
                  </a:lnTo>
                  <a:lnTo>
                    <a:pt x="990091" y="54863"/>
                  </a:lnTo>
                  <a:lnTo>
                    <a:pt x="996314" y="52197"/>
                  </a:lnTo>
                  <a:lnTo>
                    <a:pt x="1034041" y="52197"/>
                  </a:lnTo>
                  <a:lnTo>
                    <a:pt x="1033526" y="51435"/>
                  </a:lnTo>
                  <a:lnTo>
                    <a:pt x="1027759" y="46027"/>
                  </a:lnTo>
                  <a:lnTo>
                    <a:pt x="1020921" y="42179"/>
                  </a:lnTo>
                  <a:lnTo>
                    <a:pt x="1012987" y="39879"/>
                  </a:lnTo>
                  <a:lnTo>
                    <a:pt x="1003934" y="39115"/>
                  </a:lnTo>
                  <a:close/>
                </a:path>
                <a:path w="1209039" h="141605">
                  <a:moveTo>
                    <a:pt x="1037336" y="117220"/>
                  </a:moveTo>
                  <a:lnTo>
                    <a:pt x="1030235" y="121961"/>
                  </a:lnTo>
                  <a:lnTo>
                    <a:pt x="1022826" y="125333"/>
                  </a:lnTo>
                  <a:lnTo>
                    <a:pt x="1015083" y="127347"/>
                  </a:lnTo>
                  <a:lnTo>
                    <a:pt x="1006982" y="128015"/>
                  </a:lnTo>
                  <a:lnTo>
                    <a:pt x="1037336" y="128015"/>
                  </a:lnTo>
                  <a:lnTo>
                    <a:pt x="1037336" y="117220"/>
                  </a:lnTo>
                  <a:close/>
                </a:path>
                <a:path w="1209039" h="141605">
                  <a:moveTo>
                    <a:pt x="1034041" y="52197"/>
                  </a:moveTo>
                  <a:lnTo>
                    <a:pt x="1011301" y="52197"/>
                  </a:lnTo>
                  <a:lnTo>
                    <a:pt x="1017269" y="54737"/>
                  </a:lnTo>
                  <a:lnTo>
                    <a:pt x="1021588" y="59689"/>
                  </a:lnTo>
                  <a:lnTo>
                    <a:pt x="1025778" y="64769"/>
                  </a:lnTo>
                  <a:lnTo>
                    <a:pt x="1027938" y="71754"/>
                  </a:lnTo>
                  <a:lnTo>
                    <a:pt x="1028064" y="80772"/>
                  </a:lnTo>
                  <a:lnTo>
                    <a:pt x="1043743" y="80772"/>
                  </a:lnTo>
                  <a:lnTo>
                    <a:pt x="1043402" y="75420"/>
                  </a:lnTo>
                  <a:lnTo>
                    <a:pt x="1041415" y="66214"/>
                  </a:lnTo>
                  <a:lnTo>
                    <a:pt x="1038119" y="58223"/>
                  </a:lnTo>
                  <a:lnTo>
                    <a:pt x="1034041" y="52197"/>
                  </a:lnTo>
                  <a:close/>
                </a:path>
                <a:path w="1209039" h="141605">
                  <a:moveTo>
                    <a:pt x="1061846" y="118617"/>
                  </a:moveTo>
                  <a:lnTo>
                    <a:pt x="1061846" y="135381"/>
                  </a:lnTo>
                  <a:lnTo>
                    <a:pt x="1067631" y="137902"/>
                  </a:lnTo>
                  <a:lnTo>
                    <a:pt x="1073927" y="139731"/>
                  </a:lnTo>
                  <a:lnTo>
                    <a:pt x="1080724" y="140846"/>
                  </a:lnTo>
                  <a:lnTo>
                    <a:pt x="1088008" y="141224"/>
                  </a:lnTo>
                  <a:lnTo>
                    <a:pt x="1093089" y="141224"/>
                  </a:lnTo>
                  <a:lnTo>
                    <a:pt x="1121790" y="128015"/>
                  </a:lnTo>
                  <a:lnTo>
                    <a:pt x="1089914" y="128015"/>
                  </a:lnTo>
                  <a:lnTo>
                    <a:pt x="1082438" y="127422"/>
                  </a:lnTo>
                  <a:lnTo>
                    <a:pt x="1075261" y="125650"/>
                  </a:lnTo>
                  <a:lnTo>
                    <a:pt x="1068393" y="122711"/>
                  </a:lnTo>
                  <a:lnTo>
                    <a:pt x="1061846" y="118617"/>
                  </a:lnTo>
                  <a:close/>
                </a:path>
                <a:path w="1209039" h="141605">
                  <a:moveTo>
                    <a:pt x="1107820" y="39115"/>
                  </a:moveTo>
                  <a:lnTo>
                    <a:pt x="1094613" y="39115"/>
                  </a:lnTo>
                  <a:lnTo>
                    <a:pt x="1090040" y="39624"/>
                  </a:lnTo>
                  <a:lnTo>
                    <a:pt x="1085595" y="40893"/>
                  </a:lnTo>
                  <a:lnTo>
                    <a:pt x="1081024" y="42037"/>
                  </a:lnTo>
                  <a:lnTo>
                    <a:pt x="1062101" y="62737"/>
                  </a:lnTo>
                  <a:lnTo>
                    <a:pt x="1062101" y="70992"/>
                  </a:lnTo>
                  <a:lnTo>
                    <a:pt x="1076832" y="90424"/>
                  </a:lnTo>
                  <a:lnTo>
                    <a:pt x="1080134" y="92201"/>
                  </a:lnTo>
                  <a:lnTo>
                    <a:pt x="1083944" y="93979"/>
                  </a:lnTo>
                  <a:lnTo>
                    <a:pt x="1088263" y="95630"/>
                  </a:lnTo>
                  <a:lnTo>
                    <a:pt x="1091311" y="96900"/>
                  </a:lnTo>
                  <a:lnTo>
                    <a:pt x="1094231" y="98043"/>
                  </a:lnTo>
                  <a:lnTo>
                    <a:pt x="1097026" y="99187"/>
                  </a:lnTo>
                  <a:lnTo>
                    <a:pt x="1099692" y="100202"/>
                  </a:lnTo>
                  <a:lnTo>
                    <a:pt x="1110488" y="111760"/>
                  </a:lnTo>
                  <a:lnTo>
                    <a:pt x="1110488" y="123443"/>
                  </a:lnTo>
                  <a:lnTo>
                    <a:pt x="1103629" y="128015"/>
                  </a:lnTo>
                  <a:lnTo>
                    <a:pt x="1121790" y="128015"/>
                  </a:lnTo>
                  <a:lnTo>
                    <a:pt x="1123314" y="125349"/>
                  </a:lnTo>
                  <a:lnTo>
                    <a:pt x="1125474" y="121792"/>
                  </a:lnTo>
                  <a:lnTo>
                    <a:pt x="1126489" y="117601"/>
                  </a:lnTo>
                  <a:lnTo>
                    <a:pt x="1126489" y="108838"/>
                  </a:lnTo>
                  <a:lnTo>
                    <a:pt x="1125854" y="105410"/>
                  </a:lnTo>
                  <a:lnTo>
                    <a:pt x="1124584" y="102615"/>
                  </a:lnTo>
                  <a:lnTo>
                    <a:pt x="1123314" y="99694"/>
                  </a:lnTo>
                  <a:lnTo>
                    <a:pt x="1095375" y="82803"/>
                  </a:lnTo>
                  <a:lnTo>
                    <a:pt x="1092453" y="81533"/>
                  </a:lnTo>
                  <a:lnTo>
                    <a:pt x="1089914" y="80517"/>
                  </a:lnTo>
                  <a:lnTo>
                    <a:pt x="1087374" y="79375"/>
                  </a:lnTo>
                  <a:lnTo>
                    <a:pt x="1085214" y="78231"/>
                  </a:lnTo>
                  <a:lnTo>
                    <a:pt x="1083437" y="76835"/>
                  </a:lnTo>
                  <a:lnTo>
                    <a:pt x="1081658" y="75564"/>
                  </a:lnTo>
                  <a:lnTo>
                    <a:pt x="1080389" y="74040"/>
                  </a:lnTo>
                  <a:lnTo>
                    <a:pt x="1079500" y="72262"/>
                  </a:lnTo>
                  <a:lnTo>
                    <a:pt x="1078483" y="70612"/>
                  </a:lnTo>
                  <a:lnTo>
                    <a:pt x="1078102" y="68452"/>
                  </a:lnTo>
                  <a:lnTo>
                    <a:pt x="1078102" y="63880"/>
                  </a:lnTo>
                  <a:lnTo>
                    <a:pt x="1078483" y="62102"/>
                  </a:lnTo>
                  <a:lnTo>
                    <a:pt x="1079500" y="60325"/>
                  </a:lnTo>
                  <a:lnTo>
                    <a:pt x="1080389" y="58674"/>
                  </a:lnTo>
                  <a:lnTo>
                    <a:pt x="1089405" y="53212"/>
                  </a:lnTo>
                  <a:lnTo>
                    <a:pt x="1091691" y="52577"/>
                  </a:lnTo>
                  <a:lnTo>
                    <a:pt x="1094358" y="52197"/>
                  </a:lnTo>
                  <a:lnTo>
                    <a:pt x="1122044" y="52197"/>
                  </a:lnTo>
                  <a:lnTo>
                    <a:pt x="1122044" y="43433"/>
                  </a:lnTo>
                  <a:lnTo>
                    <a:pt x="1115440" y="40512"/>
                  </a:lnTo>
                  <a:lnTo>
                    <a:pt x="1107820" y="39115"/>
                  </a:lnTo>
                  <a:close/>
                </a:path>
                <a:path w="1209039" h="141605">
                  <a:moveTo>
                    <a:pt x="1122044" y="52197"/>
                  </a:moveTo>
                  <a:lnTo>
                    <a:pt x="1097279" y="52197"/>
                  </a:lnTo>
                  <a:lnTo>
                    <a:pt x="1104114" y="52647"/>
                  </a:lnTo>
                  <a:lnTo>
                    <a:pt x="1110519" y="53990"/>
                  </a:lnTo>
                  <a:lnTo>
                    <a:pt x="1116496" y="56215"/>
                  </a:lnTo>
                  <a:lnTo>
                    <a:pt x="1122044" y="59308"/>
                  </a:lnTo>
                  <a:lnTo>
                    <a:pt x="1122044" y="52197"/>
                  </a:lnTo>
                  <a:close/>
                </a:path>
                <a:path w="1209039" h="141605">
                  <a:moveTo>
                    <a:pt x="1144142" y="118617"/>
                  </a:moveTo>
                  <a:lnTo>
                    <a:pt x="1144142" y="135381"/>
                  </a:lnTo>
                  <a:lnTo>
                    <a:pt x="1149927" y="137902"/>
                  </a:lnTo>
                  <a:lnTo>
                    <a:pt x="1156223" y="139731"/>
                  </a:lnTo>
                  <a:lnTo>
                    <a:pt x="1163020" y="140846"/>
                  </a:lnTo>
                  <a:lnTo>
                    <a:pt x="1170304" y="141224"/>
                  </a:lnTo>
                  <a:lnTo>
                    <a:pt x="1175384" y="141224"/>
                  </a:lnTo>
                  <a:lnTo>
                    <a:pt x="1204087" y="128015"/>
                  </a:lnTo>
                  <a:lnTo>
                    <a:pt x="1172209" y="128015"/>
                  </a:lnTo>
                  <a:lnTo>
                    <a:pt x="1164734" y="127422"/>
                  </a:lnTo>
                  <a:lnTo>
                    <a:pt x="1157557" y="125650"/>
                  </a:lnTo>
                  <a:lnTo>
                    <a:pt x="1150689" y="122711"/>
                  </a:lnTo>
                  <a:lnTo>
                    <a:pt x="1144142" y="118617"/>
                  </a:lnTo>
                  <a:close/>
                </a:path>
                <a:path w="1209039" h="141605">
                  <a:moveTo>
                    <a:pt x="1190116" y="39115"/>
                  </a:moveTo>
                  <a:lnTo>
                    <a:pt x="1176908" y="39115"/>
                  </a:lnTo>
                  <a:lnTo>
                    <a:pt x="1172337" y="39624"/>
                  </a:lnTo>
                  <a:lnTo>
                    <a:pt x="1167891" y="40893"/>
                  </a:lnTo>
                  <a:lnTo>
                    <a:pt x="1163319" y="42037"/>
                  </a:lnTo>
                  <a:lnTo>
                    <a:pt x="1144396" y="62737"/>
                  </a:lnTo>
                  <a:lnTo>
                    <a:pt x="1144396" y="70992"/>
                  </a:lnTo>
                  <a:lnTo>
                    <a:pt x="1159128" y="90424"/>
                  </a:lnTo>
                  <a:lnTo>
                    <a:pt x="1162430" y="92201"/>
                  </a:lnTo>
                  <a:lnTo>
                    <a:pt x="1166240" y="93979"/>
                  </a:lnTo>
                  <a:lnTo>
                    <a:pt x="1170558" y="95630"/>
                  </a:lnTo>
                  <a:lnTo>
                    <a:pt x="1173606" y="96900"/>
                  </a:lnTo>
                  <a:lnTo>
                    <a:pt x="1176527" y="98043"/>
                  </a:lnTo>
                  <a:lnTo>
                    <a:pt x="1179321" y="99187"/>
                  </a:lnTo>
                  <a:lnTo>
                    <a:pt x="1181989" y="100202"/>
                  </a:lnTo>
                  <a:lnTo>
                    <a:pt x="1192783" y="111760"/>
                  </a:lnTo>
                  <a:lnTo>
                    <a:pt x="1192783" y="123443"/>
                  </a:lnTo>
                  <a:lnTo>
                    <a:pt x="1185926" y="128015"/>
                  </a:lnTo>
                  <a:lnTo>
                    <a:pt x="1204087" y="128015"/>
                  </a:lnTo>
                  <a:lnTo>
                    <a:pt x="1205611" y="125349"/>
                  </a:lnTo>
                  <a:lnTo>
                    <a:pt x="1207769" y="121792"/>
                  </a:lnTo>
                  <a:lnTo>
                    <a:pt x="1208786" y="117601"/>
                  </a:lnTo>
                  <a:lnTo>
                    <a:pt x="1208786" y="108838"/>
                  </a:lnTo>
                  <a:lnTo>
                    <a:pt x="1208151" y="105410"/>
                  </a:lnTo>
                  <a:lnTo>
                    <a:pt x="1206880" y="102615"/>
                  </a:lnTo>
                  <a:lnTo>
                    <a:pt x="1205611" y="99694"/>
                  </a:lnTo>
                  <a:lnTo>
                    <a:pt x="1177670" y="82803"/>
                  </a:lnTo>
                  <a:lnTo>
                    <a:pt x="1174750" y="81533"/>
                  </a:lnTo>
                  <a:lnTo>
                    <a:pt x="1172209" y="80517"/>
                  </a:lnTo>
                  <a:lnTo>
                    <a:pt x="1169669" y="79375"/>
                  </a:lnTo>
                  <a:lnTo>
                    <a:pt x="1167511" y="78231"/>
                  </a:lnTo>
                  <a:lnTo>
                    <a:pt x="1165732" y="76835"/>
                  </a:lnTo>
                  <a:lnTo>
                    <a:pt x="1163954" y="75564"/>
                  </a:lnTo>
                  <a:lnTo>
                    <a:pt x="1162684" y="74040"/>
                  </a:lnTo>
                  <a:lnTo>
                    <a:pt x="1161795" y="72262"/>
                  </a:lnTo>
                  <a:lnTo>
                    <a:pt x="1160779" y="70612"/>
                  </a:lnTo>
                  <a:lnTo>
                    <a:pt x="1160399" y="68452"/>
                  </a:lnTo>
                  <a:lnTo>
                    <a:pt x="1160399" y="63880"/>
                  </a:lnTo>
                  <a:lnTo>
                    <a:pt x="1160779" y="62102"/>
                  </a:lnTo>
                  <a:lnTo>
                    <a:pt x="1161795" y="60325"/>
                  </a:lnTo>
                  <a:lnTo>
                    <a:pt x="1162684" y="58674"/>
                  </a:lnTo>
                  <a:lnTo>
                    <a:pt x="1171702" y="53212"/>
                  </a:lnTo>
                  <a:lnTo>
                    <a:pt x="1173988" y="52577"/>
                  </a:lnTo>
                  <a:lnTo>
                    <a:pt x="1176654" y="52197"/>
                  </a:lnTo>
                  <a:lnTo>
                    <a:pt x="1204340" y="52197"/>
                  </a:lnTo>
                  <a:lnTo>
                    <a:pt x="1204340" y="43433"/>
                  </a:lnTo>
                  <a:lnTo>
                    <a:pt x="1197737" y="40512"/>
                  </a:lnTo>
                  <a:lnTo>
                    <a:pt x="1190116" y="39115"/>
                  </a:lnTo>
                  <a:close/>
                </a:path>
                <a:path w="1209039" h="141605">
                  <a:moveTo>
                    <a:pt x="1204340" y="52197"/>
                  </a:moveTo>
                  <a:lnTo>
                    <a:pt x="1179576" y="52197"/>
                  </a:lnTo>
                  <a:lnTo>
                    <a:pt x="1186410" y="52647"/>
                  </a:lnTo>
                  <a:lnTo>
                    <a:pt x="1192815" y="53990"/>
                  </a:lnTo>
                  <a:lnTo>
                    <a:pt x="1198792" y="56215"/>
                  </a:lnTo>
                  <a:lnTo>
                    <a:pt x="1204340" y="59308"/>
                  </a:lnTo>
                  <a:lnTo>
                    <a:pt x="120434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28" name="object 26">
              <a:extLst>
                <a:ext uri="{FF2B5EF4-FFF2-40B4-BE49-F238E27FC236}">
                  <a16:creationId xmlns:a16="http://schemas.microsoft.com/office/drawing/2014/main" id="{02BC2F21-709F-4C36-B12C-E7615BE92CA5}"/>
                </a:ext>
              </a:extLst>
            </p:cNvPr>
            <p:cNvSpPr/>
            <p:nvPr/>
          </p:nvSpPr>
          <p:spPr>
            <a:xfrm>
              <a:off x="4500372" y="3438143"/>
              <a:ext cx="1671955" cy="388620"/>
            </a:xfrm>
            <a:custGeom>
              <a:avLst/>
              <a:gdLst/>
              <a:ahLst/>
              <a:cxnLst/>
              <a:rect l="l" t="t" r="r" b="b"/>
              <a:pathLst>
                <a:path w="1671954" h="388620">
                  <a:moveTo>
                    <a:pt x="1671827" y="0"/>
                  </a:moveTo>
                  <a:lnTo>
                    <a:pt x="0" y="0"/>
                  </a:lnTo>
                  <a:lnTo>
                    <a:pt x="0" y="388619"/>
                  </a:lnTo>
                  <a:lnTo>
                    <a:pt x="1671827" y="388619"/>
                  </a:lnTo>
                  <a:lnTo>
                    <a:pt x="1671827" y="0"/>
                  </a:lnTo>
                  <a:close/>
                </a:path>
              </a:pathLst>
            </a:custGeom>
            <a:solidFill>
              <a:srgbClr val="5B9BD4"/>
            </a:solidFill>
          </p:spPr>
          <p:txBody>
            <a:bodyPr wrap="square" lIns="0" tIns="0" rIns="0" bIns="0" rtlCol="0"/>
            <a:lstStyle/>
            <a:p>
              <a:endParaRPr sz="1764" dirty="0">
                <a:latin typeface="+mj-lt"/>
              </a:endParaRPr>
            </a:p>
          </p:txBody>
        </p:sp>
        <p:sp>
          <p:nvSpPr>
            <p:cNvPr id="29" name="object 27">
              <a:extLst>
                <a:ext uri="{FF2B5EF4-FFF2-40B4-BE49-F238E27FC236}">
                  <a16:creationId xmlns:a16="http://schemas.microsoft.com/office/drawing/2014/main" id="{AE6610CC-A761-4FDB-92BB-004C745326A0}"/>
                </a:ext>
              </a:extLst>
            </p:cNvPr>
            <p:cNvSpPr/>
            <p:nvPr/>
          </p:nvSpPr>
          <p:spPr>
            <a:xfrm>
              <a:off x="4500372" y="3438143"/>
              <a:ext cx="1671955" cy="388620"/>
            </a:xfrm>
            <a:custGeom>
              <a:avLst/>
              <a:gdLst/>
              <a:ahLst/>
              <a:cxnLst/>
              <a:rect l="l" t="t" r="r" b="b"/>
              <a:pathLst>
                <a:path w="1671954" h="388620">
                  <a:moveTo>
                    <a:pt x="0" y="388619"/>
                  </a:moveTo>
                  <a:lnTo>
                    <a:pt x="1671827" y="388619"/>
                  </a:lnTo>
                  <a:lnTo>
                    <a:pt x="1671827"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30" name="object 28">
              <a:extLst>
                <a:ext uri="{FF2B5EF4-FFF2-40B4-BE49-F238E27FC236}">
                  <a16:creationId xmlns:a16="http://schemas.microsoft.com/office/drawing/2014/main" id="{08BD8BE7-B7B4-4870-83F5-367214D24D34}"/>
                </a:ext>
              </a:extLst>
            </p:cNvPr>
            <p:cNvSpPr/>
            <p:nvPr/>
          </p:nvSpPr>
          <p:spPr>
            <a:xfrm>
              <a:off x="4994402" y="3529583"/>
              <a:ext cx="694055" cy="145415"/>
            </a:xfrm>
            <a:custGeom>
              <a:avLst/>
              <a:gdLst/>
              <a:ahLst/>
              <a:cxnLst/>
              <a:rect l="l" t="t" r="r" b="b"/>
              <a:pathLst>
                <a:path w="694054" h="145414">
                  <a:moveTo>
                    <a:pt x="46736" y="5968"/>
                  </a:moveTo>
                  <a:lnTo>
                    <a:pt x="0" y="5968"/>
                  </a:lnTo>
                  <a:lnTo>
                    <a:pt x="0" y="142621"/>
                  </a:lnTo>
                  <a:lnTo>
                    <a:pt x="16001" y="142621"/>
                  </a:lnTo>
                  <a:lnTo>
                    <a:pt x="16001" y="84454"/>
                  </a:lnTo>
                  <a:lnTo>
                    <a:pt x="59816" y="84454"/>
                  </a:lnTo>
                  <a:lnTo>
                    <a:pt x="57912" y="83058"/>
                  </a:lnTo>
                  <a:lnTo>
                    <a:pt x="56261" y="81661"/>
                  </a:lnTo>
                  <a:lnTo>
                    <a:pt x="54228" y="80517"/>
                  </a:lnTo>
                  <a:lnTo>
                    <a:pt x="51943" y="79501"/>
                  </a:lnTo>
                  <a:lnTo>
                    <a:pt x="51943" y="79121"/>
                  </a:lnTo>
                  <a:lnTo>
                    <a:pt x="56642" y="77977"/>
                  </a:lnTo>
                  <a:lnTo>
                    <a:pt x="60833" y="76200"/>
                  </a:lnTo>
                  <a:lnTo>
                    <a:pt x="68199" y="71881"/>
                  </a:lnTo>
                  <a:lnTo>
                    <a:pt x="70466" y="69976"/>
                  </a:lnTo>
                  <a:lnTo>
                    <a:pt x="16001" y="69976"/>
                  </a:lnTo>
                  <a:lnTo>
                    <a:pt x="16001" y="20447"/>
                  </a:lnTo>
                  <a:lnTo>
                    <a:pt x="75981" y="20447"/>
                  </a:lnTo>
                  <a:lnTo>
                    <a:pt x="74168" y="18161"/>
                  </a:lnTo>
                  <a:lnTo>
                    <a:pt x="70485" y="15112"/>
                  </a:lnTo>
                  <a:lnTo>
                    <a:pt x="66675" y="12064"/>
                  </a:lnTo>
                  <a:lnTo>
                    <a:pt x="62357" y="9778"/>
                  </a:lnTo>
                  <a:lnTo>
                    <a:pt x="52197" y="6730"/>
                  </a:lnTo>
                  <a:lnTo>
                    <a:pt x="46736" y="5968"/>
                  </a:lnTo>
                  <a:close/>
                </a:path>
                <a:path w="694054" h="145414">
                  <a:moveTo>
                    <a:pt x="59816" y="84454"/>
                  </a:moveTo>
                  <a:lnTo>
                    <a:pt x="32131" y="84454"/>
                  </a:lnTo>
                  <a:lnTo>
                    <a:pt x="34798" y="84836"/>
                  </a:lnTo>
                  <a:lnTo>
                    <a:pt x="39624" y="86360"/>
                  </a:lnTo>
                  <a:lnTo>
                    <a:pt x="78867" y="142621"/>
                  </a:lnTo>
                  <a:lnTo>
                    <a:pt x="97917" y="142621"/>
                  </a:lnTo>
                  <a:lnTo>
                    <a:pt x="72262" y="101600"/>
                  </a:lnTo>
                  <a:lnTo>
                    <a:pt x="70485" y="98551"/>
                  </a:lnTo>
                  <a:lnTo>
                    <a:pt x="68834" y="95885"/>
                  </a:lnTo>
                  <a:lnTo>
                    <a:pt x="67310" y="93725"/>
                  </a:lnTo>
                  <a:lnTo>
                    <a:pt x="65786" y="91439"/>
                  </a:lnTo>
                  <a:lnTo>
                    <a:pt x="64262" y="89408"/>
                  </a:lnTo>
                  <a:lnTo>
                    <a:pt x="61213" y="85851"/>
                  </a:lnTo>
                  <a:lnTo>
                    <a:pt x="59816" y="84454"/>
                  </a:lnTo>
                  <a:close/>
                </a:path>
                <a:path w="694054" h="145414">
                  <a:moveTo>
                    <a:pt x="75981" y="20447"/>
                  </a:moveTo>
                  <a:lnTo>
                    <a:pt x="46862" y="20447"/>
                  </a:lnTo>
                  <a:lnTo>
                    <a:pt x="53721" y="22478"/>
                  </a:lnTo>
                  <a:lnTo>
                    <a:pt x="58420" y="26670"/>
                  </a:lnTo>
                  <a:lnTo>
                    <a:pt x="63119" y="30734"/>
                  </a:lnTo>
                  <a:lnTo>
                    <a:pt x="65478" y="36322"/>
                  </a:lnTo>
                  <a:lnTo>
                    <a:pt x="65532" y="47751"/>
                  </a:lnTo>
                  <a:lnTo>
                    <a:pt x="64770" y="51435"/>
                  </a:lnTo>
                  <a:lnTo>
                    <a:pt x="48768" y="68199"/>
                  </a:lnTo>
                  <a:lnTo>
                    <a:pt x="45465" y="69468"/>
                  </a:lnTo>
                  <a:lnTo>
                    <a:pt x="41656" y="69976"/>
                  </a:lnTo>
                  <a:lnTo>
                    <a:pt x="70466" y="69976"/>
                  </a:lnTo>
                  <a:lnTo>
                    <a:pt x="82296" y="36322"/>
                  </a:lnTo>
                  <a:lnTo>
                    <a:pt x="81280" y="30987"/>
                  </a:lnTo>
                  <a:lnTo>
                    <a:pt x="79121" y="26415"/>
                  </a:lnTo>
                  <a:lnTo>
                    <a:pt x="77088" y="21843"/>
                  </a:lnTo>
                  <a:lnTo>
                    <a:pt x="75981" y="20447"/>
                  </a:lnTo>
                  <a:close/>
                </a:path>
                <a:path w="694054" h="145414">
                  <a:moveTo>
                    <a:pt x="128650" y="45085"/>
                  </a:moveTo>
                  <a:lnTo>
                    <a:pt x="113157" y="45085"/>
                  </a:lnTo>
                  <a:lnTo>
                    <a:pt x="113157" y="103377"/>
                  </a:lnTo>
                  <a:lnTo>
                    <a:pt x="115325" y="121546"/>
                  </a:lnTo>
                  <a:lnTo>
                    <a:pt x="121840" y="134524"/>
                  </a:lnTo>
                  <a:lnTo>
                    <a:pt x="132713" y="142311"/>
                  </a:lnTo>
                  <a:lnTo>
                    <a:pt x="147955" y="144906"/>
                  </a:lnTo>
                  <a:lnTo>
                    <a:pt x="157480" y="143789"/>
                  </a:lnTo>
                  <a:lnTo>
                    <a:pt x="165671" y="140446"/>
                  </a:lnTo>
                  <a:lnTo>
                    <a:pt x="172529" y="134887"/>
                  </a:lnTo>
                  <a:lnTo>
                    <a:pt x="174799" y="131699"/>
                  </a:lnTo>
                  <a:lnTo>
                    <a:pt x="152273" y="131699"/>
                  </a:lnTo>
                  <a:lnTo>
                    <a:pt x="141938" y="129770"/>
                  </a:lnTo>
                  <a:lnTo>
                    <a:pt x="134556" y="123983"/>
                  </a:lnTo>
                  <a:lnTo>
                    <a:pt x="130127" y="114339"/>
                  </a:lnTo>
                  <a:lnTo>
                    <a:pt x="128650" y="100837"/>
                  </a:lnTo>
                  <a:lnTo>
                    <a:pt x="128650" y="45085"/>
                  </a:lnTo>
                  <a:close/>
                </a:path>
                <a:path w="694054" h="145414">
                  <a:moveTo>
                    <a:pt x="194056" y="127126"/>
                  </a:moveTo>
                  <a:lnTo>
                    <a:pt x="178435" y="127126"/>
                  </a:lnTo>
                  <a:lnTo>
                    <a:pt x="178435" y="142621"/>
                  </a:lnTo>
                  <a:lnTo>
                    <a:pt x="194056" y="142621"/>
                  </a:lnTo>
                  <a:lnTo>
                    <a:pt x="194056" y="127126"/>
                  </a:lnTo>
                  <a:close/>
                </a:path>
                <a:path w="694054" h="145414">
                  <a:moveTo>
                    <a:pt x="194056" y="45085"/>
                  </a:moveTo>
                  <a:lnTo>
                    <a:pt x="178435" y="45085"/>
                  </a:lnTo>
                  <a:lnTo>
                    <a:pt x="178435" y="110362"/>
                  </a:lnTo>
                  <a:lnTo>
                    <a:pt x="176022" y="117728"/>
                  </a:lnTo>
                  <a:lnTo>
                    <a:pt x="171069" y="123316"/>
                  </a:lnTo>
                  <a:lnTo>
                    <a:pt x="166243" y="128904"/>
                  </a:lnTo>
                  <a:lnTo>
                    <a:pt x="159893" y="131699"/>
                  </a:lnTo>
                  <a:lnTo>
                    <a:pt x="174799" y="131699"/>
                  </a:lnTo>
                  <a:lnTo>
                    <a:pt x="178053" y="127126"/>
                  </a:lnTo>
                  <a:lnTo>
                    <a:pt x="194056" y="127126"/>
                  </a:lnTo>
                  <a:lnTo>
                    <a:pt x="194056" y="45085"/>
                  </a:lnTo>
                  <a:close/>
                </a:path>
                <a:path w="694054" h="145414">
                  <a:moveTo>
                    <a:pt x="240537" y="45085"/>
                  </a:moveTo>
                  <a:lnTo>
                    <a:pt x="224917" y="45085"/>
                  </a:lnTo>
                  <a:lnTo>
                    <a:pt x="224917" y="142621"/>
                  </a:lnTo>
                  <a:lnTo>
                    <a:pt x="240537" y="142621"/>
                  </a:lnTo>
                  <a:lnTo>
                    <a:pt x="240537" y="77977"/>
                  </a:lnTo>
                  <a:lnTo>
                    <a:pt x="243205" y="70612"/>
                  </a:lnTo>
                  <a:lnTo>
                    <a:pt x="248285" y="64770"/>
                  </a:lnTo>
                  <a:lnTo>
                    <a:pt x="251311" y="61213"/>
                  </a:lnTo>
                  <a:lnTo>
                    <a:pt x="240537" y="61213"/>
                  </a:lnTo>
                  <a:lnTo>
                    <a:pt x="240537" y="45085"/>
                  </a:lnTo>
                  <a:close/>
                </a:path>
                <a:path w="694054" h="145414">
                  <a:moveTo>
                    <a:pt x="299256" y="55879"/>
                  </a:moveTo>
                  <a:lnTo>
                    <a:pt x="267588" y="55879"/>
                  </a:lnTo>
                  <a:lnTo>
                    <a:pt x="277516" y="57830"/>
                  </a:lnTo>
                  <a:lnTo>
                    <a:pt x="284622" y="63674"/>
                  </a:lnTo>
                  <a:lnTo>
                    <a:pt x="288895" y="73400"/>
                  </a:lnTo>
                  <a:lnTo>
                    <a:pt x="290322" y="86995"/>
                  </a:lnTo>
                  <a:lnTo>
                    <a:pt x="290322" y="142621"/>
                  </a:lnTo>
                  <a:lnTo>
                    <a:pt x="305943" y="142621"/>
                  </a:lnTo>
                  <a:lnTo>
                    <a:pt x="305943" y="82930"/>
                  </a:lnTo>
                  <a:lnTo>
                    <a:pt x="305417" y="73767"/>
                  </a:lnTo>
                  <a:lnTo>
                    <a:pt x="303831" y="65722"/>
                  </a:lnTo>
                  <a:lnTo>
                    <a:pt x="301161" y="58800"/>
                  </a:lnTo>
                  <a:lnTo>
                    <a:pt x="299256" y="55879"/>
                  </a:lnTo>
                  <a:close/>
                </a:path>
                <a:path w="694054" h="145414">
                  <a:moveTo>
                    <a:pt x="272923" y="42799"/>
                  </a:moveTo>
                  <a:lnTo>
                    <a:pt x="263064" y="43943"/>
                  </a:lnTo>
                  <a:lnTo>
                    <a:pt x="254444" y="47386"/>
                  </a:lnTo>
                  <a:lnTo>
                    <a:pt x="247062" y="53139"/>
                  </a:lnTo>
                  <a:lnTo>
                    <a:pt x="240919" y="61213"/>
                  </a:lnTo>
                  <a:lnTo>
                    <a:pt x="251311" y="61213"/>
                  </a:lnTo>
                  <a:lnTo>
                    <a:pt x="253364" y="58800"/>
                  </a:lnTo>
                  <a:lnTo>
                    <a:pt x="259842" y="55879"/>
                  </a:lnTo>
                  <a:lnTo>
                    <a:pt x="299256" y="55879"/>
                  </a:lnTo>
                  <a:lnTo>
                    <a:pt x="297434" y="53086"/>
                  </a:lnTo>
                  <a:lnTo>
                    <a:pt x="292746" y="48585"/>
                  </a:lnTo>
                  <a:lnTo>
                    <a:pt x="287083" y="45370"/>
                  </a:lnTo>
                  <a:lnTo>
                    <a:pt x="280467" y="43441"/>
                  </a:lnTo>
                  <a:lnTo>
                    <a:pt x="272923" y="42799"/>
                  </a:lnTo>
                  <a:close/>
                </a:path>
                <a:path w="694054" h="145414">
                  <a:moveTo>
                    <a:pt x="355346" y="58420"/>
                  </a:moveTo>
                  <a:lnTo>
                    <a:pt x="339725" y="58420"/>
                  </a:lnTo>
                  <a:lnTo>
                    <a:pt x="339725" y="116077"/>
                  </a:lnTo>
                  <a:lnTo>
                    <a:pt x="341322" y="128579"/>
                  </a:lnTo>
                  <a:lnTo>
                    <a:pt x="346122" y="137509"/>
                  </a:lnTo>
                  <a:lnTo>
                    <a:pt x="354137" y="142867"/>
                  </a:lnTo>
                  <a:lnTo>
                    <a:pt x="365378" y="144652"/>
                  </a:lnTo>
                  <a:lnTo>
                    <a:pt x="371348" y="144652"/>
                  </a:lnTo>
                  <a:lnTo>
                    <a:pt x="376300" y="143637"/>
                  </a:lnTo>
                  <a:lnTo>
                    <a:pt x="379984" y="141604"/>
                  </a:lnTo>
                  <a:lnTo>
                    <a:pt x="379984" y="131572"/>
                  </a:lnTo>
                  <a:lnTo>
                    <a:pt x="364617" y="131572"/>
                  </a:lnTo>
                  <a:lnTo>
                    <a:pt x="360934" y="130175"/>
                  </a:lnTo>
                  <a:lnTo>
                    <a:pt x="358648" y="127380"/>
                  </a:lnTo>
                  <a:lnTo>
                    <a:pt x="356488" y="124587"/>
                  </a:lnTo>
                  <a:lnTo>
                    <a:pt x="355346" y="119887"/>
                  </a:lnTo>
                  <a:lnTo>
                    <a:pt x="355346" y="58420"/>
                  </a:lnTo>
                  <a:close/>
                </a:path>
                <a:path w="694054" h="145414">
                  <a:moveTo>
                    <a:pt x="379984" y="128270"/>
                  </a:moveTo>
                  <a:lnTo>
                    <a:pt x="377063" y="130428"/>
                  </a:lnTo>
                  <a:lnTo>
                    <a:pt x="373634" y="131572"/>
                  </a:lnTo>
                  <a:lnTo>
                    <a:pt x="379984" y="131572"/>
                  </a:lnTo>
                  <a:lnTo>
                    <a:pt x="379984" y="128270"/>
                  </a:lnTo>
                  <a:close/>
                </a:path>
                <a:path w="694054" h="145414">
                  <a:moveTo>
                    <a:pt x="379984" y="45085"/>
                  </a:moveTo>
                  <a:lnTo>
                    <a:pt x="322961" y="45085"/>
                  </a:lnTo>
                  <a:lnTo>
                    <a:pt x="322961" y="58420"/>
                  </a:lnTo>
                  <a:lnTo>
                    <a:pt x="379984" y="58420"/>
                  </a:lnTo>
                  <a:lnTo>
                    <a:pt x="379984" y="45085"/>
                  </a:lnTo>
                  <a:close/>
                </a:path>
                <a:path w="694054" h="145414">
                  <a:moveTo>
                    <a:pt x="355346" y="16255"/>
                  </a:moveTo>
                  <a:lnTo>
                    <a:pt x="339725" y="21209"/>
                  </a:lnTo>
                  <a:lnTo>
                    <a:pt x="339725" y="45085"/>
                  </a:lnTo>
                  <a:lnTo>
                    <a:pt x="355346" y="45085"/>
                  </a:lnTo>
                  <a:lnTo>
                    <a:pt x="355346" y="16255"/>
                  </a:lnTo>
                  <a:close/>
                </a:path>
                <a:path w="694054" h="145414">
                  <a:moveTo>
                    <a:pt x="411099" y="0"/>
                  </a:moveTo>
                  <a:lnTo>
                    <a:pt x="405384" y="0"/>
                  </a:lnTo>
                  <a:lnTo>
                    <a:pt x="403098" y="1015"/>
                  </a:lnTo>
                  <a:lnTo>
                    <a:pt x="401065" y="2921"/>
                  </a:lnTo>
                  <a:lnTo>
                    <a:pt x="399161" y="4825"/>
                  </a:lnTo>
                  <a:lnTo>
                    <a:pt x="398145" y="7238"/>
                  </a:lnTo>
                  <a:lnTo>
                    <a:pt x="398145" y="13080"/>
                  </a:lnTo>
                  <a:lnTo>
                    <a:pt x="399161" y="15493"/>
                  </a:lnTo>
                  <a:lnTo>
                    <a:pt x="401065" y="17399"/>
                  </a:lnTo>
                  <a:lnTo>
                    <a:pt x="403098" y="19303"/>
                  </a:lnTo>
                  <a:lnTo>
                    <a:pt x="405384" y="20320"/>
                  </a:lnTo>
                  <a:lnTo>
                    <a:pt x="411099" y="20320"/>
                  </a:lnTo>
                  <a:lnTo>
                    <a:pt x="418464" y="7238"/>
                  </a:lnTo>
                  <a:lnTo>
                    <a:pt x="417575" y="4825"/>
                  </a:lnTo>
                  <a:lnTo>
                    <a:pt x="413512" y="1015"/>
                  </a:lnTo>
                  <a:lnTo>
                    <a:pt x="411099" y="0"/>
                  </a:lnTo>
                  <a:close/>
                </a:path>
                <a:path w="694054" h="145414">
                  <a:moveTo>
                    <a:pt x="415798" y="45085"/>
                  </a:moveTo>
                  <a:lnTo>
                    <a:pt x="400176" y="45085"/>
                  </a:lnTo>
                  <a:lnTo>
                    <a:pt x="400176" y="142621"/>
                  </a:lnTo>
                  <a:lnTo>
                    <a:pt x="415798" y="142621"/>
                  </a:lnTo>
                  <a:lnTo>
                    <a:pt x="415798" y="45085"/>
                  </a:lnTo>
                  <a:close/>
                </a:path>
                <a:path w="694054" h="145414">
                  <a:moveTo>
                    <a:pt x="463042" y="45085"/>
                  </a:moveTo>
                  <a:lnTo>
                    <a:pt x="447421" y="45085"/>
                  </a:lnTo>
                  <a:lnTo>
                    <a:pt x="447421" y="142621"/>
                  </a:lnTo>
                  <a:lnTo>
                    <a:pt x="463042" y="142621"/>
                  </a:lnTo>
                  <a:lnTo>
                    <a:pt x="463042" y="77724"/>
                  </a:lnTo>
                  <a:lnTo>
                    <a:pt x="465327" y="70230"/>
                  </a:lnTo>
                  <a:lnTo>
                    <a:pt x="472933" y="60451"/>
                  </a:lnTo>
                  <a:lnTo>
                    <a:pt x="463042" y="60451"/>
                  </a:lnTo>
                  <a:lnTo>
                    <a:pt x="463042" y="45085"/>
                  </a:lnTo>
                  <a:close/>
                </a:path>
                <a:path w="694054" h="145414">
                  <a:moveTo>
                    <a:pt x="518835" y="55879"/>
                  </a:moveTo>
                  <a:lnTo>
                    <a:pt x="486663" y="55879"/>
                  </a:lnTo>
                  <a:lnTo>
                    <a:pt x="496405" y="57687"/>
                  </a:lnTo>
                  <a:lnTo>
                    <a:pt x="503355" y="63118"/>
                  </a:lnTo>
                  <a:lnTo>
                    <a:pt x="507505" y="72114"/>
                  </a:lnTo>
                  <a:lnTo>
                    <a:pt x="508888" y="84709"/>
                  </a:lnTo>
                  <a:lnTo>
                    <a:pt x="508888" y="142621"/>
                  </a:lnTo>
                  <a:lnTo>
                    <a:pt x="524510" y="142621"/>
                  </a:lnTo>
                  <a:lnTo>
                    <a:pt x="524510" y="78486"/>
                  </a:lnTo>
                  <a:lnTo>
                    <a:pt x="526923" y="71120"/>
                  </a:lnTo>
                  <a:lnTo>
                    <a:pt x="531495" y="65024"/>
                  </a:lnTo>
                  <a:lnTo>
                    <a:pt x="533061" y="62991"/>
                  </a:lnTo>
                  <a:lnTo>
                    <a:pt x="521335" y="62991"/>
                  </a:lnTo>
                  <a:lnTo>
                    <a:pt x="519557" y="56896"/>
                  </a:lnTo>
                  <a:lnTo>
                    <a:pt x="518835" y="55879"/>
                  </a:lnTo>
                  <a:close/>
                </a:path>
                <a:path w="694054" h="145414">
                  <a:moveTo>
                    <a:pt x="579438" y="55879"/>
                  </a:moveTo>
                  <a:lnTo>
                    <a:pt x="556387" y="55879"/>
                  </a:lnTo>
                  <a:lnTo>
                    <a:pt x="561975" y="58292"/>
                  </a:lnTo>
                  <a:lnTo>
                    <a:pt x="565403" y="63118"/>
                  </a:lnTo>
                  <a:lnTo>
                    <a:pt x="568706" y="67945"/>
                  </a:lnTo>
                  <a:lnTo>
                    <a:pt x="570357" y="75818"/>
                  </a:lnTo>
                  <a:lnTo>
                    <a:pt x="570357" y="142621"/>
                  </a:lnTo>
                  <a:lnTo>
                    <a:pt x="585977" y="142621"/>
                  </a:lnTo>
                  <a:lnTo>
                    <a:pt x="585977" y="82550"/>
                  </a:lnTo>
                  <a:lnTo>
                    <a:pt x="583955" y="65141"/>
                  </a:lnTo>
                  <a:lnTo>
                    <a:pt x="579438" y="55879"/>
                  </a:lnTo>
                  <a:close/>
                </a:path>
                <a:path w="694054" h="145414">
                  <a:moveTo>
                    <a:pt x="553720" y="42799"/>
                  </a:moveTo>
                  <a:lnTo>
                    <a:pt x="543623" y="44061"/>
                  </a:lnTo>
                  <a:lnTo>
                    <a:pt x="534860" y="47847"/>
                  </a:lnTo>
                  <a:lnTo>
                    <a:pt x="527431" y="54157"/>
                  </a:lnTo>
                  <a:lnTo>
                    <a:pt x="521335" y="62991"/>
                  </a:lnTo>
                  <a:lnTo>
                    <a:pt x="533061" y="62991"/>
                  </a:lnTo>
                  <a:lnTo>
                    <a:pt x="536194" y="58927"/>
                  </a:lnTo>
                  <a:lnTo>
                    <a:pt x="541909" y="55879"/>
                  </a:lnTo>
                  <a:lnTo>
                    <a:pt x="579438" y="55879"/>
                  </a:lnTo>
                  <a:lnTo>
                    <a:pt x="577884" y="52710"/>
                  </a:lnTo>
                  <a:lnTo>
                    <a:pt x="567815" y="45277"/>
                  </a:lnTo>
                  <a:lnTo>
                    <a:pt x="553720" y="42799"/>
                  </a:lnTo>
                  <a:close/>
                </a:path>
                <a:path w="694054" h="145414">
                  <a:moveTo>
                    <a:pt x="500380" y="42799"/>
                  </a:moveTo>
                  <a:lnTo>
                    <a:pt x="493775" y="42799"/>
                  </a:lnTo>
                  <a:lnTo>
                    <a:pt x="484389" y="43896"/>
                  </a:lnTo>
                  <a:lnTo>
                    <a:pt x="476218" y="47196"/>
                  </a:lnTo>
                  <a:lnTo>
                    <a:pt x="469229" y="52720"/>
                  </a:lnTo>
                  <a:lnTo>
                    <a:pt x="463423" y="60451"/>
                  </a:lnTo>
                  <a:lnTo>
                    <a:pt x="472933" y="60451"/>
                  </a:lnTo>
                  <a:lnTo>
                    <a:pt x="474218" y="58800"/>
                  </a:lnTo>
                  <a:lnTo>
                    <a:pt x="479806" y="55879"/>
                  </a:lnTo>
                  <a:lnTo>
                    <a:pt x="518835" y="55879"/>
                  </a:lnTo>
                  <a:lnTo>
                    <a:pt x="516127" y="52070"/>
                  </a:lnTo>
                  <a:lnTo>
                    <a:pt x="511175" y="48387"/>
                  </a:lnTo>
                  <a:lnTo>
                    <a:pt x="506222" y="44576"/>
                  </a:lnTo>
                  <a:lnTo>
                    <a:pt x="500380" y="42799"/>
                  </a:lnTo>
                  <a:close/>
                </a:path>
                <a:path w="694054" h="145414">
                  <a:moveTo>
                    <a:pt x="653414" y="42799"/>
                  </a:moveTo>
                  <a:lnTo>
                    <a:pt x="615743" y="64819"/>
                  </a:lnTo>
                  <a:lnTo>
                    <a:pt x="608457" y="94234"/>
                  </a:lnTo>
                  <a:lnTo>
                    <a:pt x="609195" y="105568"/>
                  </a:lnTo>
                  <a:lnTo>
                    <a:pt x="634285" y="141573"/>
                  </a:lnTo>
                  <a:lnTo>
                    <a:pt x="652780" y="144906"/>
                  </a:lnTo>
                  <a:lnTo>
                    <a:pt x="662828" y="144313"/>
                  </a:lnTo>
                  <a:lnTo>
                    <a:pt x="671830" y="142541"/>
                  </a:lnTo>
                  <a:lnTo>
                    <a:pt x="679783" y="139602"/>
                  </a:lnTo>
                  <a:lnTo>
                    <a:pt x="686688" y="135509"/>
                  </a:lnTo>
                  <a:lnTo>
                    <a:pt x="686688" y="131699"/>
                  </a:lnTo>
                  <a:lnTo>
                    <a:pt x="646684" y="131699"/>
                  </a:lnTo>
                  <a:lnTo>
                    <a:pt x="638937" y="128777"/>
                  </a:lnTo>
                  <a:lnTo>
                    <a:pt x="624586" y="97789"/>
                  </a:lnTo>
                  <a:lnTo>
                    <a:pt x="693547" y="97789"/>
                  </a:lnTo>
                  <a:lnTo>
                    <a:pt x="693547" y="89535"/>
                  </a:lnTo>
                  <a:lnTo>
                    <a:pt x="693221" y="84454"/>
                  </a:lnTo>
                  <a:lnTo>
                    <a:pt x="624839" y="84454"/>
                  </a:lnTo>
                  <a:lnTo>
                    <a:pt x="625983" y="75946"/>
                  </a:lnTo>
                  <a:lnTo>
                    <a:pt x="629158" y="69087"/>
                  </a:lnTo>
                  <a:lnTo>
                    <a:pt x="634364" y="63880"/>
                  </a:lnTo>
                  <a:lnTo>
                    <a:pt x="639445" y="58547"/>
                  </a:lnTo>
                  <a:lnTo>
                    <a:pt x="645795" y="55879"/>
                  </a:lnTo>
                  <a:lnTo>
                    <a:pt x="683520" y="55879"/>
                  </a:lnTo>
                  <a:lnTo>
                    <a:pt x="683006" y="55117"/>
                  </a:lnTo>
                  <a:lnTo>
                    <a:pt x="677221" y="49710"/>
                  </a:lnTo>
                  <a:lnTo>
                    <a:pt x="670353" y="45862"/>
                  </a:lnTo>
                  <a:lnTo>
                    <a:pt x="662414" y="43562"/>
                  </a:lnTo>
                  <a:lnTo>
                    <a:pt x="653414" y="42799"/>
                  </a:lnTo>
                  <a:close/>
                </a:path>
                <a:path w="694054" h="145414">
                  <a:moveTo>
                    <a:pt x="686688" y="120903"/>
                  </a:moveTo>
                  <a:lnTo>
                    <a:pt x="679644" y="125644"/>
                  </a:lnTo>
                  <a:lnTo>
                    <a:pt x="672242" y="129016"/>
                  </a:lnTo>
                  <a:lnTo>
                    <a:pt x="664507" y="131030"/>
                  </a:lnTo>
                  <a:lnTo>
                    <a:pt x="656463" y="131699"/>
                  </a:lnTo>
                  <a:lnTo>
                    <a:pt x="686688" y="131699"/>
                  </a:lnTo>
                  <a:lnTo>
                    <a:pt x="686688" y="120903"/>
                  </a:lnTo>
                  <a:close/>
                </a:path>
                <a:path w="694054" h="145414">
                  <a:moveTo>
                    <a:pt x="683520" y="55879"/>
                  </a:moveTo>
                  <a:lnTo>
                    <a:pt x="660781" y="55879"/>
                  </a:lnTo>
                  <a:lnTo>
                    <a:pt x="666750" y="58420"/>
                  </a:lnTo>
                  <a:lnTo>
                    <a:pt x="670940" y="63500"/>
                  </a:lnTo>
                  <a:lnTo>
                    <a:pt x="675259" y="68452"/>
                  </a:lnTo>
                  <a:lnTo>
                    <a:pt x="677418" y="75437"/>
                  </a:lnTo>
                  <a:lnTo>
                    <a:pt x="677545" y="84454"/>
                  </a:lnTo>
                  <a:lnTo>
                    <a:pt x="693221" y="84454"/>
                  </a:lnTo>
                  <a:lnTo>
                    <a:pt x="692882" y="79156"/>
                  </a:lnTo>
                  <a:lnTo>
                    <a:pt x="690895" y="69945"/>
                  </a:lnTo>
                  <a:lnTo>
                    <a:pt x="687599" y="61924"/>
                  </a:lnTo>
                  <a:lnTo>
                    <a:pt x="683520" y="55879"/>
                  </a:lnTo>
                  <a:close/>
                </a:path>
              </a:pathLst>
            </a:custGeom>
            <a:solidFill>
              <a:srgbClr val="FFFFFF">
                <a:alpha val="98823"/>
              </a:srgbClr>
            </a:solidFill>
          </p:spPr>
          <p:txBody>
            <a:bodyPr wrap="square" lIns="0" tIns="0" rIns="0" bIns="0" rtlCol="0"/>
            <a:lstStyle/>
            <a:p>
              <a:endParaRPr sz="1764" dirty="0">
                <a:latin typeface="+mj-lt"/>
              </a:endParaRPr>
            </a:p>
          </p:txBody>
        </p:sp>
        <p:sp>
          <p:nvSpPr>
            <p:cNvPr id="31" name="object 29">
              <a:extLst>
                <a:ext uri="{FF2B5EF4-FFF2-40B4-BE49-F238E27FC236}">
                  <a16:creationId xmlns:a16="http://schemas.microsoft.com/office/drawing/2014/main" id="{AFDED9BF-D7C4-473F-8C7F-7E2F67B5F9A9}"/>
                </a:ext>
              </a:extLst>
            </p:cNvPr>
            <p:cNvSpPr/>
            <p:nvPr/>
          </p:nvSpPr>
          <p:spPr>
            <a:xfrm>
              <a:off x="6182105" y="4819649"/>
              <a:ext cx="233679" cy="1351915"/>
            </a:xfrm>
            <a:custGeom>
              <a:avLst/>
              <a:gdLst/>
              <a:ahLst/>
              <a:cxnLst/>
              <a:rect l="l" t="t" r="r" b="b"/>
              <a:pathLst>
                <a:path w="233679" h="1351914">
                  <a:moveTo>
                    <a:pt x="0" y="1351788"/>
                  </a:moveTo>
                  <a:lnTo>
                    <a:pt x="45380" y="1351788"/>
                  </a:lnTo>
                  <a:lnTo>
                    <a:pt x="82438" y="1351788"/>
                  </a:lnTo>
                  <a:lnTo>
                    <a:pt x="107424" y="1351788"/>
                  </a:lnTo>
                  <a:lnTo>
                    <a:pt x="116586" y="1351788"/>
                  </a:lnTo>
                  <a:lnTo>
                    <a:pt x="116586" y="675894"/>
                  </a:lnTo>
                  <a:lnTo>
                    <a:pt x="147768" y="675894"/>
                  </a:lnTo>
                  <a:lnTo>
                    <a:pt x="170307" y="675894"/>
                  </a:lnTo>
                  <a:lnTo>
                    <a:pt x="195131" y="675894"/>
                  </a:lnTo>
                  <a:lnTo>
                    <a:pt x="233172" y="675894"/>
                  </a:lnTo>
                  <a:lnTo>
                    <a:pt x="187791" y="675894"/>
                  </a:lnTo>
                  <a:lnTo>
                    <a:pt x="150733" y="675894"/>
                  </a:lnTo>
                  <a:lnTo>
                    <a:pt x="125747" y="675894"/>
                  </a:lnTo>
                  <a:lnTo>
                    <a:pt x="116586" y="675894"/>
                  </a:lnTo>
                  <a:lnTo>
                    <a:pt x="116586" y="0"/>
                  </a:lnTo>
                  <a:lnTo>
                    <a:pt x="85403" y="0"/>
                  </a:lnTo>
                  <a:lnTo>
                    <a:pt x="62865" y="0"/>
                  </a:lnTo>
                  <a:lnTo>
                    <a:pt x="38040" y="0"/>
                  </a:lnTo>
                  <a:lnTo>
                    <a:pt x="0" y="0"/>
                  </a:lnTo>
                </a:path>
              </a:pathLst>
            </a:custGeom>
            <a:ln w="19812">
              <a:solidFill>
                <a:srgbClr val="EC7C30"/>
              </a:solidFill>
            </a:ln>
          </p:spPr>
          <p:txBody>
            <a:bodyPr wrap="square" lIns="0" tIns="0" rIns="0" bIns="0" rtlCol="0"/>
            <a:lstStyle/>
            <a:p>
              <a:endParaRPr sz="1764" dirty="0">
                <a:latin typeface="+mj-lt"/>
              </a:endParaRPr>
            </a:p>
          </p:txBody>
        </p:sp>
        <p:sp>
          <p:nvSpPr>
            <p:cNvPr id="32" name="object 30">
              <a:extLst>
                <a:ext uri="{FF2B5EF4-FFF2-40B4-BE49-F238E27FC236}">
                  <a16:creationId xmlns:a16="http://schemas.microsoft.com/office/drawing/2014/main" id="{3D058046-11FD-4C7A-8426-9548A9E6C2C5}"/>
                </a:ext>
              </a:extLst>
            </p:cNvPr>
            <p:cNvSpPr/>
            <p:nvPr/>
          </p:nvSpPr>
          <p:spPr>
            <a:xfrm>
              <a:off x="6688328" y="4843906"/>
              <a:ext cx="176911" cy="1131354"/>
            </a:xfrm>
            <a:prstGeom prst="rect">
              <a:avLst/>
            </a:prstGeom>
            <a:blipFill>
              <a:blip r:embed="rId4" cstate="print"/>
              <a:stretch>
                <a:fillRect/>
              </a:stretch>
            </a:blipFill>
          </p:spPr>
          <p:txBody>
            <a:bodyPr wrap="square" lIns="0" tIns="0" rIns="0" bIns="0" rtlCol="0"/>
            <a:lstStyle/>
            <a:p>
              <a:endParaRPr sz="1764" dirty="0">
                <a:latin typeface="+mj-lt"/>
              </a:endParaRPr>
            </a:p>
          </p:txBody>
        </p:sp>
        <p:sp>
          <p:nvSpPr>
            <p:cNvPr id="33" name="object 31">
              <a:extLst>
                <a:ext uri="{FF2B5EF4-FFF2-40B4-BE49-F238E27FC236}">
                  <a16:creationId xmlns:a16="http://schemas.microsoft.com/office/drawing/2014/main" id="{98D1589B-960A-4499-8048-E5FDEB9C85DE}"/>
                </a:ext>
              </a:extLst>
            </p:cNvPr>
            <p:cNvSpPr/>
            <p:nvPr/>
          </p:nvSpPr>
          <p:spPr>
            <a:xfrm>
              <a:off x="6470396" y="4491862"/>
              <a:ext cx="178943" cy="1788096"/>
            </a:xfrm>
            <a:prstGeom prst="rect">
              <a:avLst/>
            </a:prstGeom>
            <a:blipFill>
              <a:blip r:embed="rId5" cstate="print"/>
              <a:stretch>
                <a:fillRect/>
              </a:stretch>
            </a:blipFill>
          </p:spPr>
          <p:txBody>
            <a:bodyPr wrap="square" lIns="0" tIns="0" rIns="0" bIns="0" rtlCol="0"/>
            <a:lstStyle/>
            <a:p>
              <a:endParaRPr sz="1764" dirty="0">
                <a:latin typeface="+mj-lt"/>
              </a:endParaRPr>
            </a:p>
          </p:txBody>
        </p:sp>
        <p:sp>
          <p:nvSpPr>
            <p:cNvPr id="34" name="object 32">
              <a:extLst>
                <a:ext uri="{FF2B5EF4-FFF2-40B4-BE49-F238E27FC236}">
                  <a16:creationId xmlns:a16="http://schemas.microsoft.com/office/drawing/2014/main" id="{CB9F0B29-7D62-4789-96D9-BB73F77AE0F4}"/>
                </a:ext>
              </a:extLst>
            </p:cNvPr>
            <p:cNvSpPr/>
            <p:nvPr/>
          </p:nvSpPr>
          <p:spPr>
            <a:xfrm>
              <a:off x="4295393" y="2497073"/>
              <a:ext cx="184785" cy="2243455"/>
            </a:xfrm>
            <a:custGeom>
              <a:avLst/>
              <a:gdLst/>
              <a:ahLst/>
              <a:cxnLst/>
              <a:rect l="l" t="t" r="r" b="b"/>
              <a:pathLst>
                <a:path w="184785" h="2243454">
                  <a:moveTo>
                    <a:pt x="184403" y="2243328"/>
                  </a:moveTo>
                  <a:lnTo>
                    <a:pt x="148512" y="2243328"/>
                  </a:lnTo>
                  <a:lnTo>
                    <a:pt x="119205" y="2243328"/>
                  </a:lnTo>
                  <a:lnTo>
                    <a:pt x="99446" y="2243328"/>
                  </a:lnTo>
                  <a:lnTo>
                    <a:pt x="92201" y="2243328"/>
                  </a:lnTo>
                  <a:lnTo>
                    <a:pt x="92201" y="1121664"/>
                  </a:lnTo>
                  <a:lnTo>
                    <a:pt x="67544" y="1121664"/>
                  </a:lnTo>
                  <a:lnTo>
                    <a:pt x="49720" y="1121664"/>
                  </a:lnTo>
                  <a:lnTo>
                    <a:pt x="30087" y="1121664"/>
                  </a:lnTo>
                  <a:lnTo>
                    <a:pt x="0" y="1121664"/>
                  </a:lnTo>
                  <a:lnTo>
                    <a:pt x="35891" y="1121664"/>
                  </a:lnTo>
                  <a:lnTo>
                    <a:pt x="65198" y="1121664"/>
                  </a:lnTo>
                  <a:lnTo>
                    <a:pt x="84957" y="1121664"/>
                  </a:lnTo>
                  <a:lnTo>
                    <a:pt x="92201" y="1121664"/>
                  </a:lnTo>
                  <a:lnTo>
                    <a:pt x="92201" y="0"/>
                  </a:lnTo>
                  <a:lnTo>
                    <a:pt x="116859" y="0"/>
                  </a:lnTo>
                  <a:lnTo>
                    <a:pt x="134683" y="0"/>
                  </a:lnTo>
                  <a:lnTo>
                    <a:pt x="154316" y="0"/>
                  </a:lnTo>
                  <a:lnTo>
                    <a:pt x="184403" y="0"/>
                  </a:lnTo>
                </a:path>
              </a:pathLst>
            </a:custGeom>
            <a:ln w="19812">
              <a:solidFill>
                <a:srgbClr val="EC7C30"/>
              </a:solidFill>
            </a:ln>
          </p:spPr>
          <p:txBody>
            <a:bodyPr wrap="square" lIns="0" tIns="0" rIns="0" bIns="0" rtlCol="0"/>
            <a:lstStyle/>
            <a:p>
              <a:endParaRPr sz="1764" dirty="0">
                <a:latin typeface="+mj-lt"/>
              </a:endParaRPr>
            </a:p>
          </p:txBody>
        </p:sp>
        <p:sp>
          <p:nvSpPr>
            <p:cNvPr id="35" name="object 33">
              <a:extLst>
                <a:ext uri="{FF2B5EF4-FFF2-40B4-BE49-F238E27FC236}">
                  <a16:creationId xmlns:a16="http://schemas.microsoft.com/office/drawing/2014/main" id="{361FD088-0D3D-4BCA-95EF-DF6CE94A33D7}"/>
                </a:ext>
              </a:extLst>
            </p:cNvPr>
            <p:cNvSpPr/>
            <p:nvPr/>
          </p:nvSpPr>
          <p:spPr>
            <a:xfrm>
              <a:off x="4010405" y="2637154"/>
              <a:ext cx="175260" cy="1960498"/>
            </a:xfrm>
            <a:prstGeom prst="rect">
              <a:avLst/>
            </a:prstGeom>
            <a:blipFill>
              <a:blip r:embed="rId6" cstate="print"/>
              <a:stretch>
                <a:fillRect/>
              </a:stretch>
            </a:blipFill>
          </p:spPr>
          <p:txBody>
            <a:bodyPr wrap="square" lIns="0" tIns="0" rIns="0" bIns="0" rtlCol="0"/>
            <a:lstStyle/>
            <a:p>
              <a:endParaRPr sz="1764" dirty="0">
                <a:latin typeface="+mj-lt"/>
              </a:endParaRPr>
            </a:p>
          </p:txBody>
        </p:sp>
        <p:sp>
          <p:nvSpPr>
            <p:cNvPr id="36" name="object 34">
              <a:extLst>
                <a:ext uri="{FF2B5EF4-FFF2-40B4-BE49-F238E27FC236}">
                  <a16:creationId xmlns:a16="http://schemas.microsoft.com/office/drawing/2014/main" id="{6770A536-F2BF-4454-B393-01D8E8499EE9}"/>
                </a:ext>
              </a:extLst>
            </p:cNvPr>
            <p:cNvSpPr/>
            <p:nvPr/>
          </p:nvSpPr>
          <p:spPr>
            <a:xfrm>
              <a:off x="7142861" y="1589912"/>
              <a:ext cx="931544" cy="198120"/>
            </a:xfrm>
            <a:custGeom>
              <a:avLst/>
              <a:gdLst/>
              <a:ahLst/>
              <a:cxnLst/>
              <a:rect l="l" t="t" r="r" b="b"/>
              <a:pathLst>
                <a:path w="931545" h="198119">
                  <a:moveTo>
                    <a:pt x="49911" y="13208"/>
                  </a:moveTo>
                  <a:lnTo>
                    <a:pt x="0" y="13208"/>
                  </a:lnTo>
                  <a:lnTo>
                    <a:pt x="0" y="194563"/>
                  </a:lnTo>
                  <a:lnTo>
                    <a:pt x="21336" y="194563"/>
                  </a:lnTo>
                  <a:lnTo>
                    <a:pt x="21336" y="125984"/>
                  </a:lnTo>
                  <a:lnTo>
                    <a:pt x="45212" y="125984"/>
                  </a:lnTo>
                  <a:lnTo>
                    <a:pt x="83573" y="116768"/>
                  </a:lnTo>
                  <a:lnTo>
                    <a:pt x="95665" y="106807"/>
                  </a:lnTo>
                  <a:lnTo>
                    <a:pt x="21336" y="106807"/>
                  </a:lnTo>
                  <a:lnTo>
                    <a:pt x="21336" y="32385"/>
                  </a:lnTo>
                  <a:lnTo>
                    <a:pt x="99521" y="32385"/>
                  </a:lnTo>
                  <a:lnTo>
                    <a:pt x="94996" y="27305"/>
                  </a:lnTo>
                  <a:lnTo>
                    <a:pt x="86165" y="21137"/>
                  </a:lnTo>
                  <a:lnTo>
                    <a:pt x="75692" y="16732"/>
                  </a:lnTo>
                  <a:lnTo>
                    <a:pt x="63599" y="14089"/>
                  </a:lnTo>
                  <a:lnTo>
                    <a:pt x="49911" y="13208"/>
                  </a:lnTo>
                  <a:close/>
                </a:path>
                <a:path w="931545" h="198119">
                  <a:moveTo>
                    <a:pt x="99521" y="32385"/>
                  </a:moveTo>
                  <a:lnTo>
                    <a:pt x="46228" y="32385"/>
                  </a:lnTo>
                  <a:lnTo>
                    <a:pt x="64803" y="34625"/>
                  </a:lnTo>
                  <a:lnTo>
                    <a:pt x="78057" y="41354"/>
                  </a:lnTo>
                  <a:lnTo>
                    <a:pt x="86000" y="52583"/>
                  </a:lnTo>
                  <a:lnTo>
                    <a:pt x="88646" y="68325"/>
                  </a:lnTo>
                  <a:lnTo>
                    <a:pt x="87929" y="76967"/>
                  </a:lnTo>
                  <a:lnTo>
                    <a:pt x="53889" y="106168"/>
                  </a:lnTo>
                  <a:lnTo>
                    <a:pt x="43561" y="106807"/>
                  </a:lnTo>
                  <a:lnTo>
                    <a:pt x="95665" y="106807"/>
                  </a:lnTo>
                  <a:lnTo>
                    <a:pt x="100978" y="100742"/>
                  </a:lnTo>
                  <a:lnTo>
                    <a:pt x="106537" y="90741"/>
                  </a:lnTo>
                  <a:lnTo>
                    <a:pt x="109880" y="79597"/>
                  </a:lnTo>
                  <a:lnTo>
                    <a:pt x="110998" y="67310"/>
                  </a:lnTo>
                  <a:lnTo>
                    <a:pt x="109997" y="55165"/>
                  </a:lnTo>
                  <a:lnTo>
                    <a:pt x="106997" y="44450"/>
                  </a:lnTo>
                  <a:lnTo>
                    <a:pt x="101996" y="35163"/>
                  </a:lnTo>
                  <a:lnTo>
                    <a:pt x="99521" y="32385"/>
                  </a:lnTo>
                  <a:close/>
                </a:path>
                <a:path w="931545" h="198119">
                  <a:moveTo>
                    <a:pt x="162814" y="2794"/>
                  </a:moveTo>
                  <a:lnTo>
                    <a:pt x="141986" y="2794"/>
                  </a:lnTo>
                  <a:lnTo>
                    <a:pt x="141986" y="194563"/>
                  </a:lnTo>
                  <a:lnTo>
                    <a:pt x="162814" y="194563"/>
                  </a:lnTo>
                  <a:lnTo>
                    <a:pt x="162814" y="2794"/>
                  </a:lnTo>
                  <a:close/>
                </a:path>
                <a:path w="931545" h="198119">
                  <a:moveTo>
                    <a:pt x="288875" y="79501"/>
                  </a:moveTo>
                  <a:lnTo>
                    <a:pt x="249809" y="79501"/>
                  </a:lnTo>
                  <a:lnTo>
                    <a:pt x="261477" y="81553"/>
                  </a:lnTo>
                  <a:lnTo>
                    <a:pt x="269811" y="87725"/>
                  </a:lnTo>
                  <a:lnTo>
                    <a:pt x="274812" y="98040"/>
                  </a:lnTo>
                  <a:lnTo>
                    <a:pt x="276479" y="112522"/>
                  </a:lnTo>
                  <a:lnTo>
                    <a:pt x="237617" y="117856"/>
                  </a:lnTo>
                  <a:lnTo>
                    <a:pt x="218948" y="122785"/>
                  </a:lnTo>
                  <a:lnTo>
                    <a:pt x="205613" y="131476"/>
                  </a:lnTo>
                  <a:lnTo>
                    <a:pt x="197612" y="143930"/>
                  </a:lnTo>
                  <a:lnTo>
                    <a:pt x="194945" y="160147"/>
                  </a:lnTo>
                  <a:lnTo>
                    <a:pt x="195615" y="168215"/>
                  </a:lnTo>
                  <a:lnTo>
                    <a:pt x="226976" y="196969"/>
                  </a:lnTo>
                  <a:lnTo>
                    <a:pt x="236093" y="197612"/>
                  </a:lnTo>
                  <a:lnTo>
                    <a:pt x="248449" y="196159"/>
                  </a:lnTo>
                  <a:lnTo>
                    <a:pt x="259222" y="191801"/>
                  </a:lnTo>
                  <a:lnTo>
                    <a:pt x="268400" y="184538"/>
                  </a:lnTo>
                  <a:lnTo>
                    <a:pt x="271621" y="180212"/>
                  </a:lnTo>
                  <a:lnTo>
                    <a:pt x="233425" y="180212"/>
                  </a:lnTo>
                  <a:lnTo>
                    <a:pt x="227457" y="178181"/>
                  </a:lnTo>
                  <a:lnTo>
                    <a:pt x="218440" y="170180"/>
                  </a:lnTo>
                  <a:lnTo>
                    <a:pt x="216154" y="164973"/>
                  </a:lnTo>
                  <a:lnTo>
                    <a:pt x="216183" y="149913"/>
                  </a:lnTo>
                  <a:lnTo>
                    <a:pt x="218567" y="143891"/>
                  </a:lnTo>
                  <a:lnTo>
                    <a:pt x="223520" y="140462"/>
                  </a:lnTo>
                  <a:lnTo>
                    <a:pt x="228346" y="137033"/>
                  </a:lnTo>
                  <a:lnTo>
                    <a:pt x="235585" y="134747"/>
                  </a:lnTo>
                  <a:lnTo>
                    <a:pt x="276479" y="129032"/>
                  </a:lnTo>
                  <a:lnTo>
                    <a:pt x="297180" y="129032"/>
                  </a:lnTo>
                  <a:lnTo>
                    <a:pt x="297180" y="110362"/>
                  </a:lnTo>
                  <a:lnTo>
                    <a:pt x="294342" y="89193"/>
                  </a:lnTo>
                  <a:lnTo>
                    <a:pt x="288875" y="79501"/>
                  </a:lnTo>
                  <a:close/>
                </a:path>
                <a:path w="931545" h="198119">
                  <a:moveTo>
                    <a:pt x="297180" y="174371"/>
                  </a:moveTo>
                  <a:lnTo>
                    <a:pt x="276479" y="174371"/>
                  </a:lnTo>
                  <a:lnTo>
                    <a:pt x="276479" y="194563"/>
                  </a:lnTo>
                  <a:lnTo>
                    <a:pt x="297180" y="194563"/>
                  </a:lnTo>
                  <a:lnTo>
                    <a:pt x="297180" y="174371"/>
                  </a:lnTo>
                  <a:close/>
                </a:path>
                <a:path w="931545" h="198119">
                  <a:moveTo>
                    <a:pt x="297180" y="129032"/>
                  </a:moveTo>
                  <a:lnTo>
                    <a:pt x="276479" y="129032"/>
                  </a:lnTo>
                  <a:lnTo>
                    <a:pt x="276479" y="141986"/>
                  </a:lnTo>
                  <a:lnTo>
                    <a:pt x="275857" y="149913"/>
                  </a:lnTo>
                  <a:lnTo>
                    <a:pt x="248300" y="179524"/>
                  </a:lnTo>
                  <a:lnTo>
                    <a:pt x="240919" y="180212"/>
                  </a:lnTo>
                  <a:lnTo>
                    <a:pt x="271621" y="180212"/>
                  </a:lnTo>
                  <a:lnTo>
                    <a:pt x="275971" y="174371"/>
                  </a:lnTo>
                  <a:lnTo>
                    <a:pt x="297180" y="174371"/>
                  </a:lnTo>
                  <a:lnTo>
                    <a:pt x="297180" y="129032"/>
                  </a:lnTo>
                  <a:close/>
                </a:path>
                <a:path w="931545" h="198119">
                  <a:moveTo>
                    <a:pt x="251587" y="61975"/>
                  </a:moveTo>
                  <a:lnTo>
                    <a:pt x="239468" y="62737"/>
                  </a:lnTo>
                  <a:lnTo>
                    <a:pt x="228076" y="65024"/>
                  </a:lnTo>
                  <a:lnTo>
                    <a:pt x="217422" y="68834"/>
                  </a:lnTo>
                  <a:lnTo>
                    <a:pt x="207518" y="74168"/>
                  </a:lnTo>
                  <a:lnTo>
                    <a:pt x="207518" y="95376"/>
                  </a:lnTo>
                  <a:lnTo>
                    <a:pt x="217233" y="88395"/>
                  </a:lnTo>
                  <a:lnTo>
                    <a:pt x="227520" y="83438"/>
                  </a:lnTo>
                  <a:lnTo>
                    <a:pt x="238379" y="80482"/>
                  </a:lnTo>
                  <a:lnTo>
                    <a:pt x="249809" y="79501"/>
                  </a:lnTo>
                  <a:lnTo>
                    <a:pt x="288875" y="79501"/>
                  </a:lnTo>
                  <a:lnTo>
                    <a:pt x="285813" y="74072"/>
                  </a:lnTo>
                  <a:lnTo>
                    <a:pt x="271569" y="65000"/>
                  </a:lnTo>
                  <a:lnTo>
                    <a:pt x="251587" y="61975"/>
                  </a:lnTo>
                  <a:close/>
                </a:path>
                <a:path w="931545" h="198119">
                  <a:moveTo>
                    <a:pt x="362966" y="82804"/>
                  </a:moveTo>
                  <a:lnTo>
                    <a:pt x="342265" y="82804"/>
                  </a:lnTo>
                  <a:lnTo>
                    <a:pt x="342265" y="159385"/>
                  </a:lnTo>
                  <a:lnTo>
                    <a:pt x="344386" y="175980"/>
                  </a:lnTo>
                  <a:lnTo>
                    <a:pt x="350758" y="187848"/>
                  </a:lnTo>
                  <a:lnTo>
                    <a:pt x="361392" y="194978"/>
                  </a:lnTo>
                  <a:lnTo>
                    <a:pt x="376300" y="197358"/>
                  </a:lnTo>
                  <a:lnTo>
                    <a:pt x="384302" y="197358"/>
                  </a:lnTo>
                  <a:lnTo>
                    <a:pt x="390779" y="195961"/>
                  </a:lnTo>
                  <a:lnTo>
                    <a:pt x="395605" y="193294"/>
                  </a:lnTo>
                  <a:lnTo>
                    <a:pt x="395605" y="179959"/>
                  </a:lnTo>
                  <a:lnTo>
                    <a:pt x="375285" y="179959"/>
                  </a:lnTo>
                  <a:lnTo>
                    <a:pt x="370459" y="178054"/>
                  </a:lnTo>
                  <a:lnTo>
                    <a:pt x="367411" y="174371"/>
                  </a:lnTo>
                  <a:lnTo>
                    <a:pt x="364490" y="170561"/>
                  </a:lnTo>
                  <a:lnTo>
                    <a:pt x="362966" y="164464"/>
                  </a:lnTo>
                  <a:lnTo>
                    <a:pt x="362966" y="82804"/>
                  </a:lnTo>
                  <a:close/>
                </a:path>
                <a:path w="931545" h="198119">
                  <a:moveTo>
                    <a:pt x="395605" y="175641"/>
                  </a:moveTo>
                  <a:lnTo>
                    <a:pt x="391922" y="178435"/>
                  </a:lnTo>
                  <a:lnTo>
                    <a:pt x="387350" y="179959"/>
                  </a:lnTo>
                  <a:lnTo>
                    <a:pt x="395605" y="179959"/>
                  </a:lnTo>
                  <a:lnTo>
                    <a:pt x="395605" y="175641"/>
                  </a:lnTo>
                  <a:close/>
                </a:path>
                <a:path w="931545" h="198119">
                  <a:moveTo>
                    <a:pt x="395605" y="65024"/>
                  </a:moveTo>
                  <a:lnTo>
                    <a:pt x="320040" y="65024"/>
                  </a:lnTo>
                  <a:lnTo>
                    <a:pt x="320040" y="82804"/>
                  </a:lnTo>
                  <a:lnTo>
                    <a:pt x="395605" y="82804"/>
                  </a:lnTo>
                  <a:lnTo>
                    <a:pt x="395605" y="65024"/>
                  </a:lnTo>
                  <a:close/>
                </a:path>
                <a:path w="931545" h="198119">
                  <a:moveTo>
                    <a:pt x="362966" y="26670"/>
                  </a:moveTo>
                  <a:lnTo>
                    <a:pt x="342265" y="33400"/>
                  </a:lnTo>
                  <a:lnTo>
                    <a:pt x="342265" y="65024"/>
                  </a:lnTo>
                  <a:lnTo>
                    <a:pt x="362966" y="65024"/>
                  </a:lnTo>
                  <a:lnTo>
                    <a:pt x="362966" y="26670"/>
                  </a:lnTo>
                  <a:close/>
                </a:path>
                <a:path w="931545" h="198119">
                  <a:moveTo>
                    <a:pt x="452374" y="82804"/>
                  </a:moveTo>
                  <a:lnTo>
                    <a:pt x="431800" y="82804"/>
                  </a:lnTo>
                  <a:lnTo>
                    <a:pt x="431800" y="194563"/>
                  </a:lnTo>
                  <a:lnTo>
                    <a:pt x="452374" y="194563"/>
                  </a:lnTo>
                  <a:lnTo>
                    <a:pt x="452374" y="82804"/>
                  </a:lnTo>
                  <a:close/>
                </a:path>
                <a:path w="931545" h="198119">
                  <a:moveTo>
                    <a:pt x="482727" y="65024"/>
                  </a:moveTo>
                  <a:lnTo>
                    <a:pt x="409702" y="65024"/>
                  </a:lnTo>
                  <a:lnTo>
                    <a:pt x="409702" y="82804"/>
                  </a:lnTo>
                  <a:lnTo>
                    <a:pt x="482727" y="82804"/>
                  </a:lnTo>
                  <a:lnTo>
                    <a:pt x="482727" y="65024"/>
                  </a:lnTo>
                  <a:close/>
                </a:path>
                <a:path w="931545" h="198119">
                  <a:moveTo>
                    <a:pt x="479298" y="0"/>
                  </a:moveTo>
                  <a:lnTo>
                    <a:pt x="472948" y="0"/>
                  </a:lnTo>
                  <a:lnTo>
                    <a:pt x="464470" y="738"/>
                  </a:lnTo>
                  <a:lnTo>
                    <a:pt x="434752" y="25796"/>
                  </a:lnTo>
                  <a:lnTo>
                    <a:pt x="431800" y="44069"/>
                  </a:lnTo>
                  <a:lnTo>
                    <a:pt x="431800" y="65024"/>
                  </a:lnTo>
                  <a:lnTo>
                    <a:pt x="452374" y="65024"/>
                  </a:lnTo>
                  <a:lnTo>
                    <a:pt x="452490" y="44069"/>
                  </a:lnTo>
                  <a:lnTo>
                    <a:pt x="453751" y="33083"/>
                  </a:lnTo>
                  <a:lnTo>
                    <a:pt x="457866" y="24511"/>
                  </a:lnTo>
                  <a:lnTo>
                    <a:pt x="464696" y="19367"/>
                  </a:lnTo>
                  <a:lnTo>
                    <a:pt x="474218" y="17652"/>
                  </a:lnTo>
                  <a:lnTo>
                    <a:pt x="487934" y="17652"/>
                  </a:lnTo>
                  <a:lnTo>
                    <a:pt x="487934" y="2286"/>
                  </a:lnTo>
                  <a:lnTo>
                    <a:pt x="484250" y="762"/>
                  </a:lnTo>
                  <a:lnTo>
                    <a:pt x="479298" y="0"/>
                  </a:lnTo>
                  <a:close/>
                </a:path>
                <a:path w="931545" h="198119">
                  <a:moveTo>
                    <a:pt x="487934" y="17652"/>
                  </a:moveTo>
                  <a:lnTo>
                    <a:pt x="479298" y="17652"/>
                  </a:lnTo>
                  <a:lnTo>
                    <a:pt x="483870" y="18796"/>
                  </a:lnTo>
                  <a:lnTo>
                    <a:pt x="487934" y="20955"/>
                  </a:lnTo>
                  <a:lnTo>
                    <a:pt x="487934" y="17652"/>
                  </a:lnTo>
                  <a:close/>
                </a:path>
                <a:path w="931545" h="198119">
                  <a:moveTo>
                    <a:pt x="561975" y="61975"/>
                  </a:moveTo>
                  <a:lnTo>
                    <a:pt x="523434" y="72316"/>
                  </a:lnTo>
                  <a:lnTo>
                    <a:pt x="497034" y="115913"/>
                  </a:lnTo>
                  <a:lnTo>
                    <a:pt x="495935" y="131318"/>
                  </a:lnTo>
                  <a:lnTo>
                    <a:pt x="497006" y="145553"/>
                  </a:lnTo>
                  <a:lnTo>
                    <a:pt x="522368" y="187378"/>
                  </a:lnTo>
                  <a:lnTo>
                    <a:pt x="558927" y="197612"/>
                  </a:lnTo>
                  <a:lnTo>
                    <a:pt x="572877" y="196445"/>
                  </a:lnTo>
                  <a:lnTo>
                    <a:pt x="585374" y="192944"/>
                  </a:lnTo>
                  <a:lnTo>
                    <a:pt x="596395" y="187110"/>
                  </a:lnTo>
                  <a:lnTo>
                    <a:pt x="604436" y="180212"/>
                  </a:lnTo>
                  <a:lnTo>
                    <a:pt x="560451" y="180212"/>
                  </a:lnTo>
                  <a:lnTo>
                    <a:pt x="551047" y="179379"/>
                  </a:lnTo>
                  <a:lnTo>
                    <a:pt x="520096" y="151145"/>
                  </a:lnTo>
                  <a:lnTo>
                    <a:pt x="517195" y="131318"/>
                  </a:lnTo>
                  <a:lnTo>
                    <a:pt x="517224" y="129286"/>
                  </a:lnTo>
                  <a:lnTo>
                    <a:pt x="535162" y="87110"/>
                  </a:lnTo>
                  <a:lnTo>
                    <a:pt x="560451" y="79501"/>
                  </a:lnTo>
                  <a:lnTo>
                    <a:pt x="606751" y="79501"/>
                  </a:lnTo>
                  <a:lnTo>
                    <a:pt x="598229" y="72048"/>
                  </a:lnTo>
                  <a:lnTo>
                    <a:pt x="587724" y="66452"/>
                  </a:lnTo>
                  <a:lnTo>
                    <a:pt x="575647" y="63095"/>
                  </a:lnTo>
                  <a:lnTo>
                    <a:pt x="561975" y="61975"/>
                  </a:lnTo>
                  <a:close/>
                </a:path>
                <a:path w="931545" h="198119">
                  <a:moveTo>
                    <a:pt x="606751" y="79501"/>
                  </a:moveTo>
                  <a:lnTo>
                    <a:pt x="560451" y="79501"/>
                  </a:lnTo>
                  <a:lnTo>
                    <a:pt x="569880" y="80313"/>
                  </a:lnTo>
                  <a:lnTo>
                    <a:pt x="578167" y="82756"/>
                  </a:lnTo>
                  <a:lnTo>
                    <a:pt x="601438" y="118621"/>
                  </a:lnTo>
                  <a:lnTo>
                    <a:pt x="602062" y="129286"/>
                  </a:lnTo>
                  <a:lnTo>
                    <a:pt x="602032" y="131318"/>
                  </a:lnTo>
                  <a:lnTo>
                    <a:pt x="585311" y="172819"/>
                  </a:lnTo>
                  <a:lnTo>
                    <a:pt x="560451" y="180212"/>
                  </a:lnTo>
                  <a:lnTo>
                    <a:pt x="604436" y="180212"/>
                  </a:lnTo>
                  <a:lnTo>
                    <a:pt x="622347" y="144027"/>
                  </a:lnTo>
                  <a:lnTo>
                    <a:pt x="623443" y="129286"/>
                  </a:lnTo>
                  <a:lnTo>
                    <a:pt x="622421" y="114333"/>
                  </a:lnTo>
                  <a:lnTo>
                    <a:pt x="619363" y="101107"/>
                  </a:lnTo>
                  <a:lnTo>
                    <a:pt x="614281" y="89620"/>
                  </a:lnTo>
                  <a:lnTo>
                    <a:pt x="607187" y="79883"/>
                  </a:lnTo>
                  <a:lnTo>
                    <a:pt x="606751" y="79501"/>
                  </a:lnTo>
                  <a:close/>
                </a:path>
                <a:path w="931545" h="198119">
                  <a:moveTo>
                    <a:pt x="677926" y="65024"/>
                  </a:moveTo>
                  <a:lnTo>
                    <a:pt x="657098" y="65024"/>
                  </a:lnTo>
                  <a:lnTo>
                    <a:pt x="657098" y="194563"/>
                  </a:lnTo>
                  <a:lnTo>
                    <a:pt x="677926" y="194563"/>
                  </a:lnTo>
                  <a:lnTo>
                    <a:pt x="677926" y="128524"/>
                  </a:lnTo>
                  <a:lnTo>
                    <a:pt x="678475" y="118310"/>
                  </a:lnTo>
                  <a:lnTo>
                    <a:pt x="680132" y="109204"/>
                  </a:lnTo>
                  <a:lnTo>
                    <a:pt x="682908" y="101217"/>
                  </a:lnTo>
                  <a:lnTo>
                    <a:pt x="686816" y="94361"/>
                  </a:lnTo>
                  <a:lnTo>
                    <a:pt x="689122" y="91694"/>
                  </a:lnTo>
                  <a:lnTo>
                    <a:pt x="677926" y="91694"/>
                  </a:lnTo>
                  <a:lnTo>
                    <a:pt x="677926" y="65024"/>
                  </a:lnTo>
                  <a:close/>
                </a:path>
                <a:path w="931545" h="198119">
                  <a:moveTo>
                    <a:pt x="717677" y="62737"/>
                  </a:moveTo>
                  <a:lnTo>
                    <a:pt x="704850" y="62737"/>
                  </a:lnTo>
                  <a:lnTo>
                    <a:pt x="697992" y="65277"/>
                  </a:lnTo>
                  <a:lnTo>
                    <a:pt x="691896" y="70358"/>
                  </a:lnTo>
                  <a:lnTo>
                    <a:pt x="685800" y="75564"/>
                  </a:lnTo>
                  <a:lnTo>
                    <a:pt x="681353" y="82680"/>
                  </a:lnTo>
                  <a:lnTo>
                    <a:pt x="678434" y="91694"/>
                  </a:lnTo>
                  <a:lnTo>
                    <a:pt x="689122" y="91694"/>
                  </a:lnTo>
                  <a:lnTo>
                    <a:pt x="691556" y="88880"/>
                  </a:lnTo>
                  <a:lnTo>
                    <a:pt x="696833" y="84994"/>
                  </a:lnTo>
                  <a:lnTo>
                    <a:pt x="702690" y="82676"/>
                  </a:lnTo>
                  <a:lnTo>
                    <a:pt x="709041" y="81914"/>
                  </a:lnTo>
                  <a:lnTo>
                    <a:pt x="724662" y="81914"/>
                  </a:lnTo>
                  <a:lnTo>
                    <a:pt x="724662" y="64516"/>
                  </a:lnTo>
                  <a:lnTo>
                    <a:pt x="721868" y="63373"/>
                  </a:lnTo>
                  <a:lnTo>
                    <a:pt x="717677" y="62737"/>
                  </a:lnTo>
                  <a:close/>
                </a:path>
                <a:path w="931545" h="198119">
                  <a:moveTo>
                    <a:pt x="724662" y="81914"/>
                  </a:moveTo>
                  <a:lnTo>
                    <a:pt x="715772" y="81914"/>
                  </a:lnTo>
                  <a:lnTo>
                    <a:pt x="721106" y="83312"/>
                  </a:lnTo>
                  <a:lnTo>
                    <a:pt x="724662" y="85979"/>
                  </a:lnTo>
                  <a:lnTo>
                    <a:pt x="724662" y="81914"/>
                  </a:lnTo>
                  <a:close/>
                </a:path>
                <a:path w="931545" h="198119">
                  <a:moveTo>
                    <a:pt x="767842" y="65024"/>
                  </a:moveTo>
                  <a:lnTo>
                    <a:pt x="747014" y="65024"/>
                  </a:lnTo>
                  <a:lnTo>
                    <a:pt x="747014" y="194563"/>
                  </a:lnTo>
                  <a:lnTo>
                    <a:pt x="767842" y="194563"/>
                  </a:lnTo>
                  <a:lnTo>
                    <a:pt x="767873" y="120142"/>
                  </a:lnTo>
                  <a:lnTo>
                    <a:pt x="768389" y="111934"/>
                  </a:lnTo>
                  <a:lnTo>
                    <a:pt x="770032" y="104076"/>
                  </a:lnTo>
                  <a:lnTo>
                    <a:pt x="772771" y="97075"/>
                  </a:lnTo>
                  <a:lnTo>
                    <a:pt x="776605" y="90932"/>
                  </a:lnTo>
                  <a:lnTo>
                    <a:pt x="780882" y="85471"/>
                  </a:lnTo>
                  <a:lnTo>
                    <a:pt x="767842" y="85471"/>
                  </a:lnTo>
                  <a:lnTo>
                    <a:pt x="767842" y="65024"/>
                  </a:lnTo>
                  <a:close/>
                </a:path>
                <a:path w="931545" h="198119">
                  <a:moveTo>
                    <a:pt x="841875" y="79501"/>
                  </a:moveTo>
                  <a:lnTo>
                    <a:pt x="799211" y="79501"/>
                  </a:lnTo>
                  <a:lnTo>
                    <a:pt x="812065" y="81883"/>
                  </a:lnTo>
                  <a:lnTo>
                    <a:pt x="821277" y="89026"/>
                  </a:lnTo>
                  <a:lnTo>
                    <a:pt x="826821" y="100933"/>
                  </a:lnTo>
                  <a:lnTo>
                    <a:pt x="828675" y="117601"/>
                  </a:lnTo>
                  <a:lnTo>
                    <a:pt x="828675" y="194563"/>
                  </a:lnTo>
                  <a:lnTo>
                    <a:pt x="849376" y="194563"/>
                  </a:lnTo>
                  <a:lnTo>
                    <a:pt x="849412" y="120142"/>
                  </a:lnTo>
                  <a:lnTo>
                    <a:pt x="861253" y="88773"/>
                  </a:lnTo>
                  <a:lnTo>
                    <a:pt x="845185" y="88773"/>
                  </a:lnTo>
                  <a:lnTo>
                    <a:pt x="842772" y="80772"/>
                  </a:lnTo>
                  <a:lnTo>
                    <a:pt x="841875" y="79501"/>
                  </a:lnTo>
                  <a:close/>
                </a:path>
                <a:path w="931545" h="198119">
                  <a:moveTo>
                    <a:pt x="922401" y="79501"/>
                  </a:moveTo>
                  <a:lnTo>
                    <a:pt x="891794" y="79501"/>
                  </a:lnTo>
                  <a:lnTo>
                    <a:pt x="899160" y="82676"/>
                  </a:lnTo>
                  <a:lnTo>
                    <a:pt x="903605" y="89026"/>
                  </a:lnTo>
                  <a:lnTo>
                    <a:pt x="910209" y="194563"/>
                  </a:lnTo>
                  <a:lnTo>
                    <a:pt x="931037" y="194563"/>
                  </a:lnTo>
                  <a:lnTo>
                    <a:pt x="931037" y="114808"/>
                  </a:lnTo>
                  <a:lnTo>
                    <a:pt x="928350" y="91711"/>
                  </a:lnTo>
                  <a:lnTo>
                    <a:pt x="922401" y="79501"/>
                  </a:lnTo>
                  <a:close/>
                </a:path>
                <a:path w="931545" h="198119">
                  <a:moveTo>
                    <a:pt x="888238" y="61975"/>
                  </a:moveTo>
                  <a:lnTo>
                    <a:pt x="874831" y="63662"/>
                  </a:lnTo>
                  <a:lnTo>
                    <a:pt x="863187" y="68707"/>
                  </a:lnTo>
                  <a:lnTo>
                    <a:pt x="853305" y="77085"/>
                  </a:lnTo>
                  <a:lnTo>
                    <a:pt x="845185" y="88773"/>
                  </a:lnTo>
                  <a:lnTo>
                    <a:pt x="861253" y="88773"/>
                  </a:lnTo>
                  <a:lnTo>
                    <a:pt x="863554" y="86306"/>
                  </a:lnTo>
                  <a:lnTo>
                    <a:pt x="868949" y="82534"/>
                  </a:lnTo>
                  <a:lnTo>
                    <a:pt x="874845" y="80262"/>
                  </a:lnTo>
                  <a:lnTo>
                    <a:pt x="881253" y="79501"/>
                  </a:lnTo>
                  <a:lnTo>
                    <a:pt x="922401" y="79501"/>
                  </a:lnTo>
                  <a:lnTo>
                    <a:pt x="920305" y="75199"/>
                  </a:lnTo>
                  <a:lnTo>
                    <a:pt x="906926" y="65283"/>
                  </a:lnTo>
                  <a:lnTo>
                    <a:pt x="888238" y="61975"/>
                  </a:lnTo>
                  <a:close/>
                </a:path>
                <a:path w="931545" h="198119">
                  <a:moveTo>
                    <a:pt x="817372" y="61975"/>
                  </a:moveTo>
                  <a:lnTo>
                    <a:pt x="808482" y="61975"/>
                  </a:lnTo>
                  <a:lnTo>
                    <a:pt x="796103" y="63450"/>
                  </a:lnTo>
                  <a:lnTo>
                    <a:pt x="785272" y="67865"/>
                  </a:lnTo>
                  <a:lnTo>
                    <a:pt x="776013" y="75209"/>
                  </a:lnTo>
                  <a:lnTo>
                    <a:pt x="768350" y="85471"/>
                  </a:lnTo>
                  <a:lnTo>
                    <a:pt x="780882" y="85471"/>
                  </a:lnTo>
                  <a:lnTo>
                    <a:pt x="782574" y="83312"/>
                  </a:lnTo>
                  <a:lnTo>
                    <a:pt x="790067" y="79501"/>
                  </a:lnTo>
                  <a:lnTo>
                    <a:pt x="841875" y="79501"/>
                  </a:lnTo>
                  <a:lnTo>
                    <a:pt x="838200" y="74295"/>
                  </a:lnTo>
                  <a:lnTo>
                    <a:pt x="831723" y="69342"/>
                  </a:lnTo>
                  <a:lnTo>
                    <a:pt x="825119" y="64516"/>
                  </a:lnTo>
                  <a:lnTo>
                    <a:pt x="817372" y="61975"/>
                  </a:lnTo>
                  <a:close/>
                </a:path>
              </a:pathLst>
            </a:custGeom>
            <a:solidFill>
              <a:srgbClr val="585858">
                <a:alpha val="98823"/>
              </a:srgbClr>
            </a:solidFill>
          </p:spPr>
          <p:txBody>
            <a:bodyPr wrap="square" lIns="0" tIns="0" rIns="0" bIns="0" rtlCol="0"/>
            <a:lstStyle/>
            <a:p>
              <a:endParaRPr sz="1764" dirty="0">
                <a:latin typeface="+mj-lt"/>
              </a:endParaRPr>
            </a:p>
          </p:txBody>
        </p:sp>
        <p:sp>
          <p:nvSpPr>
            <p:cNvPr id="37" name="object 35">
              <a:extLst>
                <a:ext uri="{FF2B5EF4-FFF2-40B4-BE49-F238E27FC236}">
                  <a16:creationId xmlns:a16="http://schemas.microsoft.com/office/drawing/2014/main" id="{DFB30F28-2DA3-4751-A809-1AA808CE48B7}"/>
                </a:ext>
              </a:extLst>
            </p:cNvPr>
            <p:cNvSpPr/>
            <p:nvPr/>
          </p:nvSpPr>
          <p:spPr>
            <a:xfrm>
              <a:off x="7133336" y="1892045"/>
              <a:ext cx="1273556" cy="184530"/>
            </a:xfrm>
            <a:prstGeom prst="rect">
              <a:avLst/>
            </a:prstGeom>
            <a:blipFill>
              <a:blip r:embed="rId7" cstate="print"/>
              <a:stretch>
                <a:fillRect/>
              </a:stretch>
            </a:blipFill>
          </p:spPr>
          <p:txBody>
            <a:bodyPr wrap="square" lIns="0" tIns="0" rIns="0" bIns="0" rtlCol="0"/>
            <a:lstStyle/>
            <a:p>
              <a:endParaRPr sz="1764" dirty="0">
                <a:latin typeface="+mj-lt"/>
              </a:endParaRPr>
            </a:p>
          </p:txBody>
        </p:sp>
        <p:sp>
          <p:nvSpPr>
            <p:cNvPr id="38" name="object 36">
              <a:extLst>
                <a:ext uri="{FF2B5EF4-FFF2-40B4-BE49-F238E27FC236}">
                  <a16:creationId xmlns:a16="http://schemas.microsoft.com/office/drawing/2014/main" id="{1B6AD7A4-F963-4256-9079-D8F5695BD3BB}"/>
                </a:ext>
              </a:extLst>
            </p:cNvPr>
            <p:cNvSpPr/>
            <p:nvPr/>
          </p:nvSpPr>
          <p:spPr>
            <a:xfrm>
              <a:off x="8788146" y="3438905"/>
              <a:ext cx="187960" cy="2719070"/>
            </a:xfrm>
            <a:custGeom>
              <a:avLst/>
              <a:gdLst/>
              <a:ahLst/>
              <a:cxnLst/>
              <a:rect l="l" t="t" r="r" b="b"/>
              <a:pathLst>
                <a:path w="187959" h="2719070">
                  <a:moveTo>
                    <a:pt x="0" y="2718816"/>
                  </a:moveTo>
                  <a:lnTo>
                    <a:pt x="36504" y="2718816"/>
                  </a:lnTo>
                  <a:lnTo>
                    <a:pt x="66294" y="2718816"/>
                  </a:lnTo>
                  <a:lnTo>
                    <a:pt x="86367" y="2718816"/>
                  </a:lnTo>
                  <a:lnTo>
                    <a:pt x="93725" y="2718816"/>
                  </a:lnTo>
                  <a:lnTo>
                    <a:pt x="93725" y="1359408"/>
                  </a:lnTo>
                  <a:lnTo>
                    <a:pt x="118764" y="1359408"/>
                  </a:lnTo>
                  <a:lnTo>
                    <a:pt x="136874" y="1359408"/>
                  </a:lnTo>
                  <a:lnTo>
                    <a:pt x="156841" y="1359408"/>
                  </a:lnTo>
                  <a:lnTo>
                    <a:pt x="187451" y="1359408"/>
                  </a:lnTo>
                  <a:lnTo>
                    <a:pt x="150947" y="1359408"/>
                  </a:lnTo>
                  <a:lnTo>
                    <a:pt x="121157" y="1359408"/>
                  </a:lnTo>
                  <a:lnTo>
                    <a:pt x="101084" y="1359408"/>
                  </a:lnTo>
                  <a:lnTo>
                    <a:pt x="93725" y="1359408"/>
                  </a:lnTo>
                  <a:lnTo>
                    <a:pt x="93725" y="0"/>
                  </a:lnTo>
                  <a:lnTo>
                    <a:pt x="68687" y="0"/>
                  </a:lnTo>
                  <a:lnTo>
                    <a:pt x="50577" y="0"/>
                  </a:lnTo>
                  <a:lnTo>
                    <a:pt x="30610" y="0"/>
                  </a:lnTo>
                  <a:lnTo>
                    <a:pt x="0" y="0"/>
                  </a:lnTo>
                </a:path>
              </a:pathLst>
            </a:custGeom>
            <a:ln w="19811">
              <a:solidFill>
                <a:srgbClr val="EC7C30"/>
              </a:solidFill>
            </a:ln>
          </p:spPr>
          <p:txBody>
            <a:bodyPr wrap="square" lIns="0" tIns="0" rIns="0" bIns="0" rtlCol="0"/>
            <a:lstStyle/>
            <a:p>
              <a:endParaRPr sz="1764" dirty="0">
                <a:latin typeface="+mj-lt"/>
              </a:endParaRPr>
            </a:p>
          </p:txBody>
        </p:sp>
        <p:sp>
          <p:nvSpPr>
            <p:cNvPr id="39" name="object 37">
              <a:extLst>
                <a:ext uri="{FF2B5EF4-FFF2-40B4-BE49-F238E27FC236}">
                  <a16:creationId xmlns:a16="http://schemas.microsoft.com/office/drawing/2014/main" id="{9699EB0C-07D0-4AA3-A052-87ACD9D19014}"/>
                </a:ext>
              </a:extLst>
            </p:cNvPr>
            <p:cNvSpPr/>
            <p:nvPr/>
          </p:nvSpPr>
          <p:spPr>
            <a:xfrm>
              <a:off x="9042273" y="3266820"/>
              <a:ext cx="178816" cy="2963125"/>
            </a:xfrm>
            <a:prstGeom prst="rect">
              <a:avLst/>
            </a:prstGeom>
            <a:blipFill>
              <a:blip r:embed="rId8" cstate="print"/>
              <a:stretch>
                <a:fillRect/>
              </a:stretch>
            </a:blipFill>
          </p:spPr>
          <p:txBody>
            <a:bodyPr wrap="square" lIns="0" tIns="0" rIns="0" bIns="0" rtlCol="0"/>
            <a:lstStyle/>
            <a:p>
              <a:endParaRPr sz="1764" dirty="0">
                <a:latin typeface="+mj-lt"/>
              </a:endParaRPr>
            </a:p>
          </p:txBody>
        </p:sp>
        <p:sp>
          <p:nvSpPr>
            <p:cNvPr id="40" name="object 38">
              <a:extLst>
                <a:ext uri="{FF2B5EF4-FFF2-40B4-BE49-F238E27FC236}">
                  <a16:creationId xmlns:a16="http://schemas.microsoft.com/office/drawing/2014/main" id="{2AD6A8FC-AF4F-4472-AAB0-696AB9192D76}"/>
                </a:ext>
              </a:extLst>
            </p:cNvPr>
            <p:cNvSpPr/>
            <p:nvPr/>
          </p:nvSpPr>
          <p:spPr>
            <a:xfrm>
              <a:off x="6944105" y="2490977"/>
              <a:ext cx="155575" cy="864235"/>
            </a:xfrm>
            <a:custGeom>
              <a:avLst/>
              <a:gdLst/>
              <a:ahLst/>
              <a:cxnLst/>
              <a:rect l="l" t="t" r="r" b="b"/>
              <a:pathLst>
                <a:path w="155575" h="864235">
                  <a:moveTo>
                    <a:pt x="155448" y="864108"/>
                  </a:moveTo>
                  <a:lnTo>
                    <a:pt x="125194" y="864108"/>
                  </a:lnTo>
                  <a:lnTo>
                    <a:pt x="100488" y="864108"/>
                  </a:lnTo>
                  <a:lnTo>
                    <a:pt x="83831" y="864108"/>
                  </a:lnTo>
                  <a:lnTo>
                    <a:pt x="77724" y="864108"/>
                  </a:lnTo>
                  <a:lnTo>
                    <a:pt x="77724" y="432054"/>
                  </a:lnTo>
                  <a:lnTo>
                    <a:pt x="56935" y="432054"/>
                  </a:lnTo>
                  <a:lnTo>
                    <a:pt x="41909" y="432054"/>
                  </a:lnTo>
                  <a:lnTo>
                    <a:pt x="25360" y="432054"/>
                  </a:lnTo>
                  <a:lnTo>
                    <a:pt x="0" y="432054"/>
                  </a:lnTo>
                  <a:lnTo>
                    <a:pt x="30253" y="432054"/>
                  </a:lnTo>
                  <a:lnTo>
                    <a:pt x="54959" y="432054"/>
                  </a:lnTo>
                  <a:lnTo>
                    <a:pt x="71616" y="432054"/>
                  </a:lnTo>
                  <a:lnTo>
                    <a:pt x="77724" y="432054"/>
                  </a:lnTo>
                  <a:lnTo>
                    <a:pt x="77724" y="0"/>
                  </a:lnTo>
                  <a:lnTo>
                    <a:pt x="98512" y="0"/>
                  </a:lnTo>
                  <a:lnTo>
                    <a:pt x="113538" y="0"/>
                  </a:lnTo>
                  <a:lnTo>
                    <a:pt x="130087" y="0"/>
                  </a:lnTo>
                  <a:lnTo>
                    <a:pt x="155448" y="0"/>
                  </a:lnTo>
                </a:path>
              </a:pathLst>
            </a:custGeom>
            <a:ln w="19812">
              <a:solidFill>
                <a:srgbClr val="EC7C30"/>
              </a:solidFill>
            </a:ln>
          </p:spPr>
          <p:txBody>
            <a:bodyPr wrap="square" lIns="0" tIns="0" rIns="0" bIns="0" rtlCol="0"/>
            <a:lstStyle/>
            <a:p>
              <a:endParaRPr sz="1764" dirty="0">
                <a:latin typeface="+mj-lt"/>
              </a:endParaRPr>
            </a:p>
          </p:txBody>
        </p:sp>
        <p:sp>
          <p:nvSpPr>
            <p:cNvPr id="41" name="object 39">
              <a:extLst>
                <a:ext uri="{FF2B5EF4-FFF2-40B4-BE49-F238E27FC236}">
                  <a16:creationId xmlns:a16="http://schemas.microsoft.com/office/drawing/2014/main" id="{2236855D-78A7-4E3C-808F-C1DC28978FFD}"/>
                </a:ext>
              </a:extLst>
            </p:cNvPr>
            <p:cNvSpPr/>
            <p:nvPr/>
          </p:nvSpPr>
          <p:spPr>
            <a:xfrm>
              <a:off x="6734047" y="2429001"/>
              <a:ext cx="170180" cy="986790"/>
            </a:xfrm>
            <a:custGeom>
              <a:avLst/>
              <a:gdLst/>
              <a:ahLst/>
              <a:cxnLst/>
              <a:rect l="l" t="t" r="r" b="b"/>
              <a:pathLst>
                <a:path w="170179" h="986789">
                  <a:moveTo>
                    <a:pt x="0" y="889000"/>
                  </a:moveTo>
                  <a:lnTo>
                    <a:pt x="0" y="904748"/>
                  </a:lnTo>
                  <a:lnTo>
                    <a:pt x="60578" y="936244"/>
                  </a:lnTo>
                  <a:lnTo>
                    <a:pt x="63246" y="937387"/>
                  </a:lnTo>
                  <a:lnTo>
                    <a:pt x="65277" y="937895"/>
                  </a:lnTo>
                  <a:lnTo>
                    <a:pt x="65277" y="938149"/>
                  </a:lnTo>
                  <a:lnTo>
                    <a:pt x="60705" y="939927"/>
                  </a:lnTo>
                  <a:lnTo>
                    <a:pt x="58166" y="940943"/>
                  </a:lnTo>
                  <a:lnTo>
                    <a:pt x="0" y="969772"/>
                  </a:lnTo>
                  <a:lnTo>
                    <a:pt x="0" y="986663"/>
                  </a:lnTo>
                  <a:lnTo>
                    <a:pt x="80518" y="945769"/>
                  </a:lnTo>
                  <a:lnTo>
                    <a:pt x="127000" y="945769"/>
                  </a:lnTo>
                  <a:lnTo>
                    <a:pt x="127000" y="930910"/>
                  </a:lnTo>
                  <a:lnTo>
                    <a:pt x="80136" y="930910"/>
                  </a:lnTo>
                  <a:lnTo>
                    <a:pt x="0" y="889000"/>
                  </a:lnTo>
                  <a:close/>
                </a:path>
                <a:path w="170179" h="986789">
                  <a:moveTo>
                    <a:pt x="81406" y="805053"/>
                  </a:moveTo>
                  <a:lnTo>
                    <a:pt x="41255" y="822745"/>
                  </a:lnTo>
                  <a:lnTo>
                    <a:pt x="34290" y="848106"/>
                  </a:lnTo>
                  <a:lnTo>
                    <a:pt x="35079" y="858206"/>
                  </a:lnTo>
                  <a:lnTo>
                    <a:pt x="62436" y="891254"/>
                  </a:lnTo>
                  <a:lnTo>
                    <a:pt x="82803" y="894334"/>
                  </a:lnTo>
                  <a:lnTo>
                    <a:pt x="92759" y="893593"/>
                  </a:lnTo>
                  <a:lnTo>
                    <a:pt x="101679" y="891365"/>
                  </a:lnTo>
                  <a:lnTo>
                    <a:pt x="109575" y="887636"/>
                  </a:lnTo>
                  <a:lnTo>
                    <a:pt x="116458" y="882396"/>
                  </a:lnTo>
                  <a:lnTo>
                    <a:pt x="118962" y="879475"/>
                  </a:lnTo>
                  <a:lnTo>
                    <a:pt x="82169" y="879475"/>
                  </a:lnTo>
                  <a:lnTo>
                    <a:pt x="74303" y="878970"/>
                  </a:lnTo>
                  <a:lnTo>
                    <a:pt x="46481" y="858520"/>
                  </a:lnTo>
                  <a:lnTo>
                    <a:pt x="46481" y="839851"/>
                  </a:lnTo>
                  <a:lnTo>
                    <a:pt x="81915" y="820038"/>
                  </a:lnTo>
                  <a:lnTo>
                    <a:pt x="118383" y="820038"/>
                  </a:lnTo>
                  <a:lnTo>
                    <a:pt x="116077" y="817372"/>
                  </a:lnTo>
                  <a:lnTo>
                    <a:pt x="109035" y="812018"/>
                  </a:lnTo>
                  <a:lnTo>
                    <a:pt x="100885" y="808164"/>
                  </a:lnTo>
                  <a:lnTo>
                    <a:pt x="91664" y="805834"/>
                  </a:lnTo>
                  <a:lnTo>
                    <a:pt x="81406" y="805053"/>
                  </a:lnTo>
                  <a:close/>
                </a:path>
                <a:path w="170179" h="986789">
                  <a:moveTo>
                    <a:pt x="118383" y="820038"/>
                  </a:moveTo>
                  <a:lnTo>
                    <a:pt x="81915" y="820038"/>
                  </a:lnTo>
                  <a:lnTo>
                    <a:pt x="89820" y="820513"/>
                  </a:lnTo>
                  <a:lnTo>
                    <a:pt x="96774" y="821928"/>
                  </a:lnTo>
                  <a:lnTo>
                    <a:pt x="102774" y="824271"/>
                  </a:lnTo>
                  <a:lnTo>
                    <a:pt x="107823" y="827532"/>
                  </a:lnTo>
                  <a:lnTo>
                    <a:pt x="113919" y="832612"/>
                  </a:lnTo>
                  <a:lnTo>
                    <a:pt x="116967" y="839851"/>
                  </a:lnTo>
                  <a:lnTo>
                    <a:pt x="116912" y="858520"/>
                  </a:lnTo>
                  <a:lnTo>
                    <a:pt x="82169" y="879475"/>
                  </a:lnTo>
                  <a:lnTo>
                    <a:pt x="118962" y="879475"/>
                  </a:lnTo>
                  <a:lnTo>
                    <a:pt x="122033" y="875893"/>
                  </a:lnTo>
                  <a:lnTo>
                    <a:pt x="125999" y="868378"/>
                  </a:lnTo>
                  <a:lnTo>
                    <a:pt x="128371" y="859839"/>
                  </a:lnTo>
                  <a:lnTo>
                    <a:pt x="129158" y="850265"/>
                  </a:lnTo>
                  <a:lnTo>
                    <a:pt x="128347" y="840482"/>
                  </a:lnTo>
                  <a:lnTo>
                    <a:pt x="125904" y="831723"/>
                  </a:lnTo>
                  <a:lnTo>
                    <a:pt x="121818" y="824011"/>
                  </a:lnTo>
                  <a:lnTo>
                    <a:pt x="118383" y="820038"/>
                  </a:lnTo>
                  <a:close/>
                </a:path>
                <a:path w="170179" h="986789">
                  <a:moveTo>
                    <a:pt x="112649" y="722757"/>
                  </a:moveTo>
                  <a:lnTo>
                    <a:pt x="97027" y="722757"/>
                  </a:lnTo>
                  <a:lnTo>
                    <a:pt x="103885" y="725043"/>
                  </a:lnTo>
                  <a:lnTo>
                    <a:pt x="114300" y="734187"/>
                  </a:lnTo>
                  <a:lnTo>
                    <a:pt x="116967" y="740029"/>
                  </a:lnTo>
                  <a:lnTo>
                    <a:pt x="116967" y="747013"/>
                  </a:lnTo>
                  <a:lnTo>
                    <a:pt x="115179" y="756662"/>
                  </a:lnTo>
                  <a:lnTo>
                    <a:pt x="109807" y="763524"/>
                  </a:lnTo>
                  <a:lnTo>
                    <a:pt x="100839" y="767623"/>
                  </a:lnTo>
                  <a:lnTo>
                    <a:pt x="88265" y="768985"/>
                  </a:lnTo>
                  <a:lnTo>
                    <a:pt x="36322" y="768985"/>
                  </a:lnTo>
                  <a:lnTo>
                    <a:pt x="36322" y="783463"/>
                  </a:lnTo>
                  <a:lnTo>
                    <a:pt x="90550" y="783463"/>
                  </a:lnTo>
                  <a:lnTo>
                    <a:pt x="107459" y="781438"/>
                  </a:lnTo>
                  <a:lnTo>
                    <a:pt x="119522" y="775366"/>
                  </a:lnTo>
                  <a:lnTo>
                    <a:pt x="126751" y="765246"/>
                  </a:lnTo>
                  <a:lnTo>
                    <a:pt x="129158" y="751078"/>
                  </a:lnTo>
                  <a:lnTo>
                    <a:pt x="128133" y="742191"/>
                  </a:lnTo>
                  <a:lnTo>
                    <a:pt x="125047" y="734568"/>
                  </a:lnTo>
                  <a:lnTo>
                    <a:pt x="119889" y="728182"/>
                  </a:lnTo>
                  <a:lnTo>
                    <a:pt x="112649" y="723011"/>
                  </a:lnTo>
                  <a:lnTo>
                    <a:pt x="112649" y="722757"/>
                  </a:lnTo>
                  <a:close/>
                </a:path>
                <a:path w="170179" h="986789">
                  <a:moveTo>
                    <a:pt x="127000" y="708152"/>
                  </a:moveTo>
                  <a:lnTo>
                    <a:pt x="36322" y="708152"/>
                  </a:lnTo>
                  <a:lnTo>
                    <a:pt x="36322" y="722757"/>
                  </a:lnTo>
                  <a:lnTo>
                    <a:pt x="127000" y="722757"/>
                  </a:lnTo>
                  <a:lnTo>
                    <a:pt x="127000" y="708152"/>
                  </a:lnTo>
                  <a:close/>
                </a:path>
                <a:path w="170179" h="986789">
                  <a:moveTo>
                    <a:pt x="127000" y="499237"/>
                  </a:moveTo>
                  <a:lnTo>
                    <a:pt x="0" y="499237"/>
                  </a:lnTo>
                  <a:lnTo>
                    <a:pt x="0" y="517779"/>
                  </a:lnTo>
                  <a:lnTo>
                    <a:pt x="91694" y="559054"/>
                  </a:lnTo>
                  <a:lnTo>
                    <a:pt x="96900" y="561086"/>
                  </a:lnTo>
                  <a:lnTo>
                    <a:pt x="103885" y="563626"/>
                  </a:lnTo>
                  <a:lnTo>
                    <a:pt x="103885" y="564261"/>
                  </a:lnTo>
                  <a:lnTo>
                    <a:pt x="100456" y="565150"/>
                  </a:lnTo>
                  <a:lnTo>
                    <a:pt x="95376" y="567055"/>
                  </a:lnTo>
                  <a:lnTo>
                    <a:pt x="88646" y="570103"/>
                  </a:lnTo>
                  <a:lnTo>
                    <a:pt x="0" y="608965"/>
                  </a:lnTo>
                  <a:lnTo>
                    <a:pt x="0" y="628650"/>
                  </a:lnTo>
                  <a:lnTo>
                    <a:pt x="127000" y="628650"/>
                  </a:lnTo>
                  <a:lnTo>
                    <a:pt x="127000" y="615061"/>
                  </a:lnTo>
                  <a:lnTo>
                    <a:pt x="17145" y="615061"/>
                  </a:lnTo>
                  <a:lnTo>
                    <a:pt x="17145" y="614680"/>
                  </a:lnTo>
                  <a:lnTo>
                    <a:pt x="22986" y="613410"/>
                  </a:lnTo>
                  <a:lnTo>
                    <a:pt x="27304" y="612140"/>
                  </a:lnTo>
                  <a:lnTo>
                    <a:pt x="127000" y="567563"/>
                  </a:lnTo>
                  <a:lnTo>
                    <a:pt x="127000" y="560324"/>
                  </a:lnTo>
                  <a:lnTo>
                    <a:pt x="26924" y="515747"/>
                  </a:lnTo>
                  <a:lnTo>
                    <a:pt x="22859" y="514477"/>
                  </a:lnTo>
                  <a:lnTo>
                    <a:pt x="17145" y="513080"/>
                  </a:lnTo>
                  <a:lnTo>
                    <a:pt x="17145" y="512699"/>
                  </a:lnTo>
                  <a:lnTo>
                    <a:pt x="127000" y="512699"/>
                  </a:lnTo>
                  <a:lnTo>
                    <a:pt x="127000" y="499237"/>
                  </a:lnTo>
                  <a:close/>
                </a:path>
                <a:path w="170179" h="986789">
                  <a:moveTo>
                    <a:pt x="127000" y="614299"/>
                  </a:moveTo>
                  <a:lnTo>
                    <a:pt x="30479" y="614299"/>
                  </a:lnTo>
                  <a:lnTo>
                    <a:pt x="22225" y="614553"/>
                  </a:lnTo>
                  <a:lnTo>
                    <a:pt x="17145" y="615061"/>
                  </a:lnTo>
                  <a:lnTo>
                    <a:pt x="127000" y="615061"/>
                  </a:lnTo>
                  <a:lnTo>
                    <a:pt x="127000" y="614299"/>
                  </a:lnTo>
                  <a:close/>
                </a:path>
                <a:path w="170179" h="986789">
                  <a:moveTo>
                    <a:pt x="127000" y="512699"/>
                  </a:moveTo>
                  <a:lnTo>
                    <a:pt x="17145" y="512699"/>
                  </a:lnTo>
                  <a:lnTo>
                    <a:pt x="26924" y="513588"/>
                  </a:lnTo>
                  <a:lnTo>
                    <a:pt x="35178" y="513969"/>
                  </a:lnTo>
                  <a:lnTo>
                    <a:pt x="127000" y="513969"/>
                  </a:lnTo>
                  <a:lnTo>
                    <a:pt x="127000" y="512699"/>
                  </a:lnTo>
                  <a:close/>
                </a:path>
                <a:path w="170179" h="986789">
                  <a:moveTo>
                    <a:pt x="81152" y="417195"/>
                  </a:moveTo>
                  <a:lnTo>
                    <a:pt x="69596" y="417195"/>
                  </a:lnTo>
                  <a:lnTo>
                    <a:pt x="73405" y="444373"/>
                  </a:lnTo>
                  <a:lnTo>
                    <a:pt x="76815" y="457467"/>
                  </a:lnTo>
                  <a:lnTo>
                    <a:pt x="82867" y="466836"/>
                  </a:lnTo>
                  <a:lnTo>
                    <a:pt x="91586" y="472465"/>
                  </a:lnTo>
                  <a:lnTo>
                    <a:pt x="102997" y="474345"/>
                  </a:lnTo>
                  <a:lnTo>
                    <a:pt x="110871" y="474345"/>
                  </a:lnTo>
                  <a:lnTo>
                    <a:pt x="117221" y="471678"/>
                  </a:lnTo>
                  <a:lnTo>
                    <a:pt x="122047" y="466598"/>
                  </a:lnTo>
                  <a:lnTo>
                    <a:pt x="126746" y="461518"/>
                  </a:lnTo>
                  <a:lnTo>
                    <a:pt x="127478" y="459359"/>
                  </a:lnTo>
                  <a:lnTo>
                    <a:pt x="95757" y="459359"/>
                  </a:lnTo>
                  <a:lnTo>
                    <a:pt x="91567" y="457708"/>
                  </a:lnTo>
                  <a:lnTo>
                    <a:pt x="86741" y="450850"/>
                  </a:lnTo>
                  <a:lnTo>
                    <a:pt x="85090" y="445770"/>
                  </a:lnTo>
                  <a:lnTo>
                    <a:pt x="84200" y="439038"/>
                  </a:lnTo>
                  <a:lnTo>
                    <a:pt x="81152" y="417195"/>
                  </a:lnTo>
                  <a:close/>
                </a:path>
                <a:path w="170179" h="986789">
                  <a:moveTo>
                    <a:pt x="127000" y="402590"/>
                  </a:moveTo>
                  <a:lnTo>
                    <a:pt x="68072" y="402590"/>
                  </a:lnTo>
                  <a:lnTo>
                    <a:pt x="53256" y="404590"/>
                  </a:lnTo>
                  <a:lnTo>
                    <a:pt x="42703" y="410591"/>
                  </a:lnTo>
                  <a:lnTo>
                    <a:pt x="36389" y="420592"/>
                  </a:lnTo>
                  <a:lnTo>
                    <a:pt x="34290" y="434594"/>
                  </a:lnTo>
                  <a:lnTo>
                    <a:pt x="34815" y="443095"/>
                  </a:lnTo>
                  <a:lnTo>
                    <a:pt x="36401" y="451072"/>
                  </a:lnTo>
                  <a:lnTo>
                    <a:pt x="39058" y="458525"/>
                  </a:lnTo>
                  <a:lnTo>
                    <a:pt x="42799" y="465455"/>
                  </a:lnTo>
                  <a:lnTo>
                    <a:pt x="57657" y="465455"/>
                  </a:lnTo>
                  <a:lnTo>
                    <a:pt x="52750" y="458670"/>
                  </a:lnTo>
                  <a:lnTo>
                    <a:pt x="49267" y="451485"/>
                  </a:lnTo>
                  <a:lnTo>
                    <a:pt x="47174" y="443863"/>
                  </a:lnTo>
                  <a:lnTo>
                    <a:pt x="46481" y="435863"/>
                  </a:lnTo>
                  <a:lnTo>
                    <a:pt x="47914" y="427696"/>
                  </a:lnTo>
                  <a:lnTo>
                    <a:pt x="52228" y="421862"/>
                  </a:lnTo>
                  <a:lnTo>
                    <a:pt x="59447" y="418361"/>
                  </a:lnTo>
                  <a:lnTo>
                    <a:pt x="69596" y="417195"/>
                  </a:lnTo>
                  <a:lnTo>
                    <a:pt x="127000" y="417195"/>
                  </a:lnTo>
                  <a:lnTo>
                    <a:pt x="127000" y="402590"/>
                  </a:lnTo>
                  <a:close/>
                </a:path>
                <a:path w="170179" h="986789">
                  <a:moveTo>
                    <a:pt x="112902" y="417195"/>
                  </a:moveTo>
                  <a:lnTo>
                    <a:pt x="97917" y="417195"/>
                  </a:lnTo>
                  <a:lnTo>
                    <a:pt x="104267" y="419481"/>
                  </a:lnTo>
                  <a:lnTo>
                    <a:pt x="114426" y="428879"/>
                  </a:lnTo>
                  <a:lnTo>
                    <a:pt x="116858" y="434594"/>
                  </a:lnTo>
                  <a:lnTo>
                    <a:pt x="116967" y="447294"/>
                  </a:lnTo>
                  <a:lnTo>
                    <a:pt x="115570" y="451485"/>
                  </a:lnTo>
                  <a:lnTo>
                    <a:pt x="109981" y="457835"/>
                  </a:lnTo>
                  <a:lnTo>
                    <a:pt x="106299" y="459359"/>
                  </a:lnTo>
                  <a:lnTo>
                    <a:pt x="127478" y="459359"/>
                  </a:lnTo>
                  <a:lnTo>
                    <a:pt x="129158" y="454406"/>
                  </a:lnTo>
                  <a:lnTo>
                    <a:pt x="129038" y="444373"/>
                  </a:lnTo>
                  <a:lnTo>
                    <a:pt x="128137" y="436774"/>
                  </a:lnTo>
                  <a:lnTo>
                    <a:pt x="125079" y="429244"/>
                  </a:lnTo>
                  <a:lnTo>
                    <a:pt x="119997" y="422832"/>
                  </a:lnTo>
                  <a:lnTo>
                    <a:pt x="112902" y="417575"/>
                  </a:lnTo>
                  <a:lnTo>
                    <a:pt x="112902" y="417195"/>
                  </a:lnTo>
                  <a:close/>
                </a:path>
                <a:path w="170179" h="986789">
                  <a:moveTo>
                    <a:pt x="127000" y="360045"/>
                  </a:moveTo>
                  <a:lnTo>
                    <a:pt x="36322" y="360045"/>
                  </a:lnTo>
                  <a:lnTo>
                    <a:pt x="36322" y="374650"/>
                  </a:lnTo>
                  <a:lnTo>
                    <a:pt x="127000" y="374650"/>
                  </a:lnTo>
                  <a:lnTo>
                    <a:pt x="127000" y="360045"/>
                  </a:lnTo>
                  <a:close/>
                </a:path>
                <a:path w="170179" h="986789">
                  <a:moveTo>
                    <a:pt x="127000" y="299338"/>
                  </a:moveTo>
                  <a:lnTo>
                    <a:pt x="71627" y="299338"/>
                  </a:lnTo>
                  <a:lnTo>
                    <a:pt x="63103" y="299837"/>
                  </a:lnTo>
                  <a:lnTo>
                    <a:pt x="34290" y="320040"/>
                  </a:lnTo>
                  <a:lnTo>
                    <a:pt x="34290" y="329946"/>
                  </a:lnTo>
                  <a:lnTo>
                    <a:pt x="35361" y="339089"/>
                  </a:lnTo>
                  <a:lnTo>
                    <a:pt x="38576" y="347090"/>
                  </a:lnTo>
                  <a:lnTo>
                    <a:pt x="43934" y="353949"/>
                  </a:lnTo>
                  <a:lnTo>
                    <a:pt x="51434" y="359663"/>
                  </a:lnTo>
                  <a:lnTo>
                    <a:pt x="51434" y="360045"/>
                  </a:lnTo>
                  <a:lnTo>
                    <a:pt x="67055" y="360045"/>
                  </a:lnTo>
                  <a:lnTo>
                    <a:pt x="60071" y="357632"/>
                  </a:lnTo>
                  <a:lnTo>
                    <a:pt x="49149" y="348234"/>
                  </a:lnTo>
                  <a:lnTo>
                    <a:pt x="46481" y="342138"/>
                  </a:lnTo>
                  <a:lnTo>
                    <a:pt x="46481" y="334899"/>
                  </a:lnTo>
                  <a:lnTo>
                    <a:pt x="48289" y="325711"/>
                  </a:lnTo>
                  <a:lnTo>
                    <a:pt x="53705" y="319119"/>
                  </a:lnTo>
                  <a:lnTo>
                    <a:pt x="62716" y="315146"/>
                  </a:lnTo>
                  <a:lnTo>
                    <a:pt x="75310" y="313817"/>
                  </a:lnTo>
                  <a:lnTo>
                    <a:pt x="127000" y="313817"/>
                  </a:lnTo>
                  <a:lnTo>
                    <a:pt x="127000" y="299338"/>
                  </a:lnTo>
                  <a:close/>
                </a:path>
                <a:path w="170179" h="986789">
                  <a:moveTo>
                    <a:pt x="81152" y="222123"/>
                  </a:moveTo>
                  <a:lnTo>
                    <a:pt x="69596" y="222123"/>
                  </a:lnTo>
                  <a:lnTo>
                    <a:pt x="73405" y="249300"/>
                  </a:lnTo>
                  <a:lnTo>
                    <a:pt x="76815" y="262395"/>
                  </a:lnTo>
                  <a:lnTo>
                    <a:pt x="82867" y="271764"/>
                  </a:lnTo>
                  <a:lnTo>
                    <a:pt x="91586" y="277393"/>
                  </a:lnTo>
                  <a:lnTo>
                    <a:pt x="102997" y="279273"/>
                  </a:lnTo>
                  <a:lnTo>
                    <a:pt x="110871" y="279273"/>
                  </a:lnTo>
                  <a:lnTo>
                    <a:pt x="117221" y="276606"/>
                  </a:lnTo>
                  <a:lnTo>
                    <a:pt x="122047" y="271525"/>
                  </a:lnTo>
                  <a:lnTo>
                    <a:pt x="126746" y="266446"/>
                  </a:lnTo>
                  <a:lnTo>
                    <a:pt x="127478" y="264287"/>
                  </a:lnTo>
                  <a:lnTo>
                    <a:pt x="95757" y="264287"/>
                  </a:lnTo>
                  <a:lnTo>
                    <a:pt x="91567" y="262636"/>
                  </a:lnTo>
                  <a:lnTo>
                    <a:pt x="86741" y="255778"/>
                  </a:lnTo>
                  <a:lnTo>
                    <a:pt x="85090" y="250698"/>
                  </a:lnTo>
                  <a:lnTo>
                    <a:pt x="84200" y="243967"/>
                  </a:lnTo>
                  <a:lnTo>
                    <a:pt x="81152" y="222123"/>
                  </a:lnTo>
                  <a:close/>
                </a:path>
                <a:path w="170179" h="986789">
                  <a:moveTo>
                    <a:pt x="127000" y="207518"/>
                  </a:moveTo>
                  <a:lnTo>
                    <a:pt x="68072" y="207518"/>
                  </a:lnTo>
                  <a:lnTo>
                    <a:pt x="53256" y="209518"/>
                  </a:lnTo>
                  <a:lnTo>
                    <a:pt x="42703" y="215519"/>
                  </a:lnTo>
                  <a:lnTo>
                    <a:pt x="36389" y="225520"/>
                  </a:lnTo>
                  <a:lnTo>
                    <a:pt x="34290" y="239522"/>
                  </a:lnTo>
                  <a:lnTo>
                    <a:pt x="34815" y="248023"/>
                  </a:lnTo>
                  <a:lnTo>
                    <a:pt x="36401" y="256000"/>
                  </a:lnTo>
                  <a:lnTo>
                    <a:pt x="39058" y="263453"/>
                  </a:lnTo>
                  <a:lnTo>
                    <a:pt x="42799" y="270383"/>
                  </a:lnTo>
                  <a:lnTo>
                    <a:pt x="57657" y="270383"/>
                  </a:lnTo>
                  <a:lnTo>
                    <a:pt x="52750" y="263598"/>
                  </a:lnTo>
                  <a:lnTo>
                    <a:pt x="49267" y="256412"/>
                  </a:lnTo>
                  <a:lnTo>
                    <a:pt x="47174" y="248791"/>
                  </a:lnTo>
                  <a:lnTo>
                    <a:pt x="46481" y="240792"/>
                  </a:lnTo>
                  <a:lnTo>
                    <a:pt x="47914" y="232624"/>
                  </a:lnTo>
                  <a:lnTo>
                    <a:pt x="52228" y="226790"/>
                  </a:lnTo>
                  <a:lnTo>
                    <a:pt x="59447" y="223289"/>
                  </a:lnTo>
                  <a:lnTo>
                    <a:pt x="69596" y="222123"/>
                  </a:lnTo>
                  <a:lnTo>
                    <a:pt x="127000" y="222123"/>
                  </a:lnTo>
                  <a:lnTo>
                    <a:pt x="127000" y="207518"/>
                  </a:lnTo>
                  <a:close/>
                </a:path>
                <a:path w="170179" h="986789">
                  <a:moveTo>
                    <a:pt x="112902" y="222123"/>
                  </a:moveTo>
                  <a:lnTo>
                    <a:pt x="97917" y="222123"/>
                  </a:lnTo>
                  <a:lnTo>
                    <a:pt x="104267" y="224409"/>
                  </a:lnTo>
                  <a:lnTo>
                    <a:pt x="114426" y="233807"/>
                  </a:lnTo>
                  <a:lnTo>
                    <a:pt x="116858" y="239522"/>
                  </a:lnTo>
                  <a:lnTo>
                    <a:pt x="116967" y="252222"/>
                  </a:lnTo>
                  <a:lnTo>
                    <a:pt x="115570" y="256412"/>
                  </a:lnTo>
                  <a:lnTo>
                    <a:pt x="109981" y="262763"/>
                  </a:lnTo>
                  <a:lnTo>
                    <a:pt x="106299" y="264287"/>
                  </a:lnTo>
                  <a:lnTo>
                    <a:pt x="127478" y="264287"/>
                  </a:lnTo>
                  <a:lnTo>
                    <a:pt x="129158" y="259334"/>
                  </a:lnTo>
                  <a:lnTo>
                    <a:pt x="129038" y="249300"/>
                  </a:lnTo>
                  <a:lnTo>
                    <a:pt x="128137" y="241702"/>
                  </a:lnTo>
                  <a:lnTo>
                    <a:pt x="125079" y="234172"/>
                  </a:lnTo>
                  <a:lnTo>
                    <a:pt x="119997" y="227760"/>
                  </a:lnTo>
                  <a:lnTo>
                    <a:pt x="112902" y="222504"/>
                  </a:lnTo>
                  <a:lnTo>
                    <a:pt x="112902" y="222123"/>
                  </a:lnTo>
                  <a:close/>
                </a:path>
                <a:path w="170179" h="986789">
                  <a:moveTo>
                    <a:pt x="65404" y="116586"/>
                  </a:moveTo>
                  <a:lnTo>
                    <a:pt x="48895" y="116586"/>
                  </a:lnTo>
                  <a:lnTo>
                    <a:pt x="48895" y="116967"/>
                  </a:lnTo>
                  <a:lnTo>
                    <a:pt x="42487" y="122017"/>
                  </a:lnTo>
                  <a:lnTo>
                    <a:pt x="37925" y="128222"/>
                  </a:lnTo>
                  <a:lnTo>
                    <a:pt x="35251" y="135445"/>
                  </a:lnTo>
                  <a:lnTo>
                    <a:pt x="35152" y="136017"/>
                  </a:lnTo>
                  <a:lnTo>
                    <a:pt x="34290" y="144145"/>
                  </a:lnTo>
                  <a:lnTo>
                    <a:pt x="35127" y="153318"/>
                  </a:lnTo>
                  <a:lnTo>
                    <a:pt x="63896" y="182911"/>
                  </a:lnTo>
                  <a:lnTo>
                    <a:pt x="84581" y="185674"/>
                  </a:lnTo>
                  <a:lnTo>
                    <a:pt x="94251" y="185031"/>
                  </a:lnTo>
                  <a:lnTo>
                    <a:pt x="102885" y="183102"/>
                  </a:lnTo>
                  <a:lnTo>
                    <a:pt x="110495" y="179887"/>
                  </a:lnTo>
                  <a:lnTo>
                    <a:pt x="117094" y="175387"/>
                  </a:lnTo>
                  <a:lnTo>
                    <a:pt x="121413" y="170815"/>
                  </a:lnTo>
                  <a:lnTo>
                    <a:pt x="83693" y="170815"/>
                  </a:lnTo>
                  <a:lnTo>
                    <a:pt x="75334" y="170338"/>
                  </a:lnTo>
                  <a:lnTo>
                    <a:pt x="46481" y="151130"/>
                  </a:lnTo>
                  <a:lnTo>
                    <a:pt x="46481" y="134874"/>
                  </a:lnTo>
                  <a:lnTo>
                    <a:pt x="49022" y="128778"/>
                  </a:lnTo>
                  <a:lnTo>
                    <a:pt x="54101" y="123952"/>
                  </a:lnTo>
                  <a:lnTo>
                    <a:pt x="59308" y="119125"/>
                  </a:lnTo>
                  <a:lnTo>
                    <a:pt x="65404" y="116586"/>
                  </a:lnTo>
                  <a:close/>
                </a:path>
                <a:path w="170179" h="986789">
                  <a:moveTo>
                    <a:pt x="119760" y="102108"/>
                  </a:moveTo>
                  <a:lnTo>
                    <a:pt x="36322" y="102108"/>
                  </a:lnTo>
                  <a:lnTo>
                    <a:pt x="36322" y="116586"/>
                  </a:lnTo>
                  <a:lnTo>
                    <a:pt x="121666" y="116586"/>
                  </a:lnTo>
                  <a:lnTo>
                    <a:pt x="137261" y="118681"/>
                  </a:lnTo>
                  <a:lnTo>
                    <a:pt x="148415" y="124968"/>
                  </a:lnTo>
                  <a:lnTo>
                    <a:pt x="155116" y="135445"/>
                  </a:lnTo>
                  <a:lnTo>
                    <a:pt x="157333" y="149987"/>
                  </a:lnTo>
                  <a:lnTo>
                    <a:pt x="157274" y="151130"/>
                  </a:lnTo>
                  <a:lnTo>
                    <a:pt x="156809" y="157160"/>
                  </a:lnTo>
                  <a:lnTo>
                    <a:pt x="155193" y="164385"/>
                  </a:lnTo>
                  <a:lnTo>
                    <a:pt x="152530" y="171777"/>
                  </a:lnTo>
                  <a:lnTo>
                    <a:pt x="148844" y="179324"/>
                  </a:lnTo>
                  <a:lnTo>
                    <a:pt x="163322" y="179324"/>
                  </a:lnTo>
                  <a:lnTo>
                    <a:pt x="169672" y="149987"/>
                  </a:lnTo>
                  <a:lnTo>
                    <a:pt x="166552" y="129057"/>
                  </a:lnTo>
                  <a:lnTo>
                    <a:pt x="157194" y="114093"/>
                  </a:lnTo>
                  <a:lnTo>
                    <a:pt x="141597" y="105106"/>
                  </a:lnTo>
                  <a:lnTo>
                    <a:pt x="119760" y="102108"/>
                  </a:lnTo>
                  <a:close/>
                </a:path>
                <a:path w="170179" h="986789">
                  <a:moveTo>
                    <a:pt x="111759" y="116586"/>
                  </a:moveTo>
                  <a:lnTo>
                    <a:pt x="95123" y="116586"/>
                  </a:lnTo>
                  <a:lnTo>
                    <a:pt x="102488" y="119253"/>
                  </a:lnTo>
                  <a:lnTo>
                    <a:pt x="108203" y="124333"/>
                  </a:lnTo>
                  <a:lnTo>
                    <a:pt x="114046" y="129412"/>
                  </a:lnTo>
                  <a:lnTo>
                    <a:pt x="116967" y="136017"/>
                  </a:lnTo>
                  <a:lnTo>
                    <a:pt x="116967" y="152273"/>
                  </a:lnTo>
                  <a:lnTo>
                    <a:pt x="113919" y="158623"/>
                  </a:lnTo>
                  <a:lnTo>
                    <a:pt x="101853" y="168402"/>
                  </a:lnTo>
                  <a:lnTo>
                    <a:pt x="93725" y="170815"/>
                  </a:lnTo>
                  <a:lnTo>
                    <a:pt x="121413" y="170815"/>
                  </a:lnTo>
                  <a:lnTo>
                    <a:pt x="122354" y="169818"/>
                  </a:lnTo>
                  <a:lnTo>
                    <a:pt x="126126" y="163417"/>
                  </a:lnTo>
                  <a:lnTo>
                    <a:pt x="128398" y="156206"/>
                  </a:lnTo>
                  <a:lnTo>
                    <a:pt x="129158" y="148209"/>
                  </a:lnTo>
                  <a:lnTo>
                    <a:pt x="128065" y="138416"/>
                  </a:lnTo>
                  <a:lnTo>
                    <a:pt x="124793" y="129968"/>
                  </a:lnTo>
                  <a:lnTo>
                    <a:pt x="119354" y="122830"/>
                  </a:lnTo>
                  <a:lnTo>
                    <a:pt x="111759" y="116967"/>
                  </a:lnTo>
                  <a:lnTo>
                    <a:pt x="111759" y="116586"/>
                  </a:lnTo>
                  <a:close/>
                </a:path>
                <a:path w="170179" h="986789">
                  <a:moveTo>
                    <a:pt x="85344" y="0"/>
                  </a:moveTo>
                  <a:lnTo>
                    <a:pt x="77724" y="0"/>
                  </a:lnTo>
                  <a:lnTo>
                    <a:pt x="68079" y="597"/>
                  </a:lnTo>
                  <a:lnTo>
                    <a:pt x="35004" y="28850"/>
                  </a:lnTo>
                  <a:lnTo>
                    <a:pt x="34290" y="37211"/>
                  </a:lnTo>
                  <a:lnTo>
                    <a:pt x="35123" y="45785"/>
                  </a:lnTo>
                  <a:lnTo>
                    <a:pt x="62833" y="76025"/>
                  </a:lnTo>
                  <a:lnTo>
                    <a:pt x="82042" y="78994"/>
                  </a:lnTo>
                  <a:lnTo>
                    <a:pt x="92640" y="78323"/>
                  </a:lnTo>
                  <a:lnTo>
                    <a:pt x="101965" y="76295"/>
                  </a:lnTo>
                  <a:lnTo>
                    <a:pt x="110027" y="72886"/>
                  </a:lnTo>
                  <a:lnTo>
                    <a:pt x="116840" y="68072"/>
                  </a:lnTo>
                  <a:lnTo>
                    <a:pt x="120486" y="64008"/>
                  </a:lnTo>
                  <a:lnTo>
                    <a:pt x="85344" y="64008"/>
                  </a:lnTo>
                  <a:lnTo>
                    <a:pt x="85344" y="63754"/>
                  </a:lnTo>
                  <a:lnTo>
                    <a:pt x="73025" y="63754"/>
                  </a:lnTo>
                  <a:lnTo>
                    <a:pt x="65150" y="62737"/>
                  </a:lnTo>
                  <a:lnTo>
                    <a:pt x="58674" y="59690"/>
                  </a:lnTo>
                  <a:lnTo>
                    <a:pt x="48895" y="50165"/>
                  </a:lnTo>
                  <a:lnTo>
                    <a:pt x="46481" y="44323"/>
                  </a:lnTo>
                  <a:lnTo>
                    <a:pt x="46481" y="30480"/>
                  </a:lnTo>
                  <a:lnTo>
                    <a:pt x="48768" y="24892"/>
                  </a:lnTo>
                  <a:lnTo>
                    <a:pt x="53467" y="20955"/>
                  </a:lnTo>
                  <a:lnTo>
                    <a:pt x="58166" y="16891"/>
                  </a:lnTo>
                  <a:lnTo>
                    <a:pt x="64643" y="14859"/>
                  </a:lnTo>
                  <a:lnTo>
                    <a:pt x="85344" y="14859"/>
                  </a:lnTo>
                  <a:lnTo>
                    <a:pt x="85344" y="0"/>
                  </a:lnTo>
                  <a:close/>
                </a:path>
                <a:path w="170179" h="986789">
                  <a:moveTo>
                    <a:pt x="120523" y="6223"/>
                  </a:moveTo>
                  <a:lnTo>
                    <a:pt x="106806" y="6223"/>
                  </a:lnTo>
                  <a:lnTo>
                    <a:pt x="111234" y="12825"/>
                  </a:lnTo>
                  <a:lnTo>
                    <a:pt x="114411" y="19700"/>
                  </a:lnTo>
                  <a:lnTo>
                    <a:pt x="116326" y="26886"/>
                  </a:lnTo>
                  <a:lnTo>
                    <a:pt x="116967" y="34417"/>
                  </a:lnTo>
                  <a:lnTo>
                    <a:pt x="116967" y="43561"/>
                  </a:lnTo>
                  <a:lnTo>
                    <a:pt x="114173" y="50673"/>
                  </a:lnTo>
                  <a:lnTo>
                    <a:pt x="103250" y="61087"/>
                  </a:lnTo>
                  <a:lnTo>
                    <a:pt x="95376" y="63754"/>
                  </a:lnTo>
                  <a:lnTo>
                    <a:pt x="85344" y="64008"/>
                  </a:lnTo>
                  <a:lnTo>
                    <a:pt x="120486" y="64008"/>
                  </a:lnTo>
                  <a:lnTo>
                    <a:pt x="122247" y="62045"/>
                  </a:lnTo>
                  <a:lnTo>
                    <a:pt x="126095" y="55006"/>
                  </a:lnTo>
                  <a:lnTo>
                    <a:pt x="128395" y="46944"/>
                  </a:lnTo>
                  <a:lnTo>
                    <a:pt x="129158" y="37846"/>
                  </a:lnTo>
                  <a:lnTo>
                    <a:pt x="128613" y="28511"/>
                  </a:lnTo>
                  <a:lnTo>
                    <a:pt x="126984" y="20129"/>
                  </a:lnTo>
                  <a:lnTo>
                    <a:pt x="124283" y="12700"/>
                  </a:lnTo>
                  <a:lnTo>
                    <a:pt x="120523" y="6223"/>
                  </a:lnTo>
                  <a:close/>
                </a:path>
                <a:path w="170179" h="986789">
                  <a:moveTo>
                    <a:pt x="85344" y="14859"/>
                  </a:moveTo>
                  <a:lnTo>
                    <a:pt x="73025" y="14859"/>
                  </a:lnTo>
                  <a:lnTo>
                    <a:pt x="73025" y="63754"/>
                  </a:lnTo>
                  <a:lnTo>
                    <a:pt x="85344" y="63754"/>
                  </a:lnTo>
                  <a:lnTo>
                    <a:pt x="85344" y="14859"/>
                  </a:lnTo>
                  <a:close/>
                </a:path>
              </a:pathLst>
            </a:custGeom>
            <a:solidFill>
              <a:srgbClr val="585858">
                <a:alpha val="98823"/>
              </a:srgbClr>
            </a:solidFill>
          </p:spPr>
          <p:txBody>
            <a:bodyPr wrap="square" lIns="0" tIns="0" rIns="0" bIns="0" rtlCol="0"/>
            <a:lstStyle/>
            <a:p>
              <a:endParaRPr sz="1764" dirty="0">
                <a:latin typeface="+mj-lt"/>
              </a:endParaRPr>
            </a:p>
          </p:txBody>
        </p:sp>
        <p:sp>
          <p:nvSpPr>
            <p:cNvPr id="42" name="object 40">
              <a:extLst>
                <a:ext uri="{FF2B5EF4-FFF2-40B4-BE49-F238E27FC236}">
                  <a16:creationId xmlns:a16="http://schemas.microsoft.com/office/drawing/2014/main" id="{9E3CD280-A5E4-498C-9621-5C3086FAC635}"/>
                </a:ext>
              </a:extLst>
            </p:cNvPr>
            <p:cNvSpPr/>
            <p:nvPr/>
          </p:nvSpPr>
          <p:spPr>
            <a:xfrm>
              <a:off x="7107936" y="5303519"/>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43" name="object 41">
              <a:extLst>
                <a:ext uri="{FF2B5EF4-FFF2-40B4-BE49-F238E27FC236}">
                  <a16:creationId xmlns:a16="http://schemas.microsoft.com/office/drawing/2014/main" id="{A4E21326-CC67-40CB-A25B-436A2A6AA891}"/>
                </a:ext>
              </a:extLst>
            </p:cNvPr>
            <p:cNvSpPr/>
            <p:nvPr/>
          </p:nvSpPr>
          <p:spPr>
            <a:xfrm>
              <a:off x="7456804" y="5394578"/>
              <a:ext cx="974725" cy="190500"/>
            </a:xfrm>
            <a:custGeom>
              <a:avLst/>
              <a:gdLst/>
              <a:ahLst/>
              <a:cxnLst/>
              <a:rect l="l" t="t" r="r" b="b"/>
              <a:pathLst>
                <a:path w="974725" h="190500">
                  <a:moveTo>
                    <a:pt x="20700" y="7746"/>
                  </a:moveTo>
                  <a:lnTo>
                    <a:pt x="0" y="7746"/>
                  </a:lnTo>
                  <a:lnTo>
                    <a:pt x="0" y="144398"/>
                  </a:lnTo>
                  <a:lnTo>
                    <a:pt x="16001" y="144398"/>
                  </a:lnTo>
                  <a:lnTo>
                    <a:pt x="15981" y="35559"/>
                  </a:lnTo>
                  <a:lnTo>
                    <a:pt x="15748" y="29844"/>
                  </a:lnTo>
                  <a:lnTo>
                    <a:pt x="15240" y="26923"/>
                  </a:lnTo>
                  <a:lnTo>
                    <a:pt x="32947" y="26923"/>
                  </a:lnTo>
                  <a:lnTo>
                    <a:pt x="20700" y="7746"/>
                  </a:lnTo>
                  <a:close/>
                </a:path>
                <a:path w="974725" h="190500">
                  <a:moveTo>
                    <a:pt x="32947" y="26923"/>
                  </a:moveTo>
                  <a:lnTo>
                    <a:pt x="15748" y="26923"/>
                  </a:lnTo>
                  <a:lnTo>
                    <a:pt x="16891" y="29971"/>
                  </a:lnTo>
                  <a:lnTo>
                    <a:pt x="18415" y="32765"/>
                  </a:lnTo>
                  <a:lnTo>
                    <a:pt x="20193" y="35559"/>
                  </a:lnTo>
                  <a:lnTo>
                    <a:pt x="90424" y="144398"/>
                  </a:lnTo>
                  <a:lnTo>
                    <a:pt x="110109" y="144398"/>
                  </a:lnTo>
                  <a:lnTo>
                    <a:pt x="110109" y="124078"/>
                  </a:lnTo>
                  <a:lnTo>
                    <a:pt x="94615" y="124078"/>
                  </a:lnTo>
                  <a:lnTo>
                    <a:pt x="93852" y="122427"/>
                  </a:lnTo>
                  <a:lnTo>
                    <a:pt x="89153" y="114934"/>
                  </a:lnTo>
                  <a:lnTo>
                    <a:pt x="32947" y="26923"/>
                  </a:lnTo>
                  <a:close/>
                </a:path>
                <a:path w="974725" h="190500">
                  <a:moveTo>
                    <a:pt x="110109" y="7746"/>
                  </a:moveTo>
                  <a:lnTo>
                    <a:pt x="94106" y="7746"/>
                  </a:lnTo>
                  <a:lnTo>
                    <a:pt x="94164" y="114934"/>
                  </a:lnTo>
                  <a:lnTo>
                    <a:pt x="94361" y="120141"/>
                  </a:lnTo>
                  <a:lnTo>
                    <a:pt x="94996" y="124078"/>
                  </a:lnTo>
                  <a:lnTo>
                    <a:pt x="110109" y="124078"/>
                  </a:lnTo>
                  <a:lnTo>
                    <a:pt x="110109" y="7746"/>
                  </a:lnTo>
                  <a:close/>
                </a:path>
                <a:path w="974725" h="190500">
                  <a:moveTo>
                    <a:pt x="182499" y="44576"/>
                  </a:moveTo>
                  <a:lnTo>
                    <a:pt x="144774" y="66597"/>
                  </a:lnTo>
                  <a:lnTo>
                    <a:pt x="137541" y="96011"/>
                  </a:lnTo>
                  <a:lnTo>
                    <a:pt x="138279" y="107364"/>
                  </a:lnTo>
                  <a:lnTo>
                    <a:pt x="163369" y="143351"/>
                  </a:lnTo>
                  <a:lnTo>
                    <a:pt x="181864" y="146684"/>
                  </a:lnTo>
                  <a:lnTo>
                    <a:pt x="191912" y="146091"/>
                  </a:lnTo>
                  <a:lnTo>
                    <a:pt x="200914" y="144319"/>
                  </a:lnTo>
                  <a:lnTo>
                    <a:pt x="208867" y="141380"/>
                  </a:lnTo>
                  <a:lnTo>
                    <a:pt x="215773" y="137286"/>
                  </a:lnTo>
                  <a:lnTo>
                    <a:pt x="215773" y="133476"/>
                  </a:lnTo>
                  <a:lnTo>
                    <a:pt x="175768" y="133476"/>
                  </a:lnTo>
                  <a:lnTo>
                    <a:pt x="168021" y="130555"/>
                  </a:lnTo>
                  <a:lnTo>
                    <a:pt x="153670" y="99567"/>
                  </a:lnTo>
                  <a:lnTo>
                    <a:pt x="222630" y="99567"/>
                  </a:lnTo>
                  <a:lnTo>
                    <a:pt x="222630" y="91312"/>
                  </a:lnTo>
                  <a:lnTo>
                    <a:pt x="222305" y="86232"/>
                  </a:lnTo>
                  <a:lnTo>
                    <a:pt x="153924" y="86232"/>
                  </a:lnTo>
                  <a:lnTo>
                    <a:pt x="155067" y="77723"/>
                  </a:lnTo>
                  <a:lnTo>
                    <a:pt x="158242" y="70865"/>
                  </a:lnTo>
                  <a:lnTo>
                    <a:pt x="163449" y="65658"/>
                  </a:lnTo>
                  <a:lnTo>
                    <a:pt x="168528" y="60324"/>
                  </a:lnTo>
                  <a:lnTo>
                    <a:pt x="174878" y="57657"/>
                  </a:lnTo>
                  <a:lnTo>
                    <a:pt x="212604" y="57657"/>
                  </a:lnTo>
                  <a:lnTo>
                    <a:pt x="212090" y="56895"/>
                  </a:lnTo>
                  <a:lnTo>
                    <a:pt x="206305" y="51488"/>
                  </a:lnTo>
                  <a:lnTo>
                    <a:pt x="199437" y="47640"/>
                  </a:lnTo>
                  <a:lnTo>
                    <a:pt x="191498" y="45340"/>
                  </a:lnTo>
                  <a:lnTo>
                    <a:pt x="182499" y="44576"/>
                  </a:lnTo>
                  <a:close/>
                </a:path>
                <a:path w="974725" h="190500">
                  <a:moveTo>
                    <a:pt x="215773" y="122681"/>
                  </a:moveTo>
                  <a:lnTo>
                    <a:pt x="208728" y="127422"/>
                  </a:lnTo>
                  <a:lnTo>
                    <a:pt x="201326" y="130794"/>
                  </a:lnTo>
                  <a:lnTo>
                    <a:pt x="193591" y="132808"/>
                  </a:lnTo>
                  <a:lnTo>
                    <a:pt x="185547" y="133476"/>
                  </a:lnTo>
                  <a:lnTo>
                    <a:pt x="215773" y="133476"/>
                  </a:lnTo>
                  <a:lnTo>
                    <a:pt x="215773" y="122681"/>
                  </a:lnTo>
                  <a:close/>
                </a:path>
                <a:path w="974725" h="190500">
                  <a:moveTo>
                    <a:pt x="212604" y="57657"/>
                  </a:moveTo>
                  <a:lnTo>
                    <a:pt x="189865" y="57657"/>
                  </a:lnTo>
                  <a:lnTo>
                    <a:pt x="195706" y="60197"/>
                  </a:lnTo>
                  <a:lnTo>
                    <a:pt x="200025" y="65277"/>
                  </a:lnTo>
                  <a:lnTo>
                    <a:pt x="204343" y="70230"/>
                  </a:lnTo>
                  <a:lnTo>
                    <a:pt x="206501" y="77215"/>
                  </a:lnTo>
                  <a:lnTo>
                    <a:pt x="206628" y="86232"/>
                  </a:lnTo>
                  <a:lnTo>
                    <a:pt x="222305" y="86232"/>
                  </a:lnTo>
                  <a:lnTo>
                    <a:pt x="221966" y="80934"/>
                  </a:lnTo>
                  <a:lnTo>
                    <a:pt x="219979" y="71723"/>
                  </a:lnTo>
                  <a:lnTo>
                    <a:pt x="216683" y="63702"/>
                  </a:lnTo>
                  <a:lnTo>
                    <a:pt x="212604" y="57657"/>
                  </a:lnTo>
                  <a:close/>
                </a:path>
                <a:path w="974725" h="190500">
                  <a:moveTo>
                    <a:pt x="266953" y="60197"/>
                  </a:moveTo>
                  <a:lnTo>
                    <a:pt x="251333" y="60197"/>
                  </a:lnTo>
                  <a:lnTo>
                    <a:pt x="251333" y="117855"/>
                  </a:lnTo>
                  <a:lnTo>
                    <a:pt x="252930" y="130357"/>
                  </a:lnTo>
                  <a:lnTo>
                    <a:pt x="257730" y="139287"/>
                  </a:lnTo>
                  <a:lnTo>
                    <a:pt x="265745" y="144645"/>
                  </a:lnTo>
                  <a:lnTo>
                    <a:pt x="276987" y="146430"/>
                  </a:lnTo>
                  <a:lnTo>
                    <a:pt x="282955" y="146430"/>
                  </a:lnTo>
                  <a:lnTo>
                    <a:pt x="287909" y="145414"/>
                  </a:lnTo>
                  <a:lnTo>
                    <a:pt x="291592" y="143382"/>
                  </a:lnTo>
                  <a:lnTo>
                    <a:pt x="291592" y="133349"/>
                  </a:lnTo>
                  <a:lnTo>
                    <a:pt x="276225" y="133349"/>
                  </a:lnTo>
                  <a:lnTo>
                    <a:pt x="272542" y="131952"/>
                  </a:lnTo>
                  <a:lnTo>
                    <a:pt x="270255" y="129158"/>
                  </a:lnTo>
                  <a:lnTo>
                    <a:pt x="268097" y="126364"/>
                  </a:lnTo>
                  <a:lnTo>
                    <a:pt x="266953" y="121665"/>
                  </a:lnTo>
                  <a:lnTo>
                    <a:pt x="266953" y="60197"/>
                  </a:lnTo>
                  <a:close/>
                </a:path>
                <a:path w="974725" h="190500">
                  <a:moveTo>
                    <a:pt x="291592" y="130047"/>
                  </a:moveTo>
                  <a:lnTo>
                    <a:pt x="288671" y="132206"/>
                  </a:lnTo>
                  <a:lnTo>
                    <a:pt x="285242" y="133349"/>
                  </a:lnTo>
                  <a:lnTo>
                    <a:pt x="291592" y="133349"/>
                  </a:lnTo>
                  <a:lnTo>
                    <a:pt x="291592" y="130047"/>
                  </a:lnTo>
                  <a:close/>
                </a:path>
                <a:path w="974725" h="190500">
                  <a:moveTo>
                    <a:pt x="291592" y="46862"/>
                  </a:moveTo>
                  <a:lnTo>
                    <a:pt x="234569" y="46862"/>
                  </a:lnTo>
                  <a:lnTo>
                    <a:pt x="234569" y="60197"/>
                  </a:lnTo>
                  <a:lnTo>
                    <a:pt x="291592" y="60197"/>
                  </a:lnTo>
                  <a:lnTo>
                    <a:pt x="291592" y="46862"/>
                  </a:lnTo>
                  <a:close/>
                </a:path>
                <a:path w="974725" h="190500">
                  <a:moveTo>
                    <a:pt x="266953" y="18033"/>
                  </a:moveTo>
                  <a:lnTo>
                    <a:pt x="251333" y="22986"/>
                  </a:lnTo>
                  <a:lnTo>
                    <a:pt x="251333" y="46862"/>
                  </a:lnTo>
                  <a:lnTo>
                    <a:pt x="266953" y="46862"/>
                  </a:lnTo>
                  <a:lnTo>
                    <a:pt x="266953" y="18033"/>
                  </a:lnTo>
                  <a:close/>
                </a:path>
                <a:path w="974725" h="190500">
                  <a:moveTo>
                    <a:pt x="314705" y="46862"/>
                  </a:moveTo>
                  <a:lnTo>
                    <a:pt x="298323" y="46862"/>
                  </a:lnTo>
                  <a:lnTo>
                    <a:pt x="327787" y="144398"/>
                  </a:lnTo>
                  <a:lnTo>
                    <a:pt x="343408" y="144398"/>
                  </a:lnTo>
                  <a:lnTo>
                    <a:pt x="348243" y="128904"/>
                  </a:lnTo>
                  <a:lnTo>
                    <a:pt x="336169" y="128904"/>
                  </a:lnTo>
                  <a:lnTo>
                    <a:pt x="335915" y="125348"/>
                  </a:lnTo>
                  <a:lnTo>
                    <a:pt x="335534" y="122427"/>
                  </a:lnTo>
                  <a:lnTo>
                    <a:pt x="314705" y="46862"/>
                  </a:lnTo>
                  <a:close/>
                </a:path>
                <a:path w="974725" h="190500">
                  <a:moveTo>
                    <a:pt x="380540" y="65531"/>
                  </a:moveTo>
                  <a:lnTo>
                    <a:pt x="367665" y="65531"/>
                  </a:lnTo>
                  <a:lnTo>
                    <a:pt x="367919" y="68833"/>
                  </a:lnTo>
                  <a:lnTo>
                    <a:pt x="368426" y="71881"/>
                  </a:lnTo>
                  <a:lnTo>
                    <a:pt x="389254" y="144398"/>
                  </a:lnTo>
                  <a:lnTo>
                    <a:pt x="405511" y="144398"/>
                  </a:lnTo>
                  <a:lnTo>
                    <a:pt x="410075" y="129158"/>
                  </a:lnTo>
                  <a:lnTo>
                    <a:pt x="397128" y="129158"/>
                  </a:lnTo>
                  <a:lnTo>
                    <a:pt x="396748" y="125602"/>
                  </a:lnTo>
                  <a:lnTo>
                    <a:pt x="396240" y="122681"/>
                  </a:lnTo>
                  <a:lnTo>
                    <a:pt x="380540" y="65531"/>
                  </a:lnTo>
                  <a:close/>
                </a:path>
                <a:path w="974725" h="190500">
                  <a:moveTo>
                    <a:pt x="434721" y="46862"/>
                  </a:moveTo>
                  <a:lnTo>
                    <a:pt x="419226" y="46862"/>
                  </a:lnTo>
                  <a:lnTo>
                    <a:pt x="398525" y="123697"/>
                  </a:lnTo>
                  <a:lnTo>
                    <a:pt x="398018" y="126618"/>
                  </a:lnTo>
                  <a:lnTo>
                    <a:pt x="397891" y="129158"/>
                  </a:lnTo>
                  <a:lnTo>
                    <a:pt x="410075" y="129158"/>
                  </a:lnTo>
                  <a:lnTo>
                    <a:pt x="434721" y="46862"/>
                  </a:lnTo>
                  <a:close/>
                </a:path>
                <a:path w="974725" h="190500">
                  <a:moveTo>
                    <a:pt x="375412" y="46862"/>
                  </a:moveTo>
                  <a:lnTo>
                    <a:pt x="361188" y="46862"/>
                  </a:lnTo>
                  <a:lnTo>
                    <a:pt x="338709" y="120014"/>
                  </a:lnTo>
                  <a:lnTo>
                    <a:pt x="337693" y="123189"/>
                  </a:lnTo>
                  <a:lnTo>
                    <a:pt x="337185" y="126110"/>
                  </a:lnTo>
                  <a:lnTo>
                    <a:pt x="336930" y="128904"/>
                  </a:lnTo>
                  <a:lnTo>
                    <a:pt x="348243" y="128904"/>
                  </a:lnTo>
                  <a:lnTo>
                    <a:pt x="366395" y="70738"/>
                  </a:lnTo>
                  <a:lnTo>
                    <a:pt x="367029" y="67817"/>
                  </a:lnTo>
                  <a:lnTo>
                    <a:pt x="367284" y="65531"/>
                  </a:lnTo>
                  <a:lnTo>
                    <a:pt x="380540" y="65531"/>
                  </a:lnTo>
                  <a:lnTo>
                    <a:pt x="375412" y="46862"/>
                  </a:lnTo>
                  <a:close/>
                </a:path>
                <a:path w="974725" h="190500">
                  <a:moveTo>
                    <a:pt x="496570" y="44576"/>
                  </a:moveTo>
                  <a:lnTo>
                    <a:pt x="460375" y="58419"/>
                  </a:lnTo>
                  <a:lnTo>
                    <a:pt x="446913" y="96773"/>
                  </a:lnTo>
                  <a:lnTo>
                    <a:pt x="447720" y="107483"/>
                  </a:lnTo>
                  <a:lnTo>
                    <a:pt x="474868" y="143255"/>
                  </a:lnTo>
                  <a:lnTo>
                    <a:pt x="494284" y="146684"/>
                  </a:lnTo>
                  <a:lnTo>
                    <a:pt x="504856" y="145803"/>
                  </a:lnTo>
                  <a:lnTo>
                    <a:pt x="514286" y="143160"/>
                  </a:lnTo>
                  <a:lnTo>
                    <a:pt x="522573" y="138755"/>
                  </a:lnTo>
                  <a:lnTo>
                    <a:pt x="528687" y="133476"/>
                  </a:lnTo>
                  <a:lnTo>
                    <a:pt x="495426" y="133476"/>
                  </a:lnTo>
                  <a:lnTo>
                    <a:pt x="488378" y="132857"/>
                  </a:lnTo>
                  <a:lnTo>
                    <a:pt x="462957" y="96773"/>
                  </a:lnTo>
                  <a:lnTo>
                    <a:pt x="462972" y="95249"/>
                  </a:lnTo>
                  <a:lnTo>
                    <a:pt x="481980" y="60229"/>
                  </a:lnTo>
                  <a:lnTo>
                    <a:pt x="495426" y="57657"/>
                  </a:lnTo>
                  <a:lnTo>
                    <a:pt x="530174" y="57657"/>
                  </a:lnTo>
                  <a:lnTo>
                    <a:pt x="523912" y="52131"/>
                  </a:lnTo>
                  <a:lnTo>
                    <a:pt x="516016" y="47926"/>
                  </a:lnTo>
                  <a:lnTo>
                    <a:pt x="506906" y="45412"/>
                  </a:lnTo>
                  <a:lnTo>
                    <a:pt x="496570" y="44576"/>
                  </a:lnTo>
                  <a:close/>
                </a:path>
                <a:path w="974725" h="190500">
                  <a:moveTo>
                    <a:pt x="530174" y="57657"/>
                  </a:moveTo>
                  <a:lnTo>
                    <a:pt x="505587" y="57657"/>
                  </a:lnTo>
                  <a:lnTo>
                    <a:pt x="513334" y="60959"/>
                  </a:lnTo>
                  <a:lnTo>
                    <a:pt x="518795" y="67563"/>
                  </a:lnTo>
                  <a:lnTo>
                    <a:pt x="522315" y="73040"/>
                  </a:lnTo>
                  <a:lnTo>
                    <a:pt x="524859" y="79565"/>
                  </a:lnTo>
                  <a:lnTo>
                    <a:pt x="526403" y="87137"/>
                  </a:lnTo>
                  <a:lnTo>
                    <a:pt x="526892" y="95249"/>
                  </a:lnTo>
                  <a:lnTo>
                    <a:pt x="526861" y="96773"/>
                  </a:lnTo>
                  <a:lnTo>
                    <a:pt x="505587" y="133476"/>
                  </a:lnTo>
                  <a:lnTo>
                    <a:pt x="528687" y="133476"/>
                  </a:lnTo>
                  <a:lnTo>
                    <a:pt x="542925" y="95249"/>
                  </a:lnTo>
                  <a:lnTo>
                    <a:pt x="542161" y="83988"/>
                  </a:lnTo>
                  <a:lnTo>
                    <a:pt x="539861" y="74025"/>
                  </a:lnTo>
                  <a:lnTo>
                    <a:pt x="536013" y="65371"/>
                  </a:lnTo>
                  <a:lnTo>
                    <a:pt x="530605" y="58038"/>
                  </a:lnTo>
                  <a:lnTo>
                    <a:pt x="530174" y="57657"/>
                  </a:lnTo>
                  <a:close/>
                </a:path>
                <a:path w="974725" h="190500">
                  <a:moveTo>
                    <a:pt x="583438" y="46862"/>
                  </a:moveTo>
                  <a:lnTo>
                    <a:pt x="567817" y="46862"/>
                  </a:lnTo>
                  <a:lnTo>
                    <a:pt x="567817" y="144398"/>
                  </a:lnTo>
                  <a:lnTo>
                    <a:pt x="583438" y="144398"/>
                  </a:lnTo>
                  <a:lnTo>
                    <a:pt x="583438" y="94614"/>
                  </a:lnTo>
                  <a:lnTo>
                    <a:pt x="583864" y="86927"/>
                  </a:lnTo>
                  <a:lnTo>
                    <a:pt x="585136" y="80073"/>
                  </a:lnTo>
                  <a:lnTo>
                    <a:pt x="587242" y="74076"/>
                  </a:lnTo>
                  <a:lnTo>
                    <a:pt x="590169" y="68960"/>
                  </a:lnTo>
                  <a:lnTo>
                    <a:pt x="591591" y="66928"/>
                  </a:lnTo>
                  <a:lnTo>
                    <a:pt x="583438" y="66928"/>
                  </a:lnTo>
                  <a:lnTo>
                    <a:pt x="583438" y="46862"/>
                  </a:lnTo>
                  <a:close/>
                </a:path>
                <a:path w="974725" h="190500">
                  <a:moveTo>
                    <a:pt x="613410" y="45084"/>
                  </a:moveTo>
                  <a:lnTo>
                    <a:pt x="603758" y="45084"/>
                  </a:lnTo>
                  <a:lnTo>
                    <a:pt x="598677" y="47116"/>
                  </a:lnTo>
                  <a:lnTo>
                    <a:pt x="589534" y="54736"/>
                  </a:lnTo>
                  <a:lnTo>
                    <a:pt x="586104" y="60070"/>
                  </a:lnTo>
                  <a:lnTo>
                    <a:pt x="583819" y="66928"/>
                  </a:lnTo>
                  <a:lnTo>
                    <a:pt x="591591" y="66928"/>
                  </a:lnTo>
                  <a:lnTo>
                    <a:pt x="594614" y="62610"/>
                  </a:lnTo>
                  <a:lnTo>
                    <a:pt x="600201" y="59562"/>
                  </a:lnTo>
                  <a:lnTo>
                    <a:pt x="618744" y="59562"/>
                  </a:lnTo>
                  <a:lnTo>
                    <a:pt x="618744" y="46481"/>
                  </a:lnTo>
                  <a:lnTo>
                    <a:pt x="616585" y="45592"/>
                  </a:lnTo>
                  <a:lnTo>
                    <a:pt x="613410" y="45084"/>
                  </a:lnTo>
                  <a:close/>
                </a:path>
                <a:path w="974725" h="190500">
                  <a:moveTo>
                    <a:pt x="618744" y="59562"/>
                  </a:moveTo>
                  <a:lnTo>
                    <a:pt x="612013" y="59562"/>
                  </a:lnTo>
                  <a:lnTo>
                    <a:pt x="615950" y="60578"/>
                  </a:lnTo>
                  <a:lnTo>
                    <a:pt x="618744" y="62610"/>
                  </a:lnTo>
                  <a:lnTo>
                    <a:pt x="618744" y="59562"/>
                  </a:lnTo>
                  <a:close/>
                </a:path>
                <a:path w="974725" h="190500">
                  <a:moveTo>
                    <a:pt x="652018" y="0"/>
                  </a:moveTo>
                  <a:lnTo>
                    <a:pt x="636397" y="0"/>
                  </a:lnTo>
                  <a:lnTo>
                    <a:pt x="636397" y="144398"/>
                  </a:lnTo>
                  <a:lnTo>
                    <a:pt x="652018" y="144398"/>
                  </a:lnTo>
                  <a:lnTo>
                    <a:pt x="652018" y="97535"/>
                  </a:lnTo>
                  <a:lnTo>
                    <a:pt x="672208" y="97535"/>
                  </a:lnTo>
                  <a:lnTo>
                    <a:pt x="668654" y="93852"/>
                  </a:lnTo>
                  <a:lnTo>
                    <a:pt x="670854" y="91566"/>
                  </a:lnTo>
                  <a:lnTo>
                    <a:pt x="652018" y="91566"/>
                  </a:lnTo>
                  <a:lnTo>
                    <a:pt x="652018" y="0"/>
                  </a:lnTo>
                  <a:close/>
                </a:path>
                <a:path w="974725" h="190500">
                  <a:moveTo>
                    <a:pt x="672208" y="97535"/>
                  </a:moveTo>
                  <a:lnTo>
                    <a:pt x="652399" y="97535"/>
                  </a:lnTo>
                  <a:lnTo>
                    <a:pt x="695451" y="144398"/>
                  </a:lnTo>
                  <a:lnTo>
                    <a:pt x="717423" y="144398"/>
                  </a:lnTo>
                  <a:lnTo>
                    <a:pt x="672208" y="97535"/>
                  </a:lnTo>
                  <a:close/>
                </a:path>
                <a:path w="974725" h="190500">
                  <a:moveTo>
                    <a:pt x="713867" y="46862"/>
                  </a:moveTo>
                  <a:lnTo>
                    <a:pt x="693420" y="46862"/>
                  </a:lnTo>
                  <a:lnTo>
                    <a:pt x="652399" y="91566"/>
                  </a:lnTo>
                  <a:lnTo>
                    <a:pt x="670854" y="91566"/>
                  </a:lnTo>
                  <a:lnTo>
                    <a:pt x="713867" y="46862"/>
                  </a:lnTo>
                  <a:close/>
                </a:path>
                <a:path w="974725" h="190500">
                  <a:moveTo>
                    <a:pt x="744854" y="1777"/>
                  </a:moveTo>
                  <a:lnTo>
                    <a:pt x="739140" y="1777"/>
                  </a:lnTo>
                  <a:lnTo>
                    <a:pt x="736853" y="2793"/>
                  </a:lnTo>
                  <a:lnTo>
                    <a:pt x="734822" y="4698"/>
                  </a:lnTo>
                  <a:lnTo>
                    <a:pt x="732917" y="6603"/>
                  </a:lnTo>
                  <a:lnTo>
                    <a:pt x="731901" y="9016"/>
                  </a:lnTo>
                  <a:lnTo>
                    <a:pt x="731901" y="14858"/>
                  </a:lnTo>
                  <a:lnTo>
                    <a:pt x="732917" y="17271"/>
                  </a:lnTo>
                  <a:lnTo>
                    <a:pt x="734822" y="19176"/>
                  </a:lnTo>
                  <a:lnTo>
                    <a:pt x="736853" y="21081"/>
                  </a:lnTo>
                  <a:lnTo>
                    <a:pt x="739140" y="22097"/>
                  </a:lnTo>
                  <a:lnTo>
                    <a:pt x="744854" y="22097"/>
                  </a:lnTo>
                  <a:lnTo>
                    <a:pt x="752221" y="9016"/>
                  </a:lnTo>
                  <a:lnTo>
                    <a:pt x="751204" y="6603"/>
                  </a:lnTo>
                  <a:lnTo>
                    <a:pt x="749300" y="4698"/>
                  </a:lnTo>
                  <a:lnTo>
                    <a:pt x="747268" y="2793"/>
                  </a:lnTo>
                  <a:lnTo>
                    <a:pt x="744854" y="1777"/>
                  </a:lnTo>
                  <a:close/>
                </a:path>
                <a:path w="974725" h="190500">
                  <a:moveTo>
                    <a:pt x="749553" y="46862"/>
                  </a:moveTo>
                  <a:lnTo>
                    <a:pt x="733933" y="46862"/>
                  </a:lnTo>
                  <a:lnTo>
                    <a:pt x="733933" y="144398"/>
                  </a:lnTo>
                  <a:lnTo>
                    <a:pt x="749553" y="144398"/>
                  </a:lnTo>
                  <a:lnTo>
                    <a:pt x="749553" y="46862"/>
                  </a:lnTo>
                  <a:close/>
                </a:path>
                <a:path w="974725" h="190500">
                  <a:moveTo>
                    <a:pt x="796798" y="46862"/>
                  </a:moveTo>
                  <a:lnTo>
                    <a:pt x="781176" y="46862"/>
                  </a:lnTo>
                  <a:lnTo>
                    <a:pt x="781176" y="144398"/>
                  </a:lnTo>
                  <a:lnTo>
                    <a:pt x="796798" y="144398"/>
                  </a:lnTo>
                  <a:lnTo>
                    <a:pt x="796798" y="79755"/>
                  </a:lnTo>
                  <a:lnTo>
                    <a:pt x="799338" y="72389"/>
                  </a:lnTo>
                  <a:lnTo>
                    <a:pt x="804545" y="66547"/>
                  </a:lnTo>
                  <a:lnTo>
                    <a:pt x="807637" y="62991"/>
                  </a:lnTo>
                  <a:lnTo>
                    <a:pt x="796798" y="62991"/>
                  </a:lnTo>
                  <a:lnTo>
                    <a:pt x="796798" y="46862"/>
                  </a:lnTo>
                  <a:close/>
                </a:path>
                <a:path w="974725" h="190500">
                  <a:moveTo>
                    <a:pt x="855499" y="57657"/>
                  </a:moveTo>
                  <a:lnTo>
                    <a:pt x="823849" y="57657"/>
                  </a:lnTo>
                  <a:lnTo>
                    <a:pt x="833776" y="59608"/>
                  </a:lnTo>
                  <a:lnTo>
                    <a:pt x="840882" y="65452"/>
                  </a:lnTo>
                  <a:lnTo>
                    <a:pt x="845155" y="75178"/>
                  </a:lnTo>
                  <a:lnTo>
                    <a:pt x="846581" y="88772"/>
                  </a:lnTo>
                  <a:lnTo>
                    <a:pt x="846581" y="144398"/>
                  </a:lnTo>
                  <a:lnTo>
                    <a:pt x="862202" y="144398"/>
                  </a:lnTo>
                  <a:lnTo>
                    <a:pt x="862202" y="84708"/>
                  </a:lnTo>
                  <a:lnTo>
                    <a:pt x="861677" y="75563"/>
                  </a:lnTo>
                  <a:lnTo>
                    <a:pt x="860091" y="67548"/>
                  </a:lnTo>
                  <a:lnTo>
                    <a:pt x="857434" y="60652"/>
                  </a:lnTo>
                  <a:lnTo>
                    <a:pt x="855499" y="57657"/>
                  </a:lnTo>
                  <a:close/>
                </a:path>
                <a:path w="974725" h="190500">
                  <a:moveTo>
                    <a:pt x="829183" y="44576"/>
                  </a:moveTo>
                  <a:lnTo>
                    <a:pt x="819324" y="45721"/>
                  </a:lnTo>
                  <a:lnTo>
                    <a:pt x="810704" y="49164"/>
                  </a:lnTo>
                  <a:lnTo>
                    <a:pt x="803322" y="54917"/>
                  </a:lnTo>
                  <a:lnTo>
                    <a:pt x="797178" y="62991"/>
                  </a:lnTo>
                  <a:lnTo>
                    <a:pt x="807637" y="62991"/>
                  </a:lnTo>
                  <a:lnTo>
                    <a:pt x="809625" y="60705"/>
                  </a:lnTo>
                  <a:lnTo>
                    <a:pt x="816101" y="57657"/>
                  </a:lnTo>
                  <a:lnTo>
                    <a:pt x="855499" y="57657"/>
                  </a:lnTo>
                  <a:lnTo>
                    <a:pt x="853694" y="54863"/>
                  </a:lnTo>
                  <a:lnTo>
                    <a:pt x="849006" y="50363"/>
                  </a:lnTo>
                  <a:lnTo>
                    <a:pt x="843343" y="47148"/>
                  </a:lnTo>
                  <a:lnTo>
                    <a:pt x="836727" y="45219"/>
                  </a:lnTo>
                  <a:lnTo>
                    <a:pt x="829183" y="44576"/>
                  </a:lnTo>
                  <a:close/>
                </a:path>
                <a:path w="974725" h="190500">
                  <a:moveTo>
                    <a:pt x="891159" y="167766"/>
                  </a:moveTo>
                  <a:lnTo>
                    <a:pt x="891159" y="183387"/>
                  </a:lnTo>
                  <a:lnTo>
                    <a:pt x="898207" y="186388"/>
                  </a:lnTo>
                  <a:lnTo>
                    <a:pt x="905827" y="188531"/>
                  </a:lnTo>
                  <a:lnTo>
                    <a:pt x="914019" y="189817"/>
                  </a:lnTo>
                  <a:lnTo>
                    <a:pt x="922781" y="190245"/>
                  </a:lnTo>
                  <a:lnTo>
                    <a:pt x="945284" y="186888"/>
                  </a:lnTo>
                  <a:lnTo>
                    <a:pt x="961206" y="176910"/>
                  </a:lnTo>
                  <a:lnTo>
                    <a:pt x="922527" y="176910"/>
                  </a:lnTo>
                  <a:lnTo>
                    <a:pt x="914983" y="176339"/>
                  </a:lnTo>
                  <a:lnTo>
                    <a:pt x="907224" y="174624"/>
                  </a:lnTo>
                  <a:lnTo>
                    <a:pt x="899275" y="171767"/>
                  </a:lnTo>
                  <a:lnTo>
                    <a:pt x="891159" y="167766"/>
                  </a:lnTo>
                  <a:close/>
                </a:path>
                <a:path w="974725" h="190500">
                  <a:moveTo>
                    <a:pt x="974217" y="128015"/>
                  </a:moveTo>
                  <a:lnTo>
                    <a:pt x="958596" y="128015"/>
                  </a:lnTo>
                  <a:lnTo>
                    <a:pt x="958499" y="139398"/>
                  </a:lnTo>
                  <a:lnTo>
                    <a:pt x="956335" y="155426"/>
                  </a:lnTo>
                  <a:lnTo>
                    <a:pt x="949563" y="167370"/>
                  </a:lnTo>
                  <a:lnTo>
                    <a:pt x="938289" y="174527"/>
                  </a:lnTo>
                  <a:lnTo>
                    <a:pt x="922527" y="176910"/>
                  </a:lnTo>
                  <a:lnTo>
                    <a:pt x="961206" y="176910"/>
                  </a:lnTo>
                  <a:lnTo>
                    <a:pt x="961358" y="176815"/>
                  </a:lnTo>
                  <a:lnTo>
                    <a:pt x="971002" y="160027"/>
                  </a:lnTo>
                  <a:lnTo>
                    <a:pt x="974217" y="136524"/>
                  </a:lnTo>
                  <a:lnTo>
                    <a:pt x="974217" y="128015"/>
                  </a:lnTo>
                  <a:close/>
                </a:path>
                <a:path w="974725" h="190500">
                  <a:moveTo>
                    <a:pt x="929004" y="44576"/>
                  </a:moveTo>
                  <a:lnTo>
                    <a:pt x="890998" y="67159"/>
                  </a:lnTo>
                  <a:lnTo>
                    <a:pt x="884372" y="97662"/>
                  </a:lnTo>
                  <a:lnTo>
                    <a:pt x="884402" y="100329"/>
                  </a:lnTo>
                  <a:lnTo>
                    <a:pt x="901326" y="139398"/>
                  </a:lnTo>
                  <a:lnTo>
                    <a:pt x="924687" y="146684"/>
                  </a:lnTo>
                  <a:lnTo>
                    <a:pt x="935140" y="145518"/>
                  </a:lnTo>
                  <a:lnTo>
                    <a:pt x="944213" y="142017"/>
                  </a:lnTo>
                  <a:lnTo>
                    <a:pt x="951904" y="136183"/>
                  </a:lnTo>
                  <a:lnTo>
                    <a:pt x="953995" y="133476"/>
                  </a:lnTo>
                  <a:lnTo>
                    <a:pt x="920369" y="133476"/>
                  </a:lnTo>
                  <a:lnTo>
                    <a:pt x="913384" y="130301"/>
                  </a:lnTo>
                  <a:lnTo>
                    <a:pt x="900302" y="97662"/>
                  </a:lnTo>
                  <a:lnTo>
                    <a:pt x="900805" y="88755"/>
                  </a:lnTo>
                  <a:lnTo>
                    <a:pt x="921512" y="57657"/>
                  </a:lnTo>
                  <a:lnTo>
                    <a:pt x="956128" y="57657"/>
                  </a:lnTo>
                  <a:lnTo>
                    <a:pt x="952811" y="53417"/>
                  </a:lnTo>
                  <a:lnTo>
                    <a:pt x="946134" y="48498"/>
                  </a:lnTo>
                  <a:lnTo>
                    <a:pt x="938194" y="45555"/>
                  </a:lnTo>
                  <a:lnTo>
                    <a:pt x="929004" y="44576"/>
                  </a:lnTo>
                  <a:close/>
                </a:path>
                <a:path w="974725" h="190500">
                  <a:moveTo>
                    <a:pt x="956128" y="57657"/>
                  </a:moveTo>
                  <a:lnTo>
                    <a:pt x="938911" y="57657"/>
                  </a:lnTo>
                  <a:lnTo>
                    <a:pt x="945515" y="60451"/>
                  </a:lnTo>
                  <a:lnTo>
                    <a:pt x="950722" y="66039"/>
                  </a:lnTo>
                  <a:lnTo>
                    <a:pt x="955928" y="71500"/>
                  </a:lnTo>
                  <a:lnTo>
                    <a:pt x="958596" y="78104"/>
                  </a:lnTo>
                  <a:lnTo>
                    <a:pt x="958596" y="109981"/>
                  </a:lnTo>
                  <a:lnTo>
                    <a:pt x="955801" y="117982"/>
                  </a:lnTo>
                  <a:lnTo>
                    <a:pt x="944879" y="130428"/>
                  </a:lnTo>
                  <a:lnTo>
                    <a:pt x="937768" y="133476"/>
                  </a:lnTo>
                  <a:lnTo>
                    <a:pt x="953995" y="133476"/>
                  </a:lnTo>
                  <a:lnTo>
                    <a:pt x="958215" y="128015"/>
                  </a:lnTo>
                  <a:lnTo>
                    <a:pt x="974217" y="128015"/>
                  </a:lnTo>
                  <a:lnTo>
                    <a:pt x="974217" y="60324"/>
                  </a:lnTo>
                  <a:lnTo>
                    <a:pt x="958215" y="60324"/>
                  </a:lnTo>
                  <a:lnTo>
                    <a:pt x="956128" y="57657"/>
                  </a:lnTo>
                  <a:close/>
                </a:path>
                <a:path w="974725" h="190500">
                  <a:moveTo>
                    <a:pt x="974217" y="46862"/>
                  </a:moveTo>
                  <a:lnTo>
                    <a:pt x="958596" y="46862"/>
                  </a:lnTo>
                  <a:lnTo>
                    <a:pt x="958596" y="60324"/>
                  </a:lnTo>
                  <a:lnTo>
                    <a:pt x="974217" y="60324"/>
                  </a:lnTo>
                  <a:lnTo>
                    <a:pt x="974217" y="46862"/>
                  </a:lnTo>
                  <a:close/>
                </a:path>
              </a:pathLst>
            </a:custGeom>
            <a:solidFill>
              <a:srgbClr val="FFFFFF">
                <a:alpha val="98823"/>
              </a:srgbClr>
            </a:solidFill>
          </p:spPr>
          <p:txBody>
            <a:bodyPr wrap="square" lIns="0" tIns="0" rIns="0" bIns="0" rtlCol="0"/>
            <a:lstStyle/>
            <a:p>
              <a:endParaRPr sz="1764" dirty="0">
                <a:latin typeface="+mj-lt"/>
              </a:endParaRPr>
            </a:p>
          </p:txBody>
        </p:sp>
        <p:sp>
          <p:nvSpPr>
            <p:cNvPr id="44" name="object 42">
              <a:extLst>
                <a:ext uri="{FF2B5EF4-FFF2-40B4-BE49-F238E27FC236}">
                  <a16:creationId xmlns:a16="http://schemas.microsoft.com/office/drawing/2014/main" id="{FACC278A-169E-473E-92D3-442F2E20F88E}"/>
                </a:ext>
              </a:extLst>
            </p:cNvPr>
            <p:cNvSpPr/>
            <p:nvPr/>
          </p:nvSpPr>
          <p:spPr>
            <a:xfrm>
              <a:off x="7107936" y="4840223"/>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45" name="object 43">
              <a:extLst>
                <a:ext uri="{FF2B5EF4-FFF2-40B4-BE49-F238E27FC236}">
                  <a16:creationId xmlns:a16="http://schemas.microsoft.com/office/drawing/2014/main" id="{9AC6180A-4907-4608-A826-5EAEC7E6A092}"/>
                </a:ext>
              </a:extLst>
            </p:cNvPr>
            <p:cNvSpPr/>
            <p:nvPr/>
          </p:nvSpPr>
          <p:spPr>
            <a:xfrm>
              <a:off x="7555991" y="4936235"/>
              <a:ext cx="775970" cy="184150"/>
            </a:xfrm>
            <a:custGeom>
              <a:avLst/>
              <a:gdLst/>
              <a:ahLst/>
              <a:cxnLst/>
              <a:rect l="l" t="t" r="r" b="b"/>
              <a:pathLst>
                <a:path w="775970" h="184150">
                  <a:moveTo>
                    <a:pt x="69723" y="0"/>
                  </a:moveTo>
                  <a:lnTo>
                    <a:pt x="30289" y="11358"/>
                  </a:lnTo>
                  <a:lnTo>
                    <a:pt x="4952" y="43529"/>
                  </a:lnTo>
                  <a:lnTo>
                    <a:pt x="0" y="73151"/>
                  </a:lnTo>
                  <a:lnTo>
                    <a:pt x="1095" y="87655"/>
                  </a:lnTo>
                  <a:lnTo>
                    <a:pt x="17525" y="122428"/>
                  </a:lnTo>
                  <a:lnTo>
                    <a:pt x="64261" y="141097"/>
                  </a:lnTo>
                  <a:lnTo>
                    <a:pt x="75049" y="140596"/>
                  </a:lnTo>
                  <a:lnTo>
                    <a:pt x="84931" y="139096"/>
                  </a:lnTo>
                  <a:lnTo>
                    <a:pt x="93908" y="136596"/>
                  </a:lnTo>
                  <a:lnTo>
                    <a:pt x="101980" y="133096"/>
                  </a:lnTo>
                  <a:lnTo>
                    <a:pt x="101980" y="126746"/>
                  </a:lnTo>
                  <a:lnTo>
                    <a:pt x="66293" y="126746"/>
                  </a:lnTo>
                  <a:lnTo>
                    <a:pt x="55768" y="125817"/>
                  </a:lnTo>
                  <a:lnTo>
                    <a:pt x="24479" y="103889"/>
                  </a:lnTo>
                  <a:lnTo>
                    <a:pt x="16763" y="72136"/>
                  </a:lnTo>
                  <a:lnTo>
                    <a:pt x="17688" y="59658"/>
                  </a:lnTo>
                  <a:lnTo>
                    <a:pt x="39252" y="23318"/>
                  </a:lnTo>
                  <a:lnTo>
                    <a:pt x="69596" y="14478"/>
                  </a:lnTo>
                  <a:lnTo>
                    <a:pt x="101980" y="14478"/>
                  </a:lnTo>
                  <a:lnTo>
                    <a:pt x="101980" y="5587"/>
                  </a:lnTo>
                  <a:lnTo>
                    <a:pt x="95172" y="3161"/>
                  </a:lnTo>
                  <a:lnTo>
                    <a:pt x="87518" y="1412"/>
                  </a:lnTo>
                  <a:lnTo>
                    <a:pt x="79031" y="355"/>
                  </a:lnTo>
                  <a:lnTo>
                    <a:pt x="69723" y="0"/>
                  </a:lnTo>
                  <a:close/>
                </a:path>
                <a:path w="775970" h="184150">
                  <a:moveTo>
                    <a:pt x="101980" y="117601"/>
                  </a:moveTo>
                  <a:lnTo>
                    <a:pt x="94101" y="121602"/>
                  </a:lnTo>
                  <a:lnTo>
                    <a:pt x="85518" y="124460"/>
                  </a:lnTo>
                  <a:lnTo>
                    <a:pt x="76245" y="126174"/>
                  </a:lnTo>
                  <a:lnTo>
                    <a:pt x="66293" y="126746"/>
                  </a:lnTo>
                  <a:lnTo>
                    <a:pt x="101980" y="126746"/>
                  </a:lnTo>
                  <a:lnTo>
                    <a:pt x="101980" y="117601"/>
                  </a:lnTo>
                  <a:close/>
                </a:path>
                <a:path w="775970" h="184150">
                  <a:moveTo>
                    <a:pt x="101980" y="14478"/>
                  </a:moveTo>
                  <a:lnTo>
                    <a:pt x="69596" y="14478"/>
                  </a:lnTo>
                  <a:lnTo>
                    <a:pt x="78263" y="14980"/>
                  </a:lnTo>
                  <a:lnTo>
                    <a:pt x="86550" y="16494"/>
                  </a:lnTo>
                  <a:lnTo>
                    <a:pt x="94456" y="19032"/>
                  </a:lnTo>
                  <a:lnTo>
                    <a:pt x="101980" y="22606"/>
                  </a:lnTo>
                  <a:lnTo>
                    <a:pt x="101980" y="14478"/>
                  </a:lnTo>
                  <a:close/>
                </a:path>
                <a:path w="775970" h="184150">
                  <a:moveTo>
                    <a:pt x="170306" y="38988"/>
                  </a:moveTo>
                  <a:lnTo>
                    <a:pt x="134107" y="52837"/>
                  </a:lnTo>
                  <a:lnTo>
                    <a:pt x="120650" y="91186"/>
                  </a:lnTo>
                  <a:lnTo>
                    <a:pt x="121457" y="101951"/>
                  </a:lnTo>
                  <a:lnTo>
                    <a:pt x="148605" y="137683"/>
                  </a:lnTo>
                  <a:lnTo>
                    <a:pt x="168021" y="141097"/>
                  </a:lnTo>
                  <a:lnTo>
                    <a:pt x="178593" y="140217"/>
                  </a:lnTo>
                  <a:lnTo>
                    <a:pt x="188023" y="137588"/>
                  </a:lnTo>
                  <a:lnTo>
                    <a:pt x="196310" y="133221"/>
                  </a:lnTo>
                  <a:lnTo>
                    <a:pt x="202411" y="128016"/>
                  </a:lnTo>
                  <a:lnTo>
                    <a:pt x="169163" y="128016"/>
                  </a:lnTo>
                  <a:lnTo>
                    <a:pt x="162115" y="127394"/>
                  </a:lnTo>
                  <a:lnTo>
                    <a:pt x="136685" y="91186"/>
                  </a:lnTo>
                  <a:lnTo>
                    <a:pt x="136717" y="89662"/>
                  </a:lnTo>
                  <a:lnTo>
                    <a:pt x="155717" y="54752"/>
                  </a:lnTo>
                  <a:lnTo>
                    <a:pt x="169163" y="52197"/>
                  </a:lnTo>
                  <a:lnTo>
                    <a:pt x="204052" y="52197"/>
                  </a:lnTo>
                  <a:lnTo>
                    <a:pt x="197649" y="46597"/>
                  </a:lnTo>
                  <a:lnTo>
                    <a:pt x="189753" y="42386"/>
                  </a:lnTo>
                  <a:lnTo>
                    <a:pt x="180643" y="39842"/>
                  </a:lnTo>
                  <a:lnTo>
                    <a:pt x="170306" y="38988"/>
                  </a:lnTo>
                  <a:close/>
                </a:path>
                <a:path w="775970" h="184150">
                  <a:moveTo>
                    <a:pt x="204052" y="52197"/>
                  </a:moveTo>
                  <a:lnTo>
                    <a:pt x="179324" y="52197"/>
                  </a:lnTo>
                  <a:lnTo>
                    <a:pt x="187071" y="55499"/>
                  </a:lnTo>
                  <a:lnTo>
                    <a:pt x="192531" y="62103"/>
                  </a:lnTo>
                  <a:lnTo>
                    <a:pt x="196052" y="67579"/>
                  </a:lnTo>
                  <a:lnTo>
                    <a:pt x="198596" y="74104"/>
                  </a:lnTo>
                  <a:lnTo>
                    <a:pt x="200140" y="81676"/>
                  </a:lnTo>
                  <a:lnTo>
                    <a:pt x="200621" y="89662"/>
                  </a:lnTo>
                  <a:lnTo>
                    <a:pt x="200605" y="91186"/>
                  </a:lnTo>
                  <a:lnTo>
                    <a:pt x="179324" y="128016"/>
                  </a:lnTo>
                  <a:lnTo>
                    <a:pt x="202411" y="128016"/>
                  </a:lnTo>
                  <a:lnTo>
                    <a:pt x="216661" y="89662"/>
                  </a:lnTo>
                  <a:lnTo>
                    <a:pt x="215898" y="78418"/>
                  </a:lnTo>
                  <a:lnTo>
                    <a:pt x="213598" y="68484"/>
                  </a:lnTo>
                  <a:lnTo>
                    <a:pt x="209750" y="59836"/>
                  </a:lnTo>
                  <a:lnTo>
                    <a:pt x="204342" y="52450"/>
                  </a:lnTo>
                  <a:lnTo>
                    <a:pt x="204052" y="52197"/>
                  </a:lnTo>
                  <a:close/>
                </a:path>
                <a:path w="775970" h="184150">
                  <a:moveTo>
                    <a:pt x="257175" y="41275"/>
                  </a:moveTo>
                  <a:lnTo>
                    <a:pt x="241553" y="41275"/>
                  </a:lnTo>
                  <a:lnTo>
                    <a:pt x="241553" y="138811"/>
                  </a:lnTo>
                  <a:lnTo>
                    <a:pt x="257175" y="138811"/>
                  </a:lnTo>
                  <a:lnTo>
                    <a:pt x="257175" y="74041"/>
                  </a:lnTo>
                  <a:lnTo>
                    <a:pt x="259460" y="66548"/>
                  </a:lnTo>
                  <a:lnTo>
                    <a:pt x="263905" y="60832"/>
                  </a:lnTo>
                  <a:lnTo>
                    <a:pt x="266998" y="56768"/>
                  </a:lnTo>
                  <a:lnTo>
                    <a:pt x="257175" y="56768"/>
                  </a:lnTo>
                  <a:lnTo>
                    <a:pt x="257175" y="41275"/>
                  </a:lnTo>
                  <a:close/>
                </a:path>
                <a:path w="775970" h="184150">
                  <a:moveTo>
                    <a:pt x="312986" y="52197"/>
                  </a:moveTo>
                  <a:lnTo>
                    <a:pt x="280797" y="52197"/>
                  </a:lnTo>
                  <a:lnTo>
                    <a:pt x="290538" y="53984"/>
                  </a:lnTo>
                  <a:lnTo>
                    <a:pt x="297481" y="59356"/>
                  </a:lnTo>
                  <a:lnTo>
                    <a:pt x="301638" y="68324"/>
                  </a:lnTo>
                  <a:lnTo>
                    <a:pt x="303022" y="80899"/>
                  </a:lnTo>
                  <a:lnTo>
                    <a:pt x="303022" y="138811"/>
                  </a:lnTo>
                  <a:lnTo>
                    <a:pt x="318642" y="138811"/>
                  </a:lnTo>
                  <a:lnTo>
                    <a:pt x="318642" y="74675"/>
                  </a:lnTo>
                  <a:lnTo>
                    <a:pt x="320928" y="67437"/>
                  </a:lnTo>
                  <a:lnTo>
                    <a:pt x="327292" y="59181"/>
                  </a:lnTo>
                  <a:lnTo>
                    <a:pt x="315467" y="59181"/>
                  </a:lnTo>
                  <a:lnTo>
                    <a:pt x="313689" y="53212"/>
                  </a:lnTo>
                  <a:lnTo>
                    <a:pt x="312986" y="52197"/>
                  </a:lnTo>
                  <a:close/>
                </a:path>
                <a:path w="775970" h="184150">
                  <a:moveTo>
                    <a:pt x="373609" y="52197"/>
                  </a:moveTo>
                  <a:lnTo>
                    <a:pt x="350519" y="52197"/>
                  </a:lnTo>
                  <a:lnTo>
                    <a:pt x="356107" y="54610"/>
                  </a:lnTo>
                  <a:lnTo>
                    <a:pt x="359409" y="59436"/>
                  </a:lnTo>
                  <a:lnTo>
                    <a:pt x="362838" y="64262"/>
                  </a:lnTo>
                  <a:lnTo>
                    <a:pt x="364489" y="72009"/>
                  </a:lnTo>
                  <a:lnTo>
                    <a:pt x="364489" y="138811"/>
                  </a:lnTo>
                  <a:lnTo>
                    <a:pt x="380110" y="138811"/>
                  </a:lnTo>
                  <a:lnTo>
                    <a:pt x="380110" y="78740"/>
                  </a:lnTo>
                  <a:lnTo>
                    <a:pt x="378088" y="61384"/>
                  </a:lnTo>
                  <a:lnTo>
                    <a:pt x="373609" y="52197"/>
                  </a:lnTo>
                  <a:close/>
                </a:path>
                <a:path w="775970" h="184150">
                  <a:moveTo>
                    <a:pt x="347852" y="38988"/>
                  </a:moveTo>
                  <a:lnTo>
                    <a:pt x="337756" y="40251"/>
                  </a:lnTo>
                  <a:lnTo>
                    <a:pt x="328993" y="44037"/>
                  </a:lnTo>
                  <a:lnTo>
                    <a:pt x="321563" y="50347"/>
                  </a:lnTo>
                  <a:lnTo>
                    <a:pt x="315467" y="59181"/>
                  </a:lnTo>
                  <a:lnTo>
                    <a:pt x="327292" y="59181"/>
                  </a:lnTo>
                  <a:lnTo>
                    <a:pt x="330326" y="55244"/>
                  </a:lnTo>
                  <a:lnTo>
                    <a:pt x="336041" y="52197"/>
                  </a:lnTo>
                  <a:lnTo>
                    <a:pt x="373609" y="52197"/>
                  </a:lnTo>
                  <a:lnTo>
                    <a:pt x="372030" y="48958"/>
                  </a:lnTo>
                  <a:lnTo>
                    <a:pt x="361948" y="41485"/>
                  </a:lnTo>
                  <a:lnTo>
                    <a:pt x="347852" y="38988"/>
                  </a:lnTo>
                  <a:close/>
                </a:path>
                <a:path w="775970" h="184150">
                  <a:moveTo>
                    <a:pt x="294512" y="38988"/>
                  </a:moveTo>
                  <a:lnTo>
                    <a:pt x="287908" y="38988"/>
                  </a:lnTo>
                  <a:lnTo>
                    <a:pt x="278522" y="40106"/>
                  </a:lnTo>
                  <a:lnTo>
                    <a:pt x="270351" y="43449"/>
                  </a:lnTo>
                  <a:lnTo>
                    <a:pt x="263370" y="49008"/>
                  </a:lnTo>
                  <a:lnTo>
                    <a:pt x="257555" y="56768"/>
                  </a:lnTo>
                  <a:lnTo>
                    <a:pt x="266998" y="56768"/>
                  </a:lnTo>
                  <a:lnTo>
                    <a:pt x="268350" y="54991"/>
                  </a:lnTo>
                  <a:lnTo>
                    <a:pt x="273938" y="52197"/>
                  </a:lnTo>
                  <a:lnTo>
                    <a:pt x="312986" y="52197"/>
                  </a:lnTo>
                  <a:lnTo>
                    <a:pt x="310260" y="48260"/>
                  </a:lnTo>
                  <a:lnTo>
                    <a:pt x="300354" y="40893"/>
                  </a:lnTo>
                  <a:lnTo>
                    <a:pt x="294512" y="38988"/>
                  </a:lnTo>
                  <a:close/>
                </a:path>
                <a:path w="775970" h="184150">
                  <a:moveTo>
                    <a:pt x="424814" y="41275"/>
                  </a:moveTo>
                  <a:lnTo>
                    <a:pt x="409193" y="41275"/>
                  </a:lnTo>
                  <a:lnTo>
                    <a:pt x="409193" y="183769"/>
                  </a:lnTo>
                  <a:lnTo>
                    <a:pt x="424814" y="183769"/>
                  </a:lnTo>
                  <a:lnTo>
                    <a:pt x="424814" y="124713"/>
                  </a:lnTo>
                  <a:lnTo>
                    <a:pt x="437433" y="124713"/>
                  </a:lnTo>
                  <a:lnTo>
                    <a:pt x="432688" y="119506"/>
                  </a:lnTo>
                  <a:lnTo>
                    <a:pt x="427481" y="113918"/>
                  </a:lnTo>
                  <a:lnTo>
                    <a:pt x="424814" y="107061"/>
                  </a:lnTo>
                  <a:lnTo>
                    <a:pt x="424814" y="75946"/>
                  </a:lnTo>
                  <a:lnTo>
                    <a:pt x="427608" y="67944"/>
                  </a:lnTo>
                  <a:lnTo>
                    <a:pt x="435979" y="58419"/>
                  </a:lnTo>
                  <a:lnTo>
                    <a:pt x="424814" y="58419"/>
                  </a:lnTo>
                  <a:lnTo>
                    <a:pt x="424814" y="41275"/>
                  </a:lnTo>
                  <a:close/>
                </a:path>
                <a:path w="775970" h="184150">
                  <a:moveTo>
                    <a:pt x="437433" y="124713"/>
                  </a:moveTo>
                  <a:lnTo>
                    <a:pt x="425196" y="124713"/>
                  </a:lnTo>
                  <a:lnTo>
                    <a:pt x="430887" y="131881"/>
                  </a:lnTo>
                  <a:lnTo>
                    <a:pt x="437673" y="137001"/>
                  </a:lnTo>
                  <a:lnTo>
                    <a:pt x="445555" y="140073"/>
                  </a:lnTo>
                  <a:lnTo>
                    <a:pt x="454532" y="141097"/>
                  </a:lnTo>
                  <a:lnTo>
                    <a:pt x="464292" y="140188"/>
                  </a:lnTo>
                  <a:lnTo>
                    <a:pt x="472979" y="137445"/>
                  </a:lnTo>
                  <a:lnTo>
                    <a:pt x="480571" y="132845"/>
                  </a:lnTo>
                  <a:lnTo>
                    <a:pt x="485396" y="128016"/>
                  </a:lnTo>
                  <a:lnTo>
                    <a:pt x="444626" y="128016"/>
                  </a:lnTo>
                  <a:lnTo>
                    <a:pt x="437896" y="125222"/>
                  </a:lnTo>
                  <a:lnTo>
                    <a:pt x="437433" y="124713"/>
                  </a:lnTo>
                  <a:close/>
                </a:path>
                <a:path w="775970" h="184150">
                  <a:moveTo>
                    <a:pt x="488523" y="52197"/>
                  </a:moveTo>
                  <a:lnTo>
                    <a:pt x="463676" y="52197"/>
                  </a:lnTo>
                  <a:lnTo>
                    <a:pt x="470407" y="55244"/>
                  </a:lnTo>
                  <a:lnTo>
                    <a:pt x="475487" y="61468"/>
                  </a:lnTo>
                  <a:lnTo>
                    <a:pt x="482966" y="87249"/>
                  </a:lnTo>
                  <a:lnTo>
                    <a:pt x="482478" y="96091"/>
                  </a:lnTo>
                  <a:lnTo>
                    <a:pt x="462152" y="128016"/>
                  </a:lnTo>
                  <a:lnTo>
                    <a:pt x="485396" y="128016"/>
                  </a:lnTo>
                  <a:lnTo>
                    <a:pt x="498982" y="87249"/>
                  </a:lnTo>
                  <a:lnTo>
                    <a:pt x="498318" y="76769"/>
                  </a:lnTo>
                  <a:lnTo>
                    <a:pt x="496331" y="67421"/>
                  </a:lnTo>
                  <a:lnTo>
                    <a:pt x="493035" y="59191"/>
                  </a:lnTo>
                  <a:lnTo>
                    <a:pt x="488523" y="52197"/>
                  </a:lnTo>
                  <a:close/>
                </a:path>
                <a:path w="775970" h="184150">
                  <a:moveTo>
                    <a:pt x="458977" y="38988"/>
                  </a:moveTo>
                  <a:lnTo>
                    <a:pt x="448520" y="40203"/>
                  </a:lnTo>
                  <a:lnTo>
                    <a:pt x="439419" y="43846"/>
                  </a:lnTo>
                  <a:lnTo>
                    <a:pt x="431653" y="49918"/>
                  </a:lnTo>
                  <a:lnTo>
                    <a:pt x="425196" y="58419"/>
                  </a:lnTo>
                  <a:lnTo>
                    <a:pt x="435979" y="58419"/>
                  </a:lnTo>
                  <a:lnTo>
                    <a:pt x="438657" y="55372"/>
                  </a:lnTo>
                  <a:lnTo>
                    <a:pt x="446024" y="52197"/>
                  </a:lnTo>
                  <a:lnTo>
                    <a:pt x="488523" y="52197"/>
                  </a:lnTo>
                  <a:lnTo>
                    <a:pt x="488441" y="52069"/>
                  </a:lnTo>
                  <a:lnTo>
                    <a:pt x="482605" y="46382"/>
                  </a:lnTo>
                  <a:lnTo>
                    <a:pt x="475757" y="42291"/>
                  </a:lnTo>
                  <a:lnTo>
                    <a:pt x="467885" y="39818"/>
                  </a:lnTo>
                  <a:lnTo>
                    <a:pt x="458977" y="38988"/>
                  </a:lnTo>
                  <a:close/>
                </a:path>
                <a:path w="775970" h="184150">
                  <a:moveTo>
                    <a:pt x="536955" y="41275"/>
                  </a:moveTo>
                  <a:lnTo>
                    <a:pt x="521461" y="41275"/>
                  </a:lnTo>
                  <a:lnTo>
                    <a:pt x="521461" y="99568"/>
                  </a:lnTo>
                  <a:lnTo>
                    <a:pt x="523630" y="117736"/>
                  </a:lnTo>
                  <a:lnTo>
                    <a:pt x="530145" y="130714"/>
                  </a:lnTo>
                  <a:lnTo>
                    <a:pt x="541018" y="138501"/>
                  </a:lnTo>
                  <a:lnTo>
                    <a:pt x="556259" y="141097"/>
                  </a:lnTo>
                  <a:lnTo>
                    <a:pt x="565785" y="139999"/>
                  </a:lnTo>
                  <a:lnTo>
                    <a:pt x="573976" y="136699"/>
                  </a:lnTo>
                  <a:lnTo>
                    <a:pt x="580834" y="131185"/>
                  </a:lnTo>
                  <a:lnTo>
                    <a:pt x="583096" y="128016"/>
                  </a:lnTo>
                  <a:lnTo>
                    <a:pt x="560577" y="128016"/>
                  </a:lnTo>
                  <a:lnTo>
                    <a:pt x="550243" y="126087"/>
                  </a:lnTo>
                  <a:lnTo>
                    <a:pt x="542861" y="120300"/>
                  </a:lnTo>
                  <a:lnTo>
                    <a:pt x="538432" y="110656"/>
                  </a:lnTo>
                  <a:lnTo>
                    <a:pt x="536955" y="97155"/>
                  </a:lnTo>
                  <a:lnTo>
                    <a:pt x="536955" y="41275"/>
                  </a:lnTo>
                  <a:close/>
                </a:path>
                <a:path w="775970" h="184150">
                  <a:moveTo>
                    <a:pt x="602360" y="123443"/>
                  </a:moveTo>
                  <a:lnTo>
                    <a:pt x="586739" y="123443"/>
                  </a:lnTo>
                  <a:lnTo>
                    <a:pt x="586739" y="138811"/>
                  </a:lnTo>
                  <a:lnTo>
                    <a:pt x="602360" y="138811"/>
                  </a:lnTo>
                  <a:lnTo>
                    <a:pt x="602360" y="123443"/>
                  </a:lnTo>
                  <a:close/>
                </a:path>
                <a:path w="775970" h="184150">
                  <a:moveTo>
                    <a:pt x="602360" y="41275"/>
                  </a:moveTo>
                  <a:lnTo>
                    <a:pt x="586739" y="41275"/>
                  </a:lnTo>
                  <a:lnTo>
                    <a:pt x="586739" y="106553"/>
                  </a:lnTo>
                  <a:lnTo>
                    <a:pt x="584326" y="113918"/>
                  </a:lnTo>
                  <a:lnTo>
                    <a:pt x="579374" y="119506"/>
                  </a:lnTo>
                  <a:lnTo>
                    <a:pt x="574421" y="125222"/>
                  </a:lnTo>
                  <a:lnTo>
                    <a:pt x="568198" y="128016"/>
                  </a:lnTo>
                  <a:lnTo>
                    <a:pt x="583096" y="128016"/>
                  </a:lnTo>
                  <a:lnTo>
                    <a:pt x="586358" y="123443"/>
                  </a:lnTo>
                  <a:lnTo>
                    <a:pt x="602360" y="123443"/>
                  </a:lnTo>
                  <a:lnTo>
                    <a:pt x="602360" y="41275"/>
                  </a:lnTo>
                  <a:close/>
                </a:path>
                <a:path w="775970" h="184150">
                  <a:moveTo>
                    <a:pt x="653923" y="54610"/>
                  </a:moveTo>
                  <a:lnTo>
                    <a:pt x="638301" y="54610"/>
                  </a:lnTo>
                  <a:lnTo>
                    <a:pt x="638301" y="112394"/>
                  </a:lnTo>
                  <a:lnTo>
                    <a:pt x="639899" y="124896"/>
                  </a:lnTo>
                  <a:lnTo>
                    <a:pt x="644699" y="133826"/>
                  </a:lnTo>
                  <a:lnTo>
                    <a:pt x="652714" y="139184"/>
                  </a:lnTo>
                  <a:lnTo>
                    <a:pt x="663955" y="140969"/>
                  </a:lnTo>
                  <a:lnTo>
                    <a:pt x="669925" y="140969"/>
                  </a:lnTo>
                  <a:lnTo>
                    <a:pt x="674877" y="139954"/>
                  </a:lnTo>
                  <a:lnTo>
                    <a:pt x="678560" y="137922"/>
                  </a:lnTo>
                  <a:lnTo>
                    <a:pt x="678560" y="127762"/>
                  </a:lnTo>
                  <a:lnTo>
                    <a:pt x="663193" y="127762"/>
                  </a:lnTo>
                  <a:lnTo>
                    <a:pt x="659510" y="126365"/>
                  </a:lnTo>
                  <a:lnTo>
                    <a:pt x="657225" y="123571"/>
                  </a:lnTo>
                  <a:lnTo>
                    <a:pt x="655065" y="120776"/>
                  </a:lnTo>
                  <a:lnTo>
                    <a:pt x="653923" y="116205"/>
                  </a:lnTo>
                  <a:lnTo>
                    <a:pt x="653923" y="54610"/>
                  </a:lnTo>
                  <a:close/>
                </a:path>
                <a:path w="775970" h="184150">
                  <a:moveTo>
                    <a:pt x="678560" y="124587"/>
                  </a:moveTo>
                  <a:lnTo>
                    <a:pt x="675639" y="126746"/>
                  </a:lnTo>
                  <a:lnTo>
                    <a:pt x="672210" y="127762"/>
                  </a:lnTo>
                  <a:lnTo>
                    <a:pt x="678560" y="127762"/>
                  </a:lnTo>
                  <a:lnTo>
                    <a:pt x="678560" y="124587"/>
                  </a:lnTo>
                  <a:close/>
                </a:path>
                <a:path w="775970" h="184150">
                  <a:moveTo>
                    <a:pt x="678560" y="41275"/>
                  </a:moveTo>
                  <a:lnTo>
                    <a:pt x="621537" y="41275"/>
                  </a:lnTo>
                  <a:lnTo>
                    <a:pt x="621537" y="54610"/>
                  </a:lnTo>
                  <a:lnTo>
                    <a:pt x="678560" y="54610"/>
                  </a:lnTo>
                  <a:lnTo>
                    <a:pt x="678560" y="41275"/>
                  </a:lnTo>
                  <a:close/>
                </a:path>
                <a:path w="775970" h="184150">
                  <a:moveTo>
                    <a:pt x="653923" y="12446"/>
                  </a:moveTo>
                  <a:lnTo>
                    <a:pt x="638301" y="17525"/>
                  </a:lnTo>
                  <a:lnTo>
                    <a:pt x="638301" y="41275"/>
                  </a:lnTo>
                  <a:lnTo>
                    <a:pt x="653923" y="41275"/>
                  </a:lnTo>
                  <a:lnTo>
                    <a:pt x="653923" y="12446"/>
                  </a:lnTo>
                  <a:close/>
                </a:path>
                <a:path w="775970" h="184150">
                  <a:moveTo>
                    <a:pt x="735583" y="38988"/>
                  </a:moveTo>
                  <a:lnTo>
                    <a:pt x="697859" y="61027"/>
                  </a:lnTo>
                  <a:lnTo>
                    <a:pt x="690626" y="90424"/>
                  </a:lnTo>
                  <a:lnTo>
                    <a:pt x="691364" y="101832"/>
                  </a:lnTo>
                  <a:lnTo>
                    <a:pt x="716454" y="137779"/>
                  </a:lnTo>
                  <a:lnTo>
                    <a:pt x="734949" y="141097"/>
                  </a:lnTo>
                  <a:lnTo>
                    <a:pt x="744997" y="140523"/>
                  </a:lnTo>
                  <a:lnTo>
                    <a:pt x="753999" y="138795"/>
                  </a:lnTo>
                  <a:lnTo>
                    <a:pt x="761952" y="135899"/>
                  </a:lnTo>
                  <a:lnTo>
                    <a:pt x="768857" y="131825"/>
                  </a:lnTo>
                  <a:lnTo>
                    <a:pt x="768857" y="128016"/>
                  </a:lnTo>
                  <a:lnTo>
                    <a:pt x="728852" y="128016"/>
                  </a:lnTo>
                  <a:lnTo>
                    <a:pt x="721105" y="125094"/>
                  </a:lnTo>
                  <a:lnTo>
                    <a:pt x="706754" y="93980"/>
                  </a:lnTo>
                  <a:lnTo>
                    <a:pt x="775715" y="93980"/>
                  </a:lnTo>
                  <a:lnTo>
                    <a:pt x="775715" y="85851"/>
                  </a:lnTo>
                  <a:lnTo>
                    <a:pt x="775392" y="80772"/>
                  </a:lnTo>
                  <a:lnTo>
                    <a:pt x="707008" y="80772"/>
                  </a:lnTo>
                  <a:lnTo>
                    <a:pt x="708151" y="72262"/>
                  </a:lnTo>
                  <a:lnTo>
                    <a:pt x="711326" y="65405"/>
                  </a:lnTo>
                  <a:lnTo>
                    <a:pt x="721613" y="54863"/>
                  </a:lnTo>
                  <a:lnTo>
                    <a:pt x="727963" y="52197"/>
                  </a:lnTo>
                  <a:lnTo>
                    <a:pt x="765690" y="52197"/>
                  </a:lnTo>
                  <a:lnTo>
                    <a:pt x="765175" y="51435"/>
                  </a:lnTo>
                  <a:lnTo>
                    <a:pt x="759390" y="46007"/>
                  </a:lnTo>
                  <a:lnTo>
                    <a:pt x="752522" y="42116"/>
                  </a:lnTo>
                  <a:lnTo>
                    <a:pt x="744583" y="39772"/>
                  </a:lnTo>
                  <a:lnTo>
                    <a:pt x="735583" y="38988"/>
                  </a:lnTo>
                  <a:close/>
                </a:path>
                <a:path w="775970" h="184150">
                  <a:moveTo>
                    <a:pt x="768857" y="117093"/>
                  </a:moveTo>
                  <a:lnTo>
                    <a:pt x="761813" y="121854"/>
                  </a:lnTo>
                  <a:lnTo>
                    <a:pt x="754411" y="125269"/>
                  </a:lnTo>
                  <a:lnTo>
                    <a:pt x="746676" y="127327"/>
                  </a:lnTo>
                  <a:lnTo>
                    <a:pt x="738631" y="128016"/>
                  </a:lnTo>
                  <a:lnTo>
                    <a:pt x="768857" y="128016"/>
                  </a:lnTo>
                  <a:lnTo>
                    <a:pt x="768857" y="117093"/>
                  </a:lnTo>
                  <a:close/>
                </a:path>
                <a:path w="775970" h="184150">
                  <a:moveTo>
                    <a:pt x="765690" y="52197"/>
                  </a:moveTo>
                  <a:lnTo>
                    <a:pt x="742950" y="52197"/>
                  </a:lnTo>
                  <a:lnTo>
                    <a:pt x="748791" y="54737"/>
                  </a:lnTo>
                  <a:lnTo>
                    <a:pt x="753109" y="59690"/>
                  </a:lnTo>
                  <a:lnTo>
                    <a:pt x="757427" y="64769"/>
                  </a:lnTo>
                  <a:lnTo>
                    <a:pt x="759586" y="71755"/>
                  </a:lnTo>
                  <a:lnTo>
                    <a:pt x="759713" y="80772"/>
                  </a:lnTo>
                  <a:lnTo>
                    <a:pt x="775392" y="80772"/>
                  </a:lnTo>
                  <a:lnTo>
                    <a:pt x="775051" y="75420"/>
                  </a:lnTo>
                  <a:lnTo>
                    <a:pt x="773064" y="66214"/>
                  </a:lnTo>
                  <a:lnTo>
                    <a:pt x="769768" y="58223"/>
                  </a:lnTo>
                  <a:lnTo>
                    <a:pt x="76569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46" name="object 44">
              <a:extLst>
                <a:ext uri="{FF2B5EF4-FFF2-40B4-BE49-F238E27FC236}">
                  <a16:creationId xmlns:a16="http://schemas.microsoft.com/office/drawing/2014/main" id="{1E3CF45E-A8FA-4862-BD8D-8C1DB75E8C4F}"/>
                </a:ext>
              </a:extLst>
            </p:cNvPr>
            <p:cNvSpPr/>
            <p:nvPr/>
          </p:nvSpPr>
          <p:spPr>
            <a:xfrm>
              <a:off x="7107936" y="5768339"/>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47" name="object 45">
              <a:extLst>
                <a:ext uri="{FF2B5EF4-FFF2-40B4-BE49-F238E27FC236}">
                  <a16:creationId xmlns:a16="http://schemas.microsoft.com/office/drawing/2014/main" id="{E11D30C5-0216-46E0-9A52-E8E79DD74657}"/>
                </a:ext>
              </a:extLst>
            </p:cNvPr>
            <p:cNvSpPr/>
            <p:nvPr/>
          </p:nvSpPr>
          <p:spPr>
            <a:xfrm>
              <a:off x="7624063" y="5863958"/>
              <a:ext cx="640715" cy="184785"/>
            </a:xfrm>
            <a:custGeom>
              <a:avLst/>
              <a:gdLst/>
              <a:ahLst/>
              <a:cxnLst/>
              <a:rect l="l" t="t" r="r" b="b"/>
              <a:pathLst>
                <a:path w="640715" h="184785">
                  <a:moveTo>
                    <a:pt x="0" y="114490"/>
                  </a:moveTo>
                  <a:lnTo>
                    <a:pt x="0" y="133350"/>
                  </a:lnTo>
                  <a:lnTo>
                    <a:pt x="1777" y="134556"/>
                  </a:lnTo>
                  <a:lnTo>
                    <a:pt x="32130" y="141160"/>
                  </a:lnTo>
                  <a:lnTo>
                    <a:pt x="40766" y="141160"/>
                  </a:lnTo>
                  <a:lnTo>
                    <a:pt x="75617" y="126784"/>
                  </a:lnTo>
                  <a:lnTo>
                    <a:pt x="33908" y="126784"/>
                  </a:lnTo>
                  <a:lnTo>
                    <a:pt x="30733" y="126492"/>
                  </a:lnTo>
                  <a:lnTo>
                    <a:pt x="2158" y="116395"/>
                  </a:lnTo>
                  <a:lnTo>
                    <a:pt x="0" y="114490"/>
                  </a:lnTo>
                  <a:close/>
                </a:path>
                <a:path w="640715" h="184785">
                  <a:moveTo>
                    <a:pt x="47625" y="0"/>
                  </a:moveTo>
                  <a:lnTo>
                    <a:pt x="41782" y="0"/>
                  </a:lnTo>
                  <a:lnTo>
                    <a:pt x="35940" y="736"/>
                  </a:lnTo>
                  <a:lnTo>
                    <a:pt x="1650" y="24841"/>
                  </a:lnTo>
                  <a:lnTo>
                    <a:pt x="253" y="30264"/>
                  </a:lnTo>
                  <a:lnTo>
                    <a:pt x="253" y="41567"/>
                  </a:lnTo>
                  <a:lnTo>
                    <a:pt x="20827" y="68110"/>
                  </a:lnTo>
                  <a:lnTo>
                    <a:pt x="24891" y="70586"/>
                  </a:lnTo>
                  <a:lnTo>
                    <a:pt x="29336" y="73025"/>
                  </a:lnTo>
                  <a:lnTo>
                    <a:pt x="34162" y="75438"/>
                  </a:lnTo>
                  <a:lnTo>
                    <a:pt x="50672" y="84023"/>
                  </a:lnTo>
                  <a:lnTo>
                    <a:pt x="54101" y="86182"/>
                  </a:lnTo>
                  <a:lnTo>
                    <a:pt x="56895" y="88442"/>
                  </a:lnTo>
                  <a:lnTo>
                    <a:pt x="59816" y="90690"/>
                  </a:lnTo>
                  <a:lnTo>
                    <a:pt x="61975" y="93192"/>
                  </a:lnTo>
                  <a:lnTo>
                    <a:pt x="65277" y="98653"/>
                  </a:lnTo>
                  <a:lnTo>
                    <a:pt x="66039" y="101854"/>
                  </a:lnTo>
                  <a:lnTo>
                    <a:pt x="66039" y="112395"/>
                  </a:lnTo>
                  <a:lnTo>
                    <a:pt x="63626" y="117652"/>
                  </a:lnTo>
                  <a:lnTo>
                    <a:pt x="58800" y="121297"/>
                  </a:lnTo>
                  <a:lnTo>
                    <a:pt x="53847" y="124955"/>
                  </a:lnTo>
                  <a:lnTo>
                    <a:pt x="46608" y="126784"/>
                  </a:lnTo>
                  <a:lnTo>
                    <a:pt x="75617" y="126784"/>
                  </a:lnTo>
                  <a:lnTo>
                    <a:pt x="76200" y="126161"/>
                  </a:lnTo>
                  <a:lnTo>
                    <a:pt x="81533" y="116827"/>
                  </a:lnTo>
                  <a:lnTo>
                    <a:pt x="82803" y="111125"/>
                  </a:lnTo>
                  <a:lnTo>
                    <a:pt x="82803" y="99314"/>
                  </a:lnTo>
                  <a:lnTo>
                    <a:pt x="56133" y="68580"/>
                  </a:lnTo>
                  <a:lnTo>
                    <a:pt x="46608" y="63627"/>
                  </a:lnTo>
                  <a:lnTo>
                    <a:pt x="37591" y="59118"/>
                  </a:lnTo>
                  <a:lnTo>
                    <a:pt x="34035" y="57150"/>
                  </a:lnTo>
                  <a:lnTo>
                    <a:pt x="30352" y="55181"/>
                  </a:lnTo>
                  <a:lnTo>
                    <a:pt x="27304" y="53149"/>
                  </a:lnTo>
                  <a:lnTo>
                    <a:pt x="22225" y="48958"/>
                  </a:lnTo>
                  <a:lnTo>
                    <a:pt x="20192" y="46647"/>
                  </a:lnTo>
                  <a:lnTo>
                    <a:pt x="17652" y="41567"/>
                  </a:lnTo>
                  <a:lnTo>
                    <a:pt x="17017" y="38544"/>
                  </a:lnTo>
                  <a:lnTo>
                    <a:pt x="17017" y="31305"/>
                  </a:lnTo>
                  <a:lnTo>
                    <a:pt x="26288" y="19151"/>
                  </a:lnTo>
                  <a:lnTo>
                    <a:pt x="28955" y="17500"/>
                  </a:lnTo>
                  <a:lnTo>
                    <a:pt x="32130" y="16306"/>
                  </a:lnTo>
                  <a:lnTo>
                    <a:pt x="35559" y="15570"/>
                  </a:lnTo>
                  <a:lnTo>
                    <a:pt x="39115" y="14846"/>
                  </a:lnTo>
                  <a:lnTo>
                    <a:pt x="42544" y="14478"/>
                  </a:lnTo>
                  <a:lnTo>
                    <a:pt x="77088" y="14478"/>
                  </a:lnTo>
                  <a:lnTo>
                    <a:pt x="77088" y="4864"/>
                  </a:lnTo>
                  <a:lnTo>
                    <a:pt x="71806" y="2737"/>
                  </a:lnTo>
                  <a:lnTo>
                    <a:pt x="65119" y="1217"/>
                  </a:lnTo>
                  <a:lnTo>
                    <a:pt x="57050" y="304"/>
                  </a:lnTo>
                  <a:lnTo>
                    <a:pt x="47625" y="0"/>
                  </a:lnTo>
                  <a:close/>
                </a:path>
                <a:path w="640715" h="184785">
                  <a:moveTo>
                    <a:pt x="77088" y="14478"/>
                  </a:moveTo>
                  <a:lnTo>
                    <a:pt x="46100" y="14478"/>
                  </a:lnTo>
                  <a:lnTo>
                    <a:pt x="55121" y="15001"/>
                  </a:lnTo>
                  <a:lnTo>
                    <a:pt x="63309" y="16573"/>
                  </a:lnTo>
                  <a:lnTo>
                    <a:pt x="70639" y="19192"/>
                  </a:lnTo>
                  <a:lnTo>
                    <a:pt x="77088" y="22860"/>
                  </a:lnTo>
                  <a:lnTo>
                    <a:pt x="77088" y="14478"/>
                  </a:lnTo>
                  <a:close/>
                </a:path>
                <a:path w="640715" h="184785">
                  <a:moveTo>
                    <a:pt x="122554" y="54673"/>
                  </a:moveTo>
                  <a:lnTo>
                    <a:pt x="106933" y="54673"/>
                  </a:lnTo>
                  <a:lnTo>
                    <a:pt x="106933" y="112395"/>
                  </a:lnTo>
                  <a:lnTo>
                    <a:pt x="108531" y="124896"/>
                  </a:lnTo>
                  <a:lnTo>
                    <a:pt x="113331" y="133826"/>
                  </a:lnTo>
                  <a:lnTo>
                    <a:pt x="121346" y="139184"/>
                  </a:lnTo>
                  <a:lnTo>
                    <a:pt x="132587" y="140970"/>
                  </a:lnTo>
                  <a:lnTo>
                    <a:pt x="138556" y="140970"/>
                  </a:lnTo>
                  <a:lnTo>
                    <a:pt x="143382" y="139954"/>
                  </a:lnTo>
                  <a:lnTo>
                    <a:pt x="147065" y="137922"/>
                  </a:lnTo>
                  <a:lnTo>
                    <a:pt x="147065" y="127825"/>
                  </a:lnTo>
                  <a:lnTo>
                    <a:pt x="131825" y="127825"/>
                  </a:lnTo>
                  <a:lnTo>
                    <a:pt x="128142" y="126428"/>
                  </a:lnTo>
                  <a:lnTo>
                    <a:pt x="125856" y="123634"/>
                  </a:lnTo>
                  <a:lnTo>
                    <a:pt x="123697" y="120840"/>
                  </a:lnTo>
                  <a:lnTo>
                    <a:pt x="122554" y="116179"/>
                  </a:lnTo>
                  <a:lnTo>
                    <a:pt x="122554" y="54673"/>
                  </a:lnTo>
                  <a:close/>
                </a:path>
                <a:path w="640715" h="184785">
                  <a:moveTo>
                    <a:pt x="147065" y="124587"/>
                  </a:moveTo>
                  <a:lnTo>
                    <a:pt x="144271" y="126746"/>
                  </a:lnTo>
                  <a:lnTo>
                    <a:pt x="140842" y="127825"/>
                  </a:lnTo>
                  <a:lnTo>
                    <a:pt x="147065" y="127825"/>
                  </a:lnTo>
                  <a:lnTo>
                    <a:pt x="147065" y="124587"/>
                  </a:lnTo>
                  <a:close/>
                </a:path>
                <a:path w="640715" h="184785">
                  <a:moveTo>
                    <a:pt x="147065" y="41338"/>
                  </a:moveTo>
                  <a:lnTo>
                    <a:pt x="90169" y="41338"/>
                  </a:lnTo>
                  <a:lnTo>
                    <a:pt x="90169" y="54673"/>
                  </a:lnTo>
                  <a:lnTo>
                    <a:pt x="147065" y="54673"/>
                  </a:lnTo>
                  <a:lnTo>
                    <a:pt x="147065" y="41338"/>
                  </a:lnTo>
                  <a:close/>
                </a:path>
                <a:path w="640715" h="184785">
                  <a:moveTo>
                    <a:pt x="122554" y="12484"/>
                  </a:moveTo>
                  <a:lnTo>
                    <a:pt x="106933" y="17526"/>
                  </a:lnTo>
                  <a:lnTo>
                    <a:pt x="106933" y="41338"/>
                  </a:lnTo>
                  <a:lnTo>
                    <a:pt x="122554" y="41338"/>
                  </a:lnTo>
                  <a:lnTo>
                    <a:pt x="122554" y="12484"/>
                  </a:lnTo>
                  <a:close/>
                </a:path>
                <a:path w="640715" h="184785">
                  <a:moveTo>
                    <a:pt x="208914" y="39052"/>
                  </a:moveTo>
                  <a:lnTo>
                    <a:pt x="172592" y="52870"/>
                  </a:lnTo>
                  <a:lnTo>
                    <a:pt x="159257" y="91249"/>
                  </a:lnTo>
                  <a:lnTo>
                    <a:pt x="160047" y="101979"/>
                  </a:lnTo>
                  <a:lnTo>
                    <a:pt x="187213" y="137742"/>
                  </a:lnTo>
                  <a:lnTo>
                    <a:pt x="206628" y="141160"/>
                  </a:lnTo>
                  <a:lnTo>
                    <a:pt x="217183" y="140282"/>
                  </a:lnTo>
                  <a:lnTo>
                    <a:pt x="226583" y="137647"/>
                  </a:lnTo>
                  <a:lnTo>
                    <a:pt x="234864" y="133257"/>
                  </a:lnTo>
                  <a:lnTo>
                    <a:pt x="241005" y="128016"/>
                  </a:lnTo>
                  <a:lnTo>
                    <a:pt x="207771" y="128016"/>
                  </a:lnTo>
                  <a:lnTo>
                    <a:pt x="200721" y="127391"/>
                  </a:lnTo>
                  <a:lnTo>
                    <a:pt x="175298" y="91249"/>
                  </a:lnTo>
                  <a:lnTo>
                    <a:pt x="175321" y="89725"/>
                  </a:lnTo>
                  <a:lnTo>
                    <a:pt x="194325" y="54757"/>
                  </a:lnTo>
                  <a:lnTo>
                    <a:pt x="207771" y="52197"/>
                  </a:lnTo>
                  <a:lnTo>
                    <a:pt x="242618" y="52197"/>
                  </a:lnTo>
                  <a:lnTo>
                    <a:pt x="236257" y="46612"/>
                  </a:lnTo>
                  <a:lnTo>
                    <a:pt x="228361" y="42413"/>
                  </a:lnTo>
                  <a:lnTo>
                    <a:pt x="219251" y="39892"/>
                  </a:lnTo>
                  <a:lnTo>
                    <a:pt x="208914" y="39052"/>
                  </a:lnTo>
                  <a:close/>
                </a:path>
                <a:path w="640715" h="184785">
                  <a:moveTo>
                    <a:pt x="242618" y="52197"/>
                  </a:moveTo>
                  <a:lnTo>
                    <a:pt x="217931" y="52197"/>
                  </a:lnTo>
                  <a:lnTo>
                    <a:pt x="225678" y="55499"/>
                  </a:lnTo>
                  <a:lnTo>
                    <a:pt x="231012" y="62103"/>
                  </a:lnTo>
                  <a:lnTo>
                    <a:pt x="234606" y="67579"/>
                  </a:lnTo>
                  <a:lnTo>
                    <a:pt x="237188" y="74104"/>
                  </a:lnTo>
                  <a:lnTo>
                    <a:pt x="238746" y="81676"/>
                  </a:lnTo>
                  <a:lnTo>
                    <a:pt x="239233" y="89725"/>
                  </a:lnTo>
                  <a:lnTo>
                    <a:pt x="239209" y="91249"/>
                  </a:lnTo>
                  <a:lnTo>
                    <a:pt x="217931" y="128016"/>
                  </a:lnTo>
                  <a:lnTo>
                    <a:pt x="241005" y="128016"/>
                  </a:lnTo>
                  <a:lnTo>
                    <a:pt x="255269" y="89725"/>
                  </a:lnTo>
                  <a:lnTo>
                    <a:pt x="254488" y="78469"/>
                  </a:lnTo>
                  <a:lnTo>
                    <a:pt x="252158" y="68511"/>
                  </a:lnTo>
                  <a:lnTo>
                    <a:pt x="248304" y="59852"/>
                  </a:lnTo>
                  <a:lnTo>
                    <a:pt x="242950" y="52489"/>
                  </a:lnTo>
                  <a:lnTo>
                    <a:pt x="242618" y="52197"/>
                  </a:lnTo>
                  <a:close/>
                </a:path>
                <a:path w="640715" h="184785">
                  <a:moveTo>
                    <a:pt x="295782" y="41338"/>
                  </a:moveTo>
                  <a:lnTo>
                    <a:pt x="280161" y="41338"/>
                  </a:lnTo>
                  <a:lnTo>
                    <a:pt x="280161" y="138874"/>
                  </a:lnTo>
                  <a:lnTo>
                    <a:pt x="295782" y="138874"/>
                  </a:lnTo>
                  <a:lnTo>
                    <a:pt x="295782" y="89154"/>
                  </a:lnTo>
                  <a:lnTo>
                    <a:pt x="296209" y="81438"/>
                  </a:lnTo>
                  <a:lnTo>
                    <a:pt x="297481" y="74580"/>
                  </a:lnTo>
                  <a:lnTo>
                    <a:pt x="299587" y="68580"/>
                  </a:lnTo>
                  <a:lnTo>
                    <a:pt x="302513" y="63436"/>
                  </a:lnTo>
                  <a:lnTo>
                    <a:pt x="303923" y="61442"/>
                  </a:lnTo>
                  <a:lnTo>
                    <a:pt x="295782" y="61442"/>
                  </a:lnTo>
                  <a:lnTo>
                    <a:pt x="295782" y="41338"/>
                  </a:lnTo>
                  <a:close/>
                </a:path>
                <a:path w="640715" h="184785">
                  <a:moveTo>
                    <a:pt x="325754" y="39624"/>
                  </a:moveTo>
                  <a:lnTo>
                    <a:pt x="316102" y="39624"/>
                  </a:lnTo>
                  <a:lnTo>
                    <a:pt x="310895" y="41541"/>
                  </a:lnTo>
                  <a:lnTo>
                    <a:pt x="301751" y="49225"/>
                  </a:lnTo>
                  <a:lnTo>
                    <a:pt x="298450" y="54584"/>
                  </a:lnTo>
                  <a:lnTo>
                    <a:pt x="296163" y="61442"/>
                  </a:lnTo>
                  <a:lnTo>
                    <a:pt x="303923" y="61442"/>
                  </a:lnTo>
                  <a:lnTo>
                    <a:pt x="306958" y="57150"/>
                  </a:lnTo>
                  <a:lnTo>
                    <a:pt x="312546" y="54013"/>
                  </a:lnTo>
                  <a:lnTo>
                    <a:pt x="331088" y="54013"/>
                  </a:lnTo>
                  <a:lnTo>
                    <a:pt x="331088" y="40957"/>
                  </a:lnTo>
                  <a:lnTo>
                    <a:pt x="328929" y="40068"/>
                  </a:lnTo>
                  <a:lnTo>
                    <a:pt x="325754" y="39624"/>
                  </a:lnTo>
                  <a:close/>
                </a:path>
                <a:path w="640715" h="184785">
                  <a:moveTo>
                    <a:pt x="331088" y="54013"/>
                  </a:moveTo>
                  <a:lnTo>
                    <a:pt x="324357" y="54013"/>
                  </a:lnTo>
                  <a:lnTo>
                    <a:pt x="328294" y="55054"/>
                  </a:lnTo>
                  <a:lnTo>
                    <a:pt x="331088" y="57150"/>
                  </a:lnTo>
                  <a:lnTo>
                    <a:pt x="331088" y="54013"/>
                  </a:lnTo>
                  <a:close/>
                </a:path>
                <a:path w="640715" h="184785">
                  <a:moveTo>
                    <a:pt x="412297" y="52197"/>
                  </a:moveTo>
                  <a:lnTo>
                    <a:pt x="382904" y="52197"/>
                  </a:lnTo>
                  <a:lnTo>
                    <a:pt x="391666" y="53751"/>
                  </a:lnTo>
                  <a:lnTo>
                    <a:pt x="397938" y="58415"/>
                  </a:lnTo>
                  <a:lnTo>
                    <a:pt x="401710" y="66186"/>
                  </a:lnTo>
                  <a:lnTo>
                    <a:pt x="402970" y="77063"/>
                  </a:lnTo>
                  <a:lnTo>
                    <a:pt x="373760" y="81153"/>
                  </a:lnTo>
                  <a:lnTo>
                    <a:pt x="359665" y="84820"/>
                  </a:lnTo>
                  <a:lnTo>
                    <a:pt x="349583" y="91344"/>
                  </a:lnTo>
                  <a:lnTo>
                    <a:pt x="343525" y="100726"/>
                  </a:lnTo>
                  <a:lnTo>
                    <a:pt x="341502" y="112966"/>
                  </a:lnTo>
                  <a:lnTo>
                    <a:pt x="341502" y="121475"/>
                  </a:lnTo>
                  <a:lnTo>
                    <a:pt x="344296" y="128308"/>
                  </a:lnTo>
                  <a:lnTo>
                    <a:pt x="355218" y="138595"/>
                  </a:lnTo>
                  <a:lnTo>
                    <a:pt x="362838" y="141160"/>
                  </a:lnTo>
                  <a:lnTo>
                    <a:pt x="372617" y="141160"/>
                  </a:lnTo>
                  <a:lnTo>
                    <a:pt x="381908" y="140065"/>
                  </a:lnTo>
                  <a:lnTo>
                    <a:pt x="389985" y="136779"/>
                  </a:lnTo>
                  <a:lnTo>
                    <a:pt x="396871" y="131302"/>
                  </a:lnTo>
                  <a:lnTo>
                    <a:pt x="399322" y="128016"/>
                  </a:lnTo>
                  <a:lnTo>
                    <a:pt x="370585" y="128016"/>
                  </a:lnTo>
                  <a:lnTo>
                    <a:pt x="366013" y="126504"/>
                  </a:lnTo>
                  <a:lnTo>
                    <a:pt x="359155" y="120472"/>
                  </a:lnTo>
                  <a:lnTo>
                    <a:pt x="357504" y="116586"/>
                  </a:lnTo>
                  <a:lnTo>
                    <a:pt x="357504" y="105283"/>
                  </a:lnTo>
                  <a:lnTo>
                    <a:pt x="359409" y="100723"/>
                  </a:lnTo>
                  <a:lnTo>
                    <a:pt x="366775" y="95580"/>
                  </a:lnTo>
                  <a:lnTo>
                    <a:pt x="372236" y="93789"/>
                  </a:lnTo>
                  <a:lnTo>
                    <a:pt x="402970" y="89535"/>
                  </a:lnTo>
                  <a:lnTo>
                    <a:pt x="418591" y="89535"/>
                  </a:lnTo>
                  <a:lnTo>
                    <a:pt x="418591" y="75438"/>
                  </a:lnTo>
                  <a:lnTo>
                    <a:pt x="416446" y="59519"/>
                  </a:lnTo>
                  <a:lnTo>
                    <a:pt x="412297" y="52197"/>
                  </a:lnTo>
                  <a:close/>
                </a:path>
                <a:path w="640715" h="184785">
                  <a:moveTo>
                    <a:pt x="418591" y="123634"/>
                  </a:moveTo>
                  <a:lnTo>
                    <a:pt x="402970" y="123634"/>
                  </a:lnTo>
                  <a:lnTo>
                    <a:pt x="402970" y="138874"/>
                  </a:lnTo>
                  <a:lnTo>
                    <a:pt x="418591" y="138874"/>
                  </a:lnTo>
                  <a:lnTo>
                    <a:pt x="418591" y="123634"/>
                  </a:lnTo>
                  <a:close/>
                </a:path>
                <a:path w="640715" h="184785">
                  <a:moveTo>
                    <a:pt x="418591" y="89535"/>
                  </a:moveTo>
                  <a:lnTo>
                    <a:pt x="402970" y="89535"/>
                  </a:lnTo>
                  <a:lnTo>
                    <a:pt x="402970" y="107569"/>
                  </a:lnTo>
                  <a:lnTo>
                    <a:pt x="400430" y="114439"/>
                  </a:lnTo>
                  <a:lnTo>
                    <a:pt x="390270" y="125298"/>
                  </a:lnTo>
                  <a:lnTo>
                    <a:pt x="383920" y="128016"/>
                  </a:lnTo>
                  <a:lnTo>
                    <a:pt x="399322" y="128016"/>
                  </a:lnTo>
                  <a:lnTo>
                    <a:pt x="402589" y="123634"/>
                  </a:lnTo>
                  <a:lnTo>
                    <a:pt x="418591" y="123634"/>
                  </a:lnTo>
                  <a:lnTo>
                    <a:pt x="418591" y="89535"/>
                  </a:lnTo>
                  <a:close/>
                </a:path>
                <a:path w="640715" h="184785">
                  <a:moveTo>
                    <a:pt x="384175" y="39052"/>
                  </a:moveTo>
                  <a:lnTo>
                    <a:pt x="351027" y="64198"/>
                  </a:lnTo>
                  <a:lnTo>
                    <a:pt x="358366" y="58947"/>
                  </a:lnTo>
                  <a:lnTo>
                    <a:pt x="366109" y="55197"/>
                  </a:lnTo>
                  <a:lnTo>
                    <a:pt x="374280" y="52947"/>
                  </a:lnTo>
                  <a:lnTo>
                    <a:pt x="382904" y="52197"/>
                  </a:lnTo>
                  <a:lnTo>
                    <a:pt x="412297" y="52197"/>
                  </a:lnTo>
                  <a:lnTo>
                    <a:pt x="410003" y="48148"/>
                  </a:lnTo>
                  <a:lnTo>
                    <a:pt x="399250" y="41326"/>
                  </a:lnTo>
                  <a:lnTo>
                    <a:pt x="384175" y="39052"/>
                  </a:lnTo>
                  <a:close/>
                </a:path>
                <a:path w="640715" h="184785">
                  <a:moveTo>
                    <a:pt x="448055" y="162306"/>
                  </a:moveTo>
                  <a:lnTo>
                    <a:pt x="448055" y="177927"/>
                  </a:lnTo>
                  <a:lnTo>
                    <a:pt x="455104" y="180927"/>
                  </a:lnTo>
                  <a:lnTo>
                    <a:pt x="462724" y="183070"/>
                  </a:lnTo>
                  <a:lnTo>
                    <a:pt x="470915" y="184356"/>
                  </a:lnTo>
                  <a:lnTo>
                    <a:pt x="479678" y="184785"/>
                  </a:lnTo>
                  <a:lnTo>
                    <a:pt x="502181" y="181427"/>
                  </a:lnTo>
                  <a:lnTo>
                    <a:pt x="518103" y="171450"/>
                  </a:lnTo>
                  <a:lnTo>
                    <a:pt x="479425" y="171450"/>
                  </a:lnTo>
                  <a:lnTo>
                    <a:pt x="471880" y="170878"/>
                  </a:lnTo>
                  <a:lnTo>
                    <a:pt x="464121" y="169164"/>
                  </a:lnTo>
                  <a:lnTo>
                    <a:pt x="456172" y="166306"/>
                  </a:lnTo>
                  <a:lnTo>
                    <a:pt x="448055" y="162306"/>
                  </a:lnTo>
                  <a:close/>
                </a:path>
                <a:path w="640715" h="184785">
                  <a:moveTo>
                    <a:pt x="531113" y="122491"/>
                  </a:moveTo>
                  <a:lnTo>
                    <a:pt x="515492" y="122491"/>
                  </a:lnTo>
                  <a:lnTo>
                    <a:pt x="515400" y="133847"/>
                  </a:lnTo>
                  <a:lnTo>
                    <a:pt x="513232" y="149911"/>
                  </a:lnTo>
                  <a:lnTo>
                    <a:pt x="506460" y="161877"/>
                  </a:lnTo>
                  <a:lnTo>
                    <a:pt x="495186" y="169056"/>
                  </a:lnTo>
                  <a:lnTo>
                    <a:pt x="479425" y="171450"/>
                  </a:lnTo>
                  <a:lnTo>
                    <a:pt x="518103" y="171450"/>
                  </a:lnTo>
                  <a:lnTo>
                    <a:pt x="518255" y="171354"/>
                  </a:lnTo>
                  <a:lnTo>
                    <a:pt x="527899" y="154566"/>
                  </a:lnTo>
                  <a:lnTo>
                    <a:pt x="531113" y="131064"/>
                  </a:lnTo>
                  <a:lnTo>
                    <a:pt x="531113" y="122491"/>
                  </a:lnTo>
                  <a:close/>
                </a:path>
                <a:path w="640715" h="184785">
                  <a:moveTo>
                    <a:pt x="485775" y="39052"/>
                  </a:moveTo>
                  <a:lnTo>
                    <a:pt x="447895" y="61693"/>
                  </a:lnTo>
                  <a:lnTo>
                    <a:pt x="441264" y="92202"/>
                  </a:lnTo>
                  <a:lnTo>
                    <a:pt x="441299" y="94780"/>
                  </a:lnTo>
                  <a:lnTo>
                    <a:pt x="458223" y="133847"/>
                  </a:lnTo>
                  <a:lnTo>
                    <a:pt x="481583" y="141160"/>
                  </a:lnTo>
                  <a:lnTo>
                    <a:pt x="492037" y="139993"/>
                  </a:lnTo>
                  <a:lnTo>
                    <a:pt x="501110" y="136493"/>
                  </a:lnTo>
                  <a:lnTo>
                    <a:pt x="508801" y="130659"/>
                  </a:lnTo>
                  <a:lnTo>
                    <a:pt x="510843" y="128016"/>
                  </a:lnTo>
                  <a:lnTo>
                    <a:pt x="477138" y="128016"/>
                  </a:lnTo>
                  <a:lnTo>
                    <a:pt x="470280" y="124764"/>
                  </a:lnTo>
                  <a:lnTo>
                    <a:pt x="457200" y="92202"/>
                  </a:lnTo>
                  <a:lnTo>
                    <a:pt x="457702" y="83251"/>
                  </a:lnTo>
                  <a:lnTo>
                    <a:pt x="478408" y="52197"/>
                  </a:lnTo>
                  <a:lnTo>
                    <a:pt x="513027" y="52197"/>
                  </a:lnTo>
                  <a:lnTo>
                    <a:pt x="509706" y="47946"/>
                  </a:lnTo>
                  <a:lnTo>
                    <a:pt x="503015" y="43005"/>
                  </a:lnTo>
                  <a:lnTo>
                    <a:pt x="495038" y="40040"/>
                  </a:lnTo>
                  <a:lnTo>
                    <a:pt x="485775" y="39052"/>
                  </a:lnTo>
                  <a:close/>
                </a:path>
                <a:path w="640715" h="184785">
                  <a:moveTo>
                    <a:pt x="513027" y="52197"/>
                  </a:moveTo>
                  <a:lnTo>
                    <a:pt x="495807" y="52197"/>
                  </a:lnTo>
                  <a:lnTo>
                    <a:pt x="502284" y="54965"/>
                  </a:lnTo>
                  <a:lnTo>
                    <a:pt x="507618" y="60490"/>
                  </a:lnTo>
                  <a:lnTo>
                    <a:pt x="512825" y="66014"/>
                  </a:lnTo>
                  <a:lnTo>
                    <a:pt x="515492" y="72644"/>
                  </a:lnTo>
                  <a:lnTo>
                    <a:pt x="515492" y="104495"/>
                  </a:lnTo>
                  <a:lnTo>
                    <a:pt x="512699" y="112458"/>
                  </a:lnTo>
                  <a:lnTo>
                    <a:pt x="507237" y="118681"/>
                  </a:lnTo>
                  <a:lnTo>
                    <a:pt x="501650" y="124904"/>
                  </a:lnTo>
                  <a:lnTo>
                    <a:pt x="494537" y="128016"/>
                  </a:lnTo>
                  <a:lnTo>
                    <a:pt x="510843" y="128016"/>
                  </a:lnTo>
                  <a:lnTo>
                    <a:pt x="515111" y="122491"/>
                  </a:lnTo>
                  <a:lnTo>
                    <a:pt x="531113" y="122491"/>
                  </a:lnTo>
                  <a:lnTo>
                    <a:pt x="531113" y="54864"/>
                  </a:lnTo>
                  <a:lnTo>
                    <a:pt x="515111" y="54864"/>
                  </a:lnTo>
                  <a:lnTo>
                    <a:pt x="513027" y="52197"/>
                  </a:lnTo>
                  <a:close/>
                </a:path>
                <a:path w="640715" h="184785">
                  <a:moveTo>
                    <a:pt x="531113" y="41338"/>
                  </a:moveTo>
                  <a:lnTo>
                    <a:pt x="515492" y="41338"/>
                  </a:lnTo>
                  <a:lnTo>
                    <a:pt x="515492" y="54864"/>
                  </a:lnTo>
                  <a:lnTo>
                    <a:pt x="531113" y="54864"/>
                  </a:lnTo>
                  <a:lnTo>
                    <a:pt x="531113" y="41338"/>
                  </a:lnTo>
                  <a:close/>
                </a:path>
                <a:path w="640715" h="184785">
                  <a:moveTo>
                    <a:pt x="600455" y="39052"/>
                  </a:moveTo>
                  <a:lnTo>
                    <a:pt x="562677" y="61082"/>
                  </a:lnTo>
                  <a:lnTo>
                    <a:pt x="555497" y="90487"/>
                  </a:lnTo>
                  <a:lnTo>
                    <a:pt x="556236" y="101860"/>
                  </a:lnTo>
                  <a:lnTo>
                    <a:pt x="581310" y="137837"/>
                  </a:lnTo>
                  <a:lnTo>
                    <a:pt x="599693" y="141160"/>
                  </a:lnTo>
                  <a:lnTo>
                    <a:pt x="609762" y="140577"/>
                  </a:lnTo>
                  <a:lnTo>
                    <a:pt x="618807" y="138826"/>
                  </a:lnTo>
                  <a:lnTo>
                    <a:pt x="626804" y="135909"/>
                  </a:lnTo>
                  <a:lnTo>
                    <a:pt x="633729" y="131826"/>
                  </a:lnTo>
                  <a:lnTo>
                    <a:pt x="633729" y="128016"/>
                  </a:lnTo>
                  <a:lnTo>
                    <a:pt x="593725" y="128016"/>
                  </a:lnTo>
                  <a:lnTo>
                    <a:pt x="585977" y="125069"/>
                  </a:lnTo>
                  <a:lnTo>
                    <a:pt x="571626" y="94018"/>
                  </a:lnTo>
                  <a:lnTo>
                    <a:pt x="640460" y="94018"/>
                  </a:lnTo>
                  <a:lnTo>
                    <a:pt x="640460" y="85826"/>
                  </a:lnTo>
                  <a:lnTo>
                    <a:pt x="640147" y="80772"/>
                  </a:lnTo>
                  <a:lnTo>
                    <a:pt x="571880" y="80772"/>
                  </a:lnTo>
                  <a:lnTo>
                    <a:pt x="573024" y="72263"/>
                  </a:lnTo>
                  <a:lnTo>
                    <a:pt x="576199" y="65379"/>
                  </a:lnTo>
                  <a:lnTo>
                    <a:pt x="581405" y="60109"/>
                  </a:lnTo>
                  <a:lnTo>
                    <a:pt x="586485" y="54838"/>
                  </a:lnTo>
                  <a:lnTo>
                    <a:pt x="592708" y="52197"/>
                  </a:lnTo>
                  <a:lnTo>
                    <a:pt x="630560" y="52197"/>
                  </a:lnTo>
                  <a:lnTo>
                    <a:pt x="630046" y="51435"/>
                  </a:lnTo>
                  <a:lnTo>
                    <a:pt x="624262" y="46017"/>
                  </a:lnTo>
                  <a:lnTo>
                    <a:pt x="617394" y="42148"/>
                  </a:lnTo>
                  <a:lnTo>
                    <a:pt x="609455" y="39826"/>
                  </a:lnTo>
                  <a:lnTo>
                    <a:pt x="600455" y="39052"/>
                  </a:lnTo>
                  <a:close/>
                </a:path>
                <a:path w="640715" h="184785">
                  <a:moveTo>
                    <a:pt x="633729" y="117157"/>
                  </a:moveTo>
                  <a:lnTo>
                    <a:pt x="626685" y="121908"/>
                  </a:lnTo>
                  <a:lnTo>
                    <a:pt x="619283" y="125301"/>
                  </a:lnTo>
                  <a:lnTo>
                    <a:pt x="611548" y="127337"/>
                  </a:lnTo>
                  <a:lnTo>
                    <a:pt x="603503" y="128016"/>
                  </a:lnTo>
                  <a:lnTo>
                    <a:pt x="633729" y="128016"/>
                  </a:lnTo>
                  <a:lnTo>
                    <a:pt x="633729" y="117157"/>
                  </a:lnTo>
                  <a:close/>
                </a:path>
                <a:path w="640715" h="184785">
                  <a:moveTo>
                    <a:pt x="630560" y="52197"/>
                  </a:moveTo>
                  <a:lnTo>
                    <a:pt x="607694" y="52197"/>
                  </a:lnTo>
                  <a:lnTo>
                    <a:pt x="613663" y="54711"/>
                  </a:lnTo>
                  <a:lnTo>
                    <a:pt x="622300" y="64744"/>
                  </a:lnTo>
                  <a:lnTo>
                    <a:pt x="624458" y="71755"/>
                  </a:lnTo>
                  <a:lnTo>
                    <a:pt x="624458" y="80772"/>
                  </a:lnTo>
                  <a:lnTo>
                    <a:pt x="640147" y="80772"/>
                  </a:lnTo>
                  <a:lnTo>
                    <a:pt x="639816" y="75425"/>
                  </a:lnTo>
                  <a:lnTo>
                    <a:pt x="637873" y="66225"/>
                  </a:lnTo>
                  <a:lnTo>
                    <a:pt x="634620" y="58228"/>
                  </a:lnTo>
                  <a:lnTo>
                    <a:pt x="63056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48" name="object 46">
              <a:extLst>
                <a:ext uri="{FF2B5EF4-FFF2-40B4-BE49-F238E27FC236}">
                  <a16:creationId xmlns:a16="http://schemas.microsoft.com/office/drawing/2014/main" id="{01D67F31-B94D-4A25-BAF3-EE79FC53F08D}"/>
                </a:ext>
              </a:extLst>
            </p:cNvPr>
            <p:cNvSpPr/>
            <p:nvPr/>
          </p:nvSpPr>
          <p:spPr>
            <a:xfrm>
              <a:off x="7107936" y="4364735"/>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49" name="object 47">
              <a:extLst>
                <a:ext uri="{FF2B5EF4-FFF2-40B4-BE49-F238E27FC236}">
                  <a16:creationId xmlns:a16="http://schemas.microsoft.com/office/drawing/2014/main" id="{38A9AE41-EB29-4F2C-A6C4-CA2C12BDE7E2}"/>
                </a:ext>
              </a:extLst>
            </p:cNvPr>
            <p:cNvSpPr/>
            <p:nvPr/>
          </p:nvSpPr>
          <p:spPr>
            <a:xfrm>
              <a:off x="7269861" y="4455540"/>
              <a:ext cx="1341120" cy="146685"/>
            </a:xfrm>
            <a:custGeom>
              <a:avLst/>
              <a:gdLst/>
              <a:ahLst/>
              <a:cxnLst/>
              <a:rect l="l" t="t" r="r" b="b"/>
              <a:pathLst>
                <a:path w="1341120" h="146685">
                  <a:moveTo>
                    <a:pt x="17780" y="7747"/>
                  </a:moveTo>
                  <a:lnTo>
                    <a:pt x="0" y="7747"/>
                  </a:lnTo>
                  <a:lnTo>
                    <a:pt x="49530" y="144399"/>
                  </a:lnTo>
                  <a:lnTo>
                    <a:pt x="67183" y="144399"/>
                  </a:lnTo>
                  <a:lnTo>
                    <a:pt x="73195" y="128143"/>
                  </a:lnTo>
                  <a:lnTo>
                    <a:pt x="58420" y="128143"/>
                  </a:lnTo>
                  <a:lnTo>
                    <a:pt x="57785" y="123571"/>
                  </a:lnTo>
                  <a:lnTo>
                    <a:pt x="56896" y="119634"/>
                  </a:lnTo>
                  <a:lnTo>
                    <a:pt x="55581" y="115951"/>
                  </a:lnTo>
                  <a:lnTo>
                    <a:pt x="17780" y="7747"/>
                  </a:lnTo>
                  <a:close/>
                </a:path>
                <a:path w="1341120" h="146685">
                  <a:moveTo>
                    <a:pt x="117729" y="7747"/>
                  </a:moveTo>
                  <a:lnTo>
                    <a:pt x="100457" y="7747"/>
                  </a:lnTo>
                  <a:lnTo>
                    <a:pt x="61927" y="116078"/>
                  </a:lnTo>
                  <a:lnTo>
                    <a:pt x="60325" y="120269"/>
                  </a:lnTo>
                  <a:lnTo>
                    <a:pt x="59309" y="124333"/>
                  </a:lnTo>
                  <a:lnTo>
                    <a:pt x="58800" y="128143"/>
                  </a:lnTo>
                  <a:lnTo>
                    <a:pt x="73195" y="128143"/>
                  </a:lnTo>
                  <a:lnTo>
                    <a:pt x="117729" y="7747"/>
                  </a:lnTo>
                  <a:close/>
                </a:path>
                <a:path w="1341120" h="146685">
                  <a:moveTo>
                    <a:pt x="146939" y="1778"/>
                  </a:moveTo>
                  <a:lnTo>
                    <a:pt x="141224" y="1778"/>
                  </a:lnTo>
                  <a:lnTo>
                    <a:pt x="138811" y="2794"/>
                  </a:lnTo>
                  <a:lnTo>
                    <a:pt x="136906" y="4699"/>
                  </a:lnTo>
                  <a:lnTo>
                    <a:pt x="134874" y="6604"/>
                  </a:lnTo>
                  <a:lnTo>
                    <a:pt x="133985" y="9017"/>
                  </a:lnTo>
                  <a:lnTo>
                    <a:pt x="133985" y="14859"/>
                  </a:lnTo>
                  <a:lnTo>
                    <a:pt x="134874" y="17272"/>
                  </a:lnTo>
                  <a:lnTo>
                    <a:pt x="136906" y="19177"/>
                  </a:lnTo>
                  <a:lnTo>
                    <a:pt x="138811" y="21082"/>
                  </a:lnTo>
                  <a:lnTo>
                    <a:pt x="141224" y="22098"/>
                  </a:lnTo>
                  <a:lnTo>
                    <a:pt x="146939" y="22098"/>
                  </a:lnTo>
                  <a:lnTo>
                    <a:pt x="149352" y="21082"/>
                  </a:lnTo>
                  <a:lnTo>
                    <a:pt x="153289" y="17145"/>
                  </a:lnTo>
                  <a:lnTo>
                    <a:pt x="154251" y="14859"/>
                  </a:lnTo>
                  <a:lnTo>
                    <a:pt x="154305" y="9017"/>
                  </a:lnTo>
                  <a:lnTo>
                    <a:pt x="153289" y="6604"/>
                  </a:lnTo>
                  <a:lnTo>
                    <a:pt x="151257" y="4699"/>
                  </a:lnTo>
                  <a:lnTo>
                    <a:pt x="149352" y="2794"/>
                  </a:lnTo>
                  <a:lnTo>
                    <a:pt x="146939" y="1778"/>
                  </a:lnTo>
                  <a:close/>
                </a:path>
                <a:path w="1341120" h="146685">
                  <a:moveTo>
                    <a:pt x="151638" y="46863"/>
                  </a:moveTo>
                  <a:lnTo>
                    <a:pt x="136017" y="46863"/>
                  </a:lnTo>
                  <a:lnTo>
                    <a:pt x="136017" y="144399"/>
                  </a:lnTo>
                  <a:lnTo>
                    <a:pt x="151638" y="144399"/>
                  </a:lnTo>
                  <a:lnTo>
                    <a:pt x="151638" y="46863"/>
                  </a:lnTo>
                  <a:close/>
                </a:path>
                <a:path w="1341120" h="146685">
                  <a:moveTo>
                    <a:pt x="198882" y="46863"/>
                  </a:moveTo>
                  <a:lnTo>
                    <a:pt x="183261" y="46863"/>
                  </a:lnTo>
                  <a:lnTo>
                    <a:pt x="183261" y="144399"/>
                  </a:lnTo>
                  <a:lnTo>
                    <a:pt x="198882" y="144399"/>
                  </a:lnTo>
                  <a:lnTo>
                    <a:pt x="198882" y="94615"/>
                  </a:lnTo>
                  <a:lnTo>
                    <a:pt x="199308" y="86927"/>
                  </a:lnTo>
                  <a:lnTo>
                    <a:pt x="200580" y="80073"/>
                  </a:lnTo>
                  <a:lnTo>
                    <a:pt x="202686" y="74076"/>
                  </a:lnTo>
                  <a:lnTo>
                    <a:pt x="205613" y="68961"/>
                  </a:lnTo>
                  <a:lnTo>
                    <a:pt x="207035" y="66929"/>
                  </a:lnTo>
                  <a:lnTo>
                    <a:pt x="198882" y="66929"/>
                  </a:lnTo>
                  <a:lnTo>
                    <a:pt x="198882" y="46863"/>
                  </a:lnTo>
                  <a:close/>
                </a:path>
                <a:path w="1341120" h="146685">
                  <a:moveTo>
                    <a:pt x="228854" y="45085"/>
                  </a:moveTo>
                  <a:lnTo>
                    <a:pt x="219202" y="45085"/>
                  </a:lnTo>
                  <a:lnTo>
                    <a:pt x="213995" y="47117"/>
                  </a:lnTo>
                  <a:lnTo>
                    <a:pt x="204850" y="54737"/>
                  </a:lnTo>
                  <a:lnTo>
                    <a:pt x="201549" y="60071"/>
                  </a:lnTo>
                  <a:lnTo>
                    <a:pt x="199263" y="66929"/>
                  </a:lnTo>
                  <a:lnTo>
                    <a:pt x="207035" y="66929"/>
                  </a:lnTo>
                  <a:lnTo>
                    <a:pt x="210058" y="62611"/>
                  </a:lnTo>
                  <a:lnTo>
                    <a:pt x="215646" y="59563"/>
                  </a:lnTo>
                  <a:lnTo>
                    <a:pt x="234188" y="59563"/>
                  </a:lnTo>
                  <a:lnTo>
                    <a:pt x="234188" y="46482"/>
                  </a:lnTo>
                  <a:lnTo>
                    <a:pt x="232029" y="45593"/>
                  </a:lnTo>
                  <a:lnTo>
                    <a:pt x="228854" y="45085"/>
                  </a:lnTo>
                  <a:close/>
                </a:path>
                <a:path w="1341120" h="146685">
                  <a:moveTo>
                    <a:pt x="234188" y="59563"/>
                  </a:moveTo>
                  <a:lnTo>
                    <a:pt x="227457" y="59563"/>
                  </a:lnTo>
                  <a:lnTo>
                    <a:pt x="231394" y="60579"/>
                  </a:lnTo>
                  <a:lnTo>
                    <a:pt x="234188" y="62611"/>
                  </a:lnTo>
                  <a:lnTo>
                    <a:pt x="234188" y="59563"/>
                  </a:lnTo>
                  <a:close/>
                </a:path>
                <a:path w="1341120" h="146685">
                  <a:moveTo>
                    <a:pt x="278638" y="60198"/>
                  </a:moveTo>
                  <a:lnTo>
                    <a:pt x="263017" y="60198"/>
                  </a:lnTo>
                  <a:lnTo>
                    <a:pt x="263017" y="117856"/>
                  </a:lnTo>
                  <a:lnTo>
                    <a:pt x="264614" y="130357"/>
                  </a:lnTo>
                  <a:lnTo>
                    <a:pt x="269414" y="139287"/>
                  </a:lnTo>
                  <a:lnTo>
                    <a:pt x="277429" y="144645"/>
                  </a:lnTo>
                  <a:lnTo>
                    <a:pt x="288671" y="146431"/>
                  </a:lnTo>
                  <a:lnTo>
                    <a:pt x="294640" y="146431"/>
                  </a:lnTo>
                  <a:lnTo>
                    <a:pt x="299466" y="145415"/>
                  </a:lnTo>
                  <a:lnTo>
                    <a:pt x="303149" y="143383"/>
                  </a:lnTo>
                  <a:lnTo>
                    <a:pt x="303149" y="133350"/>
                  </a:lnTo>
                  <a:lnTo>
                    <a:pt x="287909" y="133350"/>
                  </a:lnTo>
                  <a:lnTo>
                    <a:pt x="284225" y="131953"/>
                  </a:lnTo>
                  <a:lnTo>
                    <a:pt x="281940" y="129159"/>
                  </a:lnTo>
                  <a:lnTo>
                    <a:pt x="279781" y="126365"/>
                  </a:lnTo>
                  <a:lnTo>
                    <a:pt x="278638" y="121666"/>
                  </a:lnTo>
                  <a:lnTo>
                    <a:pt x="278638" y="60198"/>
                  </a:lnTo>
                  <a:close/>
                </a:path>
                <a:path w="1341120" h="146685">
                  <a:moveTo>
                    <a:pt x="303149" y="130048"/>
                  </a:moveTo>
                  <a:lnTo>
                    <a:pt x="300355" y="132207"/>
                  </a:lnTo>
                  <a:lnTo>
                    <a:pt x="296925" y="133350"/>
                  </a:lnTo>
                  <a:lnTo>
                    <a:pt x="303149" y="133350"/>
                  </a:lnTo>
                  <a:lnTo>
                    <a:pt x="303149" y="130048"/>
                  </a:lnTo>
                  <a:close/>
                </a:path>
                <a:path w="1341120" h="146685">
                  <a:moveTo>
                    <a:pt x="303149" y="46863"/>
                  </a:moveTo>
                  <a:lnTo>
                    <a:pt x="246253" y="46863"/>
                  </a:lnTo>
                  <a:lnTo>
                    <a:pt x="246253" y="60198"/>
                  </a:lnTo>
                  <a:lnTo>
                    <a:pt x="303149" y="60198"/>
                  </a:lnTo>
                  <a:lnTo>
                    <a:pt x="303149" y="46863"/>
                  </a:lnTo>
                  <a:close/>
                </a:path>
                <a:path w="1341120" h="146685">
                  <a:moveTo>
                    <a:pt x="278638" y="18034"/>
                  </a:moveTo>
                  <a:lnTo>
                    <a:pt x="263017" y="22987"/>
                  </a:lnTo>
                  <a:lnTo>
                    <a:pt x="263017" y="46863"/>
                  </a:lnTo>
                  <a:lnTo>
                    <a:pt x="278638" y="46863"/>
                  </a:lnTo>
                  <a:lnTo>
                    <a:pt x="278638" y="18034"/>
                  </a:lnTo>
                  <a:close/>
                </a:path>
                <a:path w="1341120" h="146685">
                  <a:moveTo>
                    <a:pt x="336931" y="46863"/>
                  </a:moveTo>
                  <a:lnTo>
                    <a:pt x="321437" y="46863"/>
                  </a:lnTo>
                  <a:lnTo>
                    <a:pt x="321437" y="105156"/>
                  </a:lnTo>
                  <a:lnTo>
                    <a:pt x="323605" y="123324"/>
                  </a:lnTo>
                  <a:lnTo>
                    <a:pt x="330120" y="136302"/>
                  </a:lnTo>
                  <a:lnTo>
                    <a:pt x="340993" y="144089"/>
                  </a:lnTo>
                  <a:lnTo>
                    <a:pt x="356235" y="146685"/>
                  </a:lnTo>
                  <a:lnTo>
                    <a:pt x="365760" y="145567"/>
                  </a:lnTo>
                  <a:lnTo>
                    <a:pt x="373951" y="142224"/>
                  </a:lnTo>
                  <a:lnTo>
                    <a:pt x="380809" y="136665"/>
                  </a:lnTo>
                  <a:lnTo>
                    <a:pt x="383079" y="133477"/>
                  </a:lnTo>
                  <a:lnTo>
                    <a:pt x="360553" y="133477"/>
                  </a:lnTo>
                  <a:lnTo>
                    <a:pt x="350218" y="131548"/>
                  </a:lnTo>
                  <a:lnTo>
                    <a:pt x="342836" y="125761"/>
                  </a:lnTo>
                  <a:lnTo>
                    <a:pt x="338407" y="116117"/>
                  </a:lnTo>
                  <a:lnTo>
                    <a:pt x="336931" y="102616"/>
                  </a:lnTo>
                  <a:lnTo>
                    <a:pt x="336931" y="46863"/>
                  </a:lnTo>
                  <a:close/>
                </a:path>
                <a:path w="1341120" h="146685">
                  <a:moveTo>
                    <a:pt x="402336" y="128905"/>
                  </a:moveTo>
                  <a:lnTo>
                    <a:pt x="386715" y="128905"/>
                  </a:lnTo>
                  <a:lnTo>
                    <a:pt x="386715" y="144399"/>
                  </a:lnTo>
                  <a:lnTo>
                    <a:pt x="402336" y="144399"/>
                  </a:lnTo>
                  <a:lnTo>
                    <a:pt x="402336" y="128905"/>
                  </a:lnTo>
                  <a:close/>
                </a:path>
                <a:path w="1341120" h="146685">
                  <a:moveTo>
                    <a:pt x="402336" y="46863"/>
                  </a:moveTo>
                  <a:lnTo>
                    <a:pt x="386715" y="46863"/>
                  </a:lnTo>
                  <a:lnTo>
                    <a:pt x="386715" y="112141"/>
                  </a:lnTo>
                  <a:lnTo>
                    <a:pt x="384302" y="119507"/>
                  </a:lnTo>
                  <a:lnTo>
                    <a:pt x="374396" y="130683"/>
                  </a:lnTo>
                  <a:lnTo>
                    <a:pt x="368173" y="133477"/>
                  </a:lnTo>
                  <a:lnTo>
                    <a:pt x="383079" y="133477"/>
                  </a:lnTo>
                  <a:lnTo>
                    <a:pt x="386334" y="128905"/>
                  </a:lnTo>
                  <a:lnTo>
                    <a:pt x="402336" y="128905"/>
                  </a:lnTo>
                  <a:lnTo>
                    <a:pt x="402336" y="46863"/>
                  </a:lnTo>
                  <a:close/>
                </a:path>
                <a:path w="1341120" h="146685">
                  <a:moveTo>
                    <a:pt x="496738" y="57658"/>
                  </a:moveTo>
                  <a:lnTo>
                    <a:pt x="467360" y="57658"/>
                  </a:lnTo>
                  <a:lnTo>
                    <a:pt x="476121" y="59225"/>
                  </a:lnTo>
                  <a:lnTo>
                    <a:pt x="482393" y="63912"/>
                  </a:lnTo>
                  <a:lnTo>
                    <a:pt x="486165" y="71695"/>
                  </a:lnTo>
                  <a:lnTo>
                    <a:pt x="487425" y="82550"/>
                  </a:lnTo>
                  <a:lnTo>
                    <a:pt x="458216" y="86614"/>
                  </a:lnTo>
                  <a:lnTo>
                    <a:pt x="444120" y="90308"/>
                  </a:lnTo>
                  <a:lnTo>
                    <a:pt x="434038" y="96837"/>
                  </a:lnTo>
                  <a:lnTo>
                    <a:pt x="427980" y="106223"/>
                  </a:lnTo>
                  <a:lnTo>
                    <a:pt x="425958" y="118491"/>
                  </a:lnTo>
                  <a:lnTo>
                    <a:pt x="425958" y="127000"/>
                  </a:lnTo>
                  <a:lnTo>
                    <a:pt x="428752" y="133858"/>
                  </a:lnTo>
                  <a:lnTo>
                    <a:pt x="434213" y="138938"/>
                  </a:lnTo>
                  <a:lnTo>
                    <a:pt x="439674" y="144145"/>
                  </a:lnTo>
                  <a:lnTo>
                    <a:pt x="447294" y="146685"/>
                  </a:lnTo>
                  <a:lnTo>
                    <a:pt x="457073" y="146685"/>
                  </a:lnTo>
                  <a:lnTo>
                    <a:pt x="466363" y="145589"/>
                  </a:lnTo>
                  <a:lnTo>
                    <a:pt x="474440" y="142303"/>
                  </a:lnTo>
                  <a:lnTo>
                    <a:pt x="481326" y="136826"/>
                  </a:lnTo>
                  <a:lnTo>
                    <a:pt x="483824" y="133477"/>
                  </a:lnTo>
                  <a:lnTo>
                    <a:pt x="455041" y="133477"/>
                  </a:lnTo>
                  <a:lnTo>
                    <a:pt x="450469" y="132080"/>
                  </a:lnTo>
                  <a:lnTo>
                    <a:pt x="443611" y="125984"/>
                  </a:lnTo>
                  <a:lnTo>
                    <a:pt x="441960" y="122047"/>
                  </a:lnTo>
                  <a:lnTo>
                    <a:pt x="441960" y="110744"/>
                  </a:lnTo>
                  <a:lnTo>
                    <a:pt x="487425" y="94996"/>
                  </a:lnTo>
                  <a:lnTo>
                    <a:pt x="503047" y="94996"/>
                  </a:lnTo>
                  <a:lnTo>
                    <a:pt x="503047" y="80899"/>
                  </a:lnTo>
                  <a:lnTo>
                    <a:pt x="500901" y="64990"/>
                  </a:lnTo>
                  <a:lnTo>
                    <a:pt x="496738" y="57658"/>
                  </a:lnTo>
                  <a:close/>
                </a:path>
                <a:path w="1341120" h="146685">
                  <a:moveTo>
                    <a:pt x="503047" y="129159"/>
                  </a:moveTo>
                  <a:lnTo>
                    <a:pt x="487425" y="129159"/>
                  </a:lnTo>
                  <a:lnTo>
                    <a:pt x="487425" y="144399"/>
                  </a:lnTo>
                  <a:lnTo>
                    <a:pt x="503047" y="144399"/>
                  </a:lnTo>
                  <a:lnTo>
                    <a:pt x="503047" y="129159"/>
                  </a:lnTo>
                  <a:close/>
                </a:path>
                <a:path w="1341120" h="146685">
                  <a:moveTo>
                    <a:pt x="503047" y="94996"/>
                  </a:moveTo>
                  <a:lnTo>
                    <a:pt x="487425" y="94996"/>
                  </a:lnTo>
                  <a:lnTo>
                    <a:pt x="487425" y="113030"/>
                  </a:lnTo>
                  <a:lnTo>
                    <a:pt x="484886" y="120015"/>
                  </a:lnTo>
                  <a:lnTo>
                    <a:pt x="479806" y="125349"/>
                  </a:lnTo>
                  <a:lnTo>
                    <a:pt x="474725" y="130810"/>
                  </a:lnTo>
                  <a:lnTo>
                    <a:pt x="468375" y="133477"/>
                  </a:lnTo>
                  <a:lnTo>
                    <a:pt x="483824" y="133477"/>
                  </a:lnTo>
                  <a:lnTo>
                    <a:pt x="487045" y="129159"/>
                  </a:lnTo>
                  <a:lnTo>
                    <a:pt x="503047" y="129159"/>
                  </a:lnTo>
                  <a:lnTo>
                    <a:pt x="503047" y="94996"/>
                  </a:lnTo>
                  <a:close/>
                </a:path>
                <a:path w="1341120" h="146685">
                  <a:moveTo>
                    <a:pt x="468630" y="44577"/>
                  </a:moveTo>
                  <a:lnTo>
                    <a:pt x="459557" y="45148"/>
                  </a:lnTo>
                  <a:lnTo>
                    <a:pt x="451008" y="46863"/>
                  </a:lnTo>
                  <a:lnTo>
                    <a:pt x="442983" y="49720"/>
                  </a:lnTo>
                  <a:lnTo>
                    <a:pt x="435483" y="53721"/>
                  </a:lnTo>
                  <a:lnTo>
                    <a:pt x="435483" y="69723"/>
                  </a:lnTo>
                  <a:lnTo>
                    <a:pt x="442821" y="64462"/>
                  </a:lnTo>
                  <a:lnTo>
                    <a:pt x="450564" y="60690"/>
                  </a:lnTo>
                  <a:lnTo>
                    <a:pt x="458735" y="58418"/>
                  </a:lnTo>
                  <a:lnTo>
                    <a:pt x="467360" y="57658"/>
                  </a:lnTo>
                  <a:lnTo>
                    <a:pt x="496738" y="57658"/>
                  </a:lnTo>
                  <a:lnTo>
                    <a:pt x="494458" y="53641"/>
                  </a:lnTo>
                  <a:lnTo>
                    <a:pt x="483705" y="46841"/>
                  </a:lnTo>
                  <a:lnTo>
                    <a:pt x="468630" y="44577"/>
                  </a:lnTo>
                  <a:close/>
                </a:path>
                <a:path w="1341120" h="146685">
                  <a:moveTo>
                    <a:pt x="547878" y="0"/>
                  </a:moveTo>
                  <a:lnTo>
                    <a:pt x="532257" y="0"/>
                  </a:lnTo>
                  <a:lnTo>
                    <a:pt x="532257" y="144399"/>
                  </a:lnTo>
                  <a:lnTo>
                    <a:pt x="547878" y="144399"/>
                  </a:lnTo>
                  <a:lnTo>
                    <a:pt x="547878" y="0"/>
                  </a:lnTo>
                  <a:close/>
                </a:path>
                <a:path w="1341120" h="146685">
                  <a:moveTo>
                    <a:pt x="654558" y="7747"/>
                  </a:moveTo>
                  <a:lnTo>
                    <a:pt x="633476" y="7747"/>
                  </a:lnTo>
                  <a:lnTo>
                    <a:pt x="633476" y="144399"/>
                  </a:lnTo>
                  <a:lnTo>
                    <a:pt x="648843" y="144399"/>
                  </a:lnTo>
                  <a:lnTo>
                    <a:pt x="648725" y="40671"/>
                  </a:lnTo>
                  <a:lnTo>
                    <a:pt x="648643" y="36703"/>
                  </a:lnTo>
                  <a:lnTo>
                    <a:pt x="648414" y="30902"/>
                  </a:lnTo>
                  <a:lnTo>
                    <a:pt x="648081" y="26162"/>
                  </a:lnTo>
                  <a:lnTo>
                    <a:pt x="662660" y="26162"/>
                  </a:lnTo>
                  <a:lnTo>
                    <a:pt x="654558" y="7747"/>
                  </a:lnTo>
                  <a:close/>
                </a:path>
                <a:path w="1341120" h="146685">
                  <a:moveTo>
                    <a:pt x="662660" y="26162"/>
                  </a:moveTo>
                  <a:lnTo>
                    <a:pt x="648462" y="26162"/>
                  </a:lnTo>
                  <a:lnTo>
                    <a:pt x="649859" y="32512"/>
                  </a:lnTo>
                  <a:lnTo>
                    <a:pt x="651256" y="37084"/>
                  </a:lnTo>
                  <a:lnTo>
                    <a:pt x="652526" y="40132"/>
                  </a:lnTo>
                  <a:lnTo>
                    <a:pt x="699135" y="144399"/>
                  </a:lnTo>
                  <a:lnTo>
                    <a:pt x="707009" y="144399"/>
                  </a:lnTo>
                  <a:lnTo>
                    <a:pt x="718111" y="119380"/>
                  </a:lnTo>
                  <a:lnTo>
                    <a:pt x="702818" y="119380"/>
                  </a:lnTo>
                  <a:lnTo>
                    <a:pt x="701802" y="115824"/>
                  </a:lnTo>
                  <a:lnTo>
                    <a:pt x="699770" y="110363"/>
                  </a:lnTo>
                  <a:lnTo>
                    <a:pt x="696468" y="102997"/>
                  </a:lnTo>
                  <a:lnTo>
                    <a:pt x="662660" y="26162"/>
                  </a:lnTo>
                  <a:close/>
                </a:path>
                <a:path w="1341120" h="146685">
                  <a:moveTo>
                    <a:pt x="772668" y="26162"/>
                  </a:moveTo>
                  <a:lnTo>
                    <a:pt x="758063" y="26162"/>
                  </a:lnTo>
                  <a:lnTo>
                    <a:pt x="757489" y="33738"/>
                  </a:lnTo>
                  <a:lnTo>
                    <a:pt x="757094" y="40671"/>
                  </a:lnTo>
                  <a:lnTo>
                    <a:pt x="756866" y="46986"/>
                  </a:lnTo>
                  <a:lnTo>
                    <a:pt x="756793" y="144399"/>
                  </a:lnTo>
                  <a:lnTo>
                    <a:pt x="772668" y="144399"/>
                  </a:lnTo>
                  <a:lnTo>
                    <a:pt x="772668" y="26162"/>
                  </a:lnTo>
                  <a:close/>
                </a:path>
                <a:path w="1341120" h="146685">
                  <a:moveTo>
                    <a:pt x="772668" y="7747"/>
                  </a:moveTo>
                  <a:lnTo>
                    <a:pt x="752729" y="7747"/>
                  </a:lnTo>
                  <a:lnTo>
                    <a:pt x="708279" y="106299"/>
                  </a:lnTo>
                  <a:lnTo>
                    <a:pt x="706120" y="111887"/>
                  </a:lnTo>
                  <a:lnTo>
                    <a:pt x="703326" y="119380"/>
                  </a:lnTo>
                  <a:lnTo>
                    <a:pt x="718111" y="119380"/>
                  </a:lnTo>
                  <a:lnTo>
                    <a:pt x="753618" y="39370"/>
                  </a:lnTo>
                  <a:lnTo>
                    <a:pt x="754888" y="36703"/>
                  </a:lnTo>
                  <a:lnTo>
                    <a:pt x="756158" y="32385"/>
                  </a:lnTo>
                  <a:lnTo>
                    <a:pt x="757682" y="26162"/>
                  </a:lnTo>
                  <a:lnTo>
                    <a:pt x="772668" y="26162"/>
                  </a:lnTo>
                  <a:lnTo>
                    <a:pt x="772668" y="7747"/>
                  </a:lnTo>
                  <a:close/>
                </a:path>
                <a:path w="1341120" h="146685">
                  <a:moveTo>
                    <a:pt x="870118" y="57658"/>
                  </a:moveTo>
                  <a:lnTo>
                    <a:pt x="840740" y="57658"/>
                  </a:lnTo>
                  <a:lnTo>
                    <a:pt x="849501" y="59225"/>
                  </a:lnTo>
                  <a:lnTo>
                    <a:pt x="855773" y="63912"/>
                  </a:lnTo>
                  <a:lnTo>
                    <a:pt x="859545" y="71695"/>
                  </a:lnTo>
                  <a:lnTo>
                    <a:pt x="860806" y="82550"/>
                  </a:lnTo>
                  <a:lnTo>
                    <a:pt x="831596" y="86614"/>
                  </a:lnTo>
                  <a:lnTo>
                    <a:pt x="817500" y="90308"/>
                  </a:lnTo>
                  <a:lnTo>
                    <a:pt x="807418" y="96837"/>
                  </a:lnTo>
                  <a:lnTo>
                    <a:pt x="801360" y="106223"/>
                  </a:lnTo>
                  <a:lnTo>
                    <a:pt x="799338" y="118491"/>
                  </a:lnTo>
                  <a:lnTo>
                    <a:pt x="799338" y="127000"/>
                  </a:lnTo>
                  <a:lnTo>
                    <a:pt x="802132" y="133858"/>
                  </a:lnTo>
                  <a:lnTo>
                    <a:pt x="807593" y="138938"/>
                  </a:lnTo>
                  <a:lnTo>
                    <a:pt x="813054" y="144145"/>
                  </a:lnTo>
                  <a:lnTo>
                    <a:pt x="820674" y="146685"/>
                  </a:lnTo>
                  <a:lnTo>
                    <a:pt x="830453" y="146685"/>
                  </a:lnTo>
                  <a:lnTo>
                    <a:pt x="839743" y="145589"/>
                  </a:lnTo>
                  <a:lnTo>
                    <a:pt x="847820" y="142303"/>
                  </a:lnTo>
                  <a:lnTo>
                    <a:pt x="854706" y="136826"/>
                  </a:lnTo>
                  <a:lnTo>
                    <a:pt x="857204" y="133477"/>
                  </a:lnTo>
                  <a:lnTo>
                    <a:pt x="828421" y="133477"/>
                  </a:lnTo>
                  <a:lnTo>
                    <a:pt x="823849" y="132080"/>
                  </a:lnTo>
                  <a:lnTo>
                    <a:pt x="816991" y="125984"/>
                  </a:lnTo>
                  <a:lnTo>
                    <a:pt x="815340" y="122047"/>
                  </a:lnTo>
                  <a:lnTo>
                    <a:pt x="815340" y="110744"/>
                  </a:lnTo>
                  <a:lnTo>
                    <a:pt x="860806" y="94996"/>
                  </a:lnTo>
                  <a:lnTo>
                    <a:pt x="876427" y="94996"/>
                  </a:lnTo>
                  <a:lnTo>
                    <a:pt x="876427" y="80899"/>
                  </a:lnTo>
                  <a:lnTo>
                    <a:pt x="874281" y="64990"/>
                  </a:lnTo>
                  <a:lnTo>
                    <a:pt x="870118" y="57658"/>
                  </a:lnTo>
                  <a:close/>
                </a:path>
                <a:path w="1341120" h="146685">
                  <a:moveTo>
                    <a:pt x="876427" y="129159"/>
                  </a:moveTo>
                  <a:lnTo>
                    <a:pt x="860806" y="129159"/>
                  </a:lnTo>
                  <a:lnTo>
                    <a:pt x="860806" y="144399"/>
                  </a:lnTo>
                  <a:lnTo>
                    <a:pt x="876427" y="144399"/>
                  </a:lnTo>
                  <a:lnTo>
                    <a:pt x="876427" y="129159"/>
                  </a:lnTo>
                  <a:close/>
                </a:path>
                <a:path w="1341120" h="146685">
                  <a:moveTo>
                    <a:pt x="876427" y="94996"/>
                  </a:moveTo>
                  <a:lnTo>
                    <a:pt x="860806" y="94996"/>
                  </a:lnTo>
                  <a:lnTo>
                    <a:pt x="860806" y="113030"/>
                  </a:lnTo>
                  <a:lnTo>
                    <a:pt x="858266" y="120015"/>
                  </a:lnTo>
                  <a:lnTo>
                    <a:pt x="853186" y="125349"/>
                  </a:lnTo>
                  <a:lnTo>
                    <a:pt x="848106" y="130810"/>
                  </a:lnTo>
                  <a:lnTo>
                    <a:pt x="841756" y="133477"/>
                  </a:lnTo>
                  <a:lnTo>
                    <a:pt x="857204" y="133477"/>
                  </a:lnTo>
                  <a:lnTo>
                    <a:pt x="860425" y="129159"/>
                  </a:lnTo>
                  <a:lnTo>
                    <a:pt x="876427" y="129159"/>
                  </a:lnTo>
                  <a:lnTo>
                    <a:pt x="876427" y="94996"/>
                  </a:lnTo>
                  <a:close/>
                </a:path>
                <a:path w="1341120" h="146685">
                  <a:moveTo>
                    <a:pt x="842010" y="44577"/>
                  </a:moveTo>
                  <a:lnTo>
                    <a:pt x="832937" y="45148"/>
                  </a:lnTo>
                  <a:lnTo>
                    <a:pt x="824388" y="46863"/>
                  </a:lnTo>
                  <a:lnTo>
                    <a:pt x="816363" y="49720"/>
                  </a:lnTo>
                  <a:lnTo>
                    <a:pt x="808863" y="53721"/>
                  </a:lnTo>
                  <a:lnTo>
                    <a:pt x="808863" y="69723"/>
                  </a:lnTo>
                  <a:lnTo>
                    <a:pt x="816201" y="64462"/>
                  </a:lnTo>
                  <a:lnTo>
                    <a:pt x="823944" y="60690"/>
                  </a:lnTo>
                  <a:lnTo>
                    <a:pt x="832115" y="58418"/>
                  </a:lnTo>
                  <a:lnTo>
                    <a:pt x="840740" y="57658"/>
                  </a:lnTo>
                  <a:lnTo>
                    <a:pt x="870118" y="57658"/>
                  </a:lnTo>
                  <a:lnTo>
                    <a:pt x="867838" y="53641"/>
                  </a:lnTo>
                  <a:lnTo>
                    <a:pt x="857085" y="46841"/>
                  </a:lnTo>
                  <a:lnTo>
                    <a:pt x="842010" y="44577"/>
                  </a:lnTo>
                  <a:close/>
                </a:path>
                <a:path w="1341120" h="146685">
                  <a:moveTo>
                    <a:pt x="958215" y="44577"/>
                  </a:moveTo>
                  <a:lnTo>
                    <a:pt x="949706" y="44577"/>
                  </a:lnTo>
                  <a:lnTo>
                    <a:pt x="938752" y="45483"/>
                  </a:lnTo>
                  <a:lnTo>
                    <a:pt x="906748" y="67091"/>
                  </a:lnTo>
                  <a:lnTo>
                    <a:pt x="899033" y="97917"/>
                  </a:lnTo>
                  <a:lnTo>
                    <a:pt x="899820" y="108200"/>
                  </a:lnTo>
                  <a:lnTo>
                    <a:pt x="926623" y="143271"/>
                  </a:lnTo>
                  <a:lnTo>
                    <a:pt x="945515" y="146685"/>
                  </a:lnTo>
                  <a:lnTo>
                    <a:pt x="952968" y="146258"/>
                  </a:lnTo>
                  <a:lnTo>
                    <a:pt x="959897" y="144986"/>
                  </a:lnTo>
                  <a:lnTo>
                    <a:pt x="966303" y="142880"/>
                  </a:lnTo>
                  <a:lnTo>
                    <a:pt x="972185" y="139954"/>
                  </a:lnTo>
                  <a:lnTo>
                    <a:pt x="972185" y="133477"/>
                  </a:lnTo>
                  <a:lnTo>
                    <a:pt x="948182" y="133477"/>
                  </a:lnTo>
                  <a:lnTo>
                    <a:pt x="940962" y="132857"/>
                  </a:lnTo>
                  <a:lnTo>
                    <a:pt x="915035" y="96520"/>
                  </a:lnTo>
                  <a:lnTo>
                    <a:pt x="915630" y="88259"/>
                  </a:lnTo>
                  <a:lnTo>
                    <a:pt x="941955" y="58344"/>
                  </a:lnTo>
                  <a:lnTo>
                    <a:pt x="949071" y="57658"/>
                  </a:lnTo>
                  <a:lnTo>
                    <a:pt x="972312" y="57658"/>
                  </a:lnTo>
                  <a:lnTo>
                    <a:pt x="972312" y="49276"/>
                  </a:lnTo>
                  <a:lnTo>
                    <a:pt x="965835" y="46101"/>
                  </a:lnTo>
                  <a:lnTo>
                    <a:pt x="958215" y="44577"/>
                  </a:lnTo>
                  <a:close/>
                </a:path>
                <a:path w="1341120" h="146685">
                  <a:moveTo>
                    <a:pt x="972185" y="125095"/>
                  </a:moveTo>
                  <a:lnTo>
                    <a:pt x="966470" y="128762"/>
                  </a:lnTo>
                  <a:lnTo>
                    <a:pt x="960564" y="131381"/>
                  </a:lnTo>
                  <a:lnTo>
                    <a:pt x="954468" y="132953"/>
                  </a:lnTo>
                  <a:lnTo>
                    <a:pt x="948182" y="133477"/>
                  </a:lnTo>
                  <a:lnTo>
                    <a:pt x="972185" y="133477"/>
                  </a:lnTo>
                  <a:lnTo>
                    <a:pt x="972185" y="125095"/>
                  </a:lnTo>
                  <a:close/>
                </a:path>
                <a:path w="1341120" h="146685">
                  <a:moveTo>
                    <a:pt x="972312" y="57658"/>
                  </a:moveTo>
                  <a:lnTo>
                    <a:pt x="957326" y="57658"/>
                  </a:lnTo>
                  <a:lnTo>
                    <a:pt x="965073" y="60198"/>
                  </a:lnTo>
                  <a:lnTo>
                    <a:pt x="972312" y="65278"/>
                  </a:lnTo>
                  <a:lnTo>
                    <a:pt x="972312" y="57658"/>
                  </a:lnTo>
                  <a:close/>
                </a:path>
                <a:path w="1341120" h="146685">
                  <a:moveTo>
                    <a:pt x="1011174" y="0"/>
                  </a:moveTo>
                  <a:lnTo>
                    <a:pt x="995553" y="0"/>
                  </a:lnTo>
                  <a:lnTo>
                    <a:pt x="995553" y="144399"/>
                  </a:lnTo>
                  <a:lnTo>
                    <a:pt x="1011174" y="144399"/>
                  </a:lnTo>
                  <a:lnTo>
                    <a:pt x="1011174" y="79883"/>
                  </a:lnTo>
                  <a:lnTo>
                    <a:pt x="1013841" y="72390"/>
                  </a:lnTo>
                  <a:lnTo>
                    <a:pt x="1022217" y="62992"/>
                  </a:lnTo>
                  <a:lnTo>
                    <a:pt x="1011174" y="62992"/>
                  </a:lnTo>
                  <a:lnTo>
                    <a:pt x="1011174" y="0"/>
                  </a:lnTo>
                  <a:close/>
                </a:path>
                <a:path w="1341120" h="146685">
                  <a:moveTo>
                    <a:pt x="1069885" y="57658"/>
                  </a:moveTo>
                  <a:lnTo>
                    <a:pt x="1038225" y="57658"/>
                  </a:lnTo>
                  <a:lnTo>
                    <a:pt x="1048152" y="59562"/>
                  </a:lnTo>
                  <a:lnTo>
                    <a:pt x="1055258" y="65278"/>
                  </a:lnTo>
                  <a:lnTo>
                    <a:pt x="1059531" y="74803"/>
                  </a:lnTo>
                  <a:lnTo>
                    <a:pt x="1060958" y="88138"/>
                  </a:lnTo>
                  <a:lnTo>
                    <a:pt x="1060958" y="144399"/>
                  </a:lnTo>
                  <a:lnTo>
                    <a:pt x="1076579" y="144399"/>
                  </a:lnTo>
                  <a:lnTo>
                    <a:pt x="1076579" y="84328"/>
                  </a:lnTo>
                  <a:lnTo>
                    <a:pt x="1074509" y="66919"/>
                  </a:lnTo>
                  <a:lnTo>
                    <a:pt x="1069885" y="57658"/>
                  </a:lnTo>
                  <a:close/>
                </a:path>
                <a:path w="1341120" h="146685">
                  <a:moveTo>
                    <a:pt x="1043559" y="44577"/>
                  </a:moveTo>
                  <a:lnTo>
                    <a:pt x="1033772" y="45721"/>
                  </a:lnTo>
                  <a:lnTo>
                    <a:pt x="1025175" y="49164"/>
                  </a:lnTo>
                  <a:lnTo>
                    <a:pt x="1017770" y="54917"/>
                  </a:lnTo>
                  <a:lnTo>
                    <a:pt x="1011555" y="62992"/>
                  </a:lnTo>
                  <a:lnTo>
                    <a:pt x="1022217" y="62992"/>
                  </a:lnTo>
                  <a:lnTo>
                    <a:pt x="1024255" y="60706"/>
                  </a:lnTo>
                  <a:lnTo>
                    <a:pt x="1030605" y="57658"/>
                  </a:lnTo>
                  <a:lnTo>
                    <a:pt x="1069885" y="57658"/>
                  </a:lnTo>
                  <a:lnTo>
                    <a:pt x="1068308" y="54498"/>
                  </a:lnTo>
                  <a:lnTo>
                    <a:pt x="1057987" y="47055"/>
                  </a:lnTo>
                  <a:lnTo>
                    <a:pt x="1043559" y="44577"/>
                  </a:lnTo>
                  <a:close/>
                </a:path>
                <a:path w="1341120" h="146685">
                  <a:moveTo>
                    <a:pt x="1116203" y="1778"/>
                  </a:moveTo>
                  <a:lnTo>
                    <a:pt x="1110488" y="1778"/>
                  </a:lnTo>
                  <a:lnTo>
                    <a:pt x="1108075" y="2794"/>
                  </a:lnTo>
                  <a:lnTo>
                    <a:pt x="1106170" y="4699"/>
                  </a:lnTo>
                  <a:lnTo>
                    <a:pt x="1104138" y="6604"/>
                  </a:lnTo>
                  <a:lnTo>
                    <a:pt x="1103249" y="9017"/>
                  </a:lnTo>
                  <a:lnTo>
                    <a:pt x="1103249" y="14859"/>
                  </a:lnTo>
                  <a:lnTo>
                    <a:pt x="1104138" y="17272"/>
                  </a:lnTo>
                  <a:lnTo>
                    <a:pt x="1106170" y="19177"/>
                  </a:lnTo>
                  <a:lnTo>
                    <a:pt x="1108075" y="21082"/>
                  </a:lnTo>
                  <a:lnTo>
                    <a:pt x="1110488" y="22098"/>
                  </a:lnTo>
                  <a:lnTo>
                    <a:pt x="1116203" y="22098"/>
                  </a:lnTo>
                  <a:lnTo>
                    <a:pt x="1118616" y="21082"/>
                  </a:lnTo>
                  <a:lnTo>
                    <a:pt x="1122553" y="17145"/>
                  </a:lnTo>
                  <a:lnTo>
                    <a:pt x="1123515" y="14859"/>
                  </a:lnTo>
                  <a:lnTo>
                    <a:pt x="1123569" y="9017"/>
                  </a:lnTo>
                  <a:lnTo>
                    <a:pt x="1122553" y="6604"/>
                  </a:lnTo>
                  <a:lnTo>
                    <a:pt x="1120521" y="4699"/>
                  </a:lnTo>
                  <a:lnTo>
                    <a:pt x="1118616" y="2794"/>
                  </a:lnTo>
                  <a:lnTo>
                    <a:pt x="1116203" y="1778"/>
                  </a:lnTo>
                  <a:close/>
                </a:path>
                <a:path w="1341120" h="146685">
                  <a:moveTo>
                    <a:pt x="1120902" y="46863"/>
                  </a:moveTo>
                  <a:lnTo>
                    <a:pt x="1105281" y="46863"/>
                  </a:lnTo>
                  <a:lnTo>
                    <a:pt x="1105281" y="144399"/>
                  </a:lnTo>
                  <a:lnTo>
                    <a:pt x="1120902" y="144399"/>
                  </a:lnTo>
                  <a:lnTo>
                    <a:pt x="1120902" y="46863"/>
                  </a:lnTo>
                  <a:close/>
                </a:path>
                <a:path w="1341120" h="146685">
                  <a:moveTo>
                    <a:pt x="1168146" y="46863"/>
                  </a:moveTo>
                  <a:lnTo>
                    <a:pt x="1152525" y="46863"/>
                  </a:lnTo>
                  <a:lnTo>
                    <a:pt x="1152525" y="144399"/>
                  </a:lnTo>
                  <a:lnTo>
                    <a:pt x="1168146" y="144399"/>
                  </a:lnTo>
                  <a:lnTo>
                    <a:pt x="1168146" y="79756"/>
                  </a:lnTo>
                  <a:lnTo>
                    <a:pt x="1170686" y="72390"/>
                  </a:lnTo>
                  <a:lnTo>
                    <a:pt x="1175766" y="66548"/>
                  </a:lnTo>
                  <a:lnTo>
                    <a:pt x="1178935" y="62992"/>
                  </a:lnTo>
                  <a:lnTo>
                    <a:pt x="1168146" y="62992"/>
                  </a:lnTo>
                  <a:lnTo>
                    <a:pt x="1168146" y="46863"/>
                  </a:lnTo>
                  <a:close/>
                </a:path>
                <a:path w="1341120" h="146685">
                  <a:moveTo>
                    <a:pt x="1226821" y="57658"/>
                  </a:moveTo>
                  <a:lnTo>
                    <a:pt x="1195197" y="57658"/>
                  </a:lnTo>
                  <a:lnTo>
                    <a:pt x="1205124" y="59608"/>
                  </a:lnTo>
                  <a:lnTo>
                    <a:pt x="1212230" y="65452"/>
                  </a:lnTo>
                  <a:lnTo>
                    <a:pt x="1216503" y="75178"/>
                  </a:lnTo>
                  <a:lnTo>
                    <a:pt x="1217930" y="88773"/>
                  </a:lnTo>
                  <a:lnTo>
                    <a:pt x="1217930" y="144399"/>
                  </a:lnTo>
                  <a:lnTo>
                    <a:pt x="1233551" y="144399"/>
                  </a:lnTo>
                  <a:lnTo>
                    <a:pt x="1233551" y="84709"/>
                  </a:lnTo>
                  <a:lnTo>
                    <a:pt x="1233007" y="75563"/>
                  </a:lnTo>
                  <a:lnTo>
                    <a:pt x="1231392" y="67548"/>
                  </a:lnTo>
                  <a:lnTo>
                    <a:pt x="1228728" y="60652"/>
                  </a:lnTo>
                  <a:lnTo>
                    <a:pt x="1226821" y="57658"/>
                  </a:lnTo>
                  <a:close/>
                </a:path>
                <a:path w="1341120" h="146685">
                  <a:moveTo>
                    <a:pt x="1200531" y="44577"/>
                  </a:moveTo>
                  <a:lnTo>
                    <a:pt x="1190672" y="45721"/>
                  </a:lnTo>
                  <a:lnTo>
                    <a:pt x="1182052" y="49164"/>
                  </a:lnTo>
                  <a:lnTo>
                    <a:pt x="1174670" y="54917"/>
                  </a:lnTo>
                  <a:lnTo>
                    <a:pt x="1168527" y="62992"/>
                  </a:lnTo>
                  <a:lnTo>
                    <a:pt x="1178935" y="62992"/>
                  </a:lnTo>
                  <a:lnTo>
                    <a:pt x="1180973" y="60706"/>
                  </a:lnTo>
                  <a:lnTo>
                    <a:pt x="1187450" y="57658"/>
                  </a:lnTo>
                  <a:lnTo>
                    <a:pt x="1226821" y="57658"/>
                  </a:lnTo>
                  <a:lnTo>
                    <a:pt x="1225042" y="54864"/>
                  </a:lnTo>
                  <a:lnTo>
                    <a:pt x="1220301" y="50363"/>
                  </a:lnTo>
                  <a:lnTo>
                    <a:pt x="1214643" y="47148"/>
                  </a:lnTo>
                  <a:lnTo>
                    <a:pt x="1208057" y="45219"/>
                  </a:lnTo>
                  <a:lnTo>
                    <a:pt x="1200531" y="44577"/>
                  </a:lnTo>
                  <a:close/>
                </a:path>
                <a:path w="1341120" h="146685">
                  <a:moveTo>
                    <a:pt x="1300607" y="44577"/>
                  </a:moveTo>
                  <a:lnTo>
                    <a:pt x="1262828" y="66597"/>
                  </a:lnTo>
                  <a:lnTo>
                    <a:pt x="1255649" y="96012"/>
                  </a:lnTo>
                  <a:lnTo>
                    <a:pt x="1256387" y="107364"/>
                  </a:lnTo>
                  <a:lnTo>
                    <a:pt x="1281461" y="143351"/>
                  </a:lnTo>
                  <a:lnTo>
                    <a:pt x="1299845" y="146685"/>
                  </a:lnTo>
                  <a:lnTo>
                    <a:pt x="1309913" y="146091"/>
                  </a:lnTo>
                  <a:lnTo>
                    <a:pt x="1318958" y="144319"/>
                  </a:lnTo>
                  <a:lnTo>
                    <a:pt x="1326955" y="141380"/>
                  </a:lnTo>
                  <a:lnTo>
                    <a:pt x="1333881" y="137287"/>
                  </a:lnTo>
                  <a:lnTo>
                    <a:pt x="1333881" y="133477"/>
                  </a:lnTo>
                  <a:lnTo>
                    <a:pt x="1293876" y="133477"/>
                  </a:lnTo>
                  <a:lnTo>
                    <a:pt x="1286129" y="130556"/>
                  </a:lnTo>
                  <a:lnTo>
                    <a:pt x="1271778" y="99568"/>
                  </a:lnTo>
                  <a:lnTo>
                    <a:pt x="1340612" y="99568"/>
                  </a:lnTo>
                  <a:lnTo>
                    <a:pt x="1340612" y="91313"/>
                  </a:lnTo>
                  <a:lnTo>
                    <a:pt x="1340296" y="86233"/>
                  </a:lnTo>
                  <a:lnTo>
                    <a:pt x="1272032" y="86233"/>
                  </a:lnTo>
                  <a:lnTo>
                    <a:pt x="1273175" y="77724"/>
                  </a:lnTo>
                  <a:lnTo>
                    <a:pt x="1276350" y="70866"/>
                  </a:lnTo>
                  <a:lnTo>
                    <a:pt x="1281557" y="65659"/>
                  </a:lnTo>
                  <a:lnTo>
                    <a:pt x="1286637" y="60325"/>
                  </a:lnTo>
                  <a:lnTo>
                    <a:pt x="1292860" y="57658"/>
                  </a:lnTo>
                  <a:lnTo>
                    <a:pt x="1330710" y="57658"/>
                  </a:lnTo>
                  <a:lnTo>
                    <a:pt x="1330198" y="56896"/>
                  </a:lnTo>
                  <a:lnTo>
                    <a:pt x="1324413" y="51488"/>
                  </a:lnTo>
                  <a:lnTo>
                    <a:pt x="1317545" y="47640"/>
                  </a:lnTo>
                  <a:lnTo>
                    <a:pt x="1309606" y="45340"/>
                  </a:lnTo>
                  <a:lnTo>
                    <a:pt x="1300607" y="44577"/>
                  </a:lnTo>
                  <a:close/>
                </a:path>
                <a:path w="1341120" h="146685">
                  <a:moveTo>
                    <a:pt x="1333881" y="122682"/>
                  </a:moveTo>
                  <a:lnTo>
                    <a:pt x="1326836" y="127422"/>
                  </a:lnTo>
                  <a:lnTo>
                    <a:pt x="1319434" y="130794"/>
                  </a:lnTo>
                  <a:lnTo>
                    <a:pt x="1311699" y="132808"/>
                  </a:lnTo>
                  <a:lnTo>
                    <a:pt x="1303655" y="133477"/>
                  </a:lnTo>
                  <a:lnTo>
                    <a:pt x="1333881" y="133477"/>
                  </a:lnTo>
                  <a:lnTo>
                    <a:pt x="1333881" y="122682"/>
                  </a:lnTo>
                  <a:close/>
                </a:path>
                <a:path w="1341120" h="146685">
                  <a:moveTo>
                    <a:pt x="1330710" y="57658"/>
                  </a:moveTo>
                  <a:lnTo>
                    <a:pt x="1307846" y="57658"/>
                  </a:lnTo>
                  <a:lnTo>
                    <a:pt x="1313815" y="60198"/>
                  </a:lnTo>
                  <a:lnTo>
                    <a:pt x="1318133" y="65278"/>
                  </a:lnTo>
                  <a:lnTo>
                    <a:pt x="1322451" y="70231"/>
                  </a:lnTo>
                  <a:lnTo>
                    <a:pt x="1324610" y="77216"/>
                  </a:lnTo>
                  <a:lnTo>
                    <a:pt x="1324610" y="86233"/>
                  </a:lnTo>
                  <a:lnTo>
                    <a:pt x="1340296" y="86233"/>
                  </a:lnTo>
                  <a:lnTo>
                    <a:pt x="1339967" y="80934"/>
                  </a:lnTo>
                  <a:lnTo>
                    <a:pt x="1338024" y="71723"/>
                  </a:lnTo>
                  <a:lnTo>
                    <a:pt x="1334771" y="63702"/>
                  </a:lnTo>
                  <a:lnTo>
                    <a:pt x="1330710" y="57658"/>
                  </a:lnTo>
                  <a:close/>
                </a:path>
              </a:pathLst>
            </a:custGeom>
            <a:solidFill>
              <a:srgbClr val="FFFFFF">
                <a:alpha val="98823"/>
              </a:srgbClr>
            </a:solidFill>
          </p:spPr>
          <p:txBody>
            <a:bodyPr wrap="square" lIns="0" tIns="0" rIns="0" bIns="0" rtlCol="0"/>
            <a:lstStyle/>
            <a:p>
              <a:endParaRPr sz="1764" dirty="0">
                <a:latin typeface="+mj-lt"/>
              </a:endParaRPr>
            </a:p>
          </p:txBody>
        </p:sp>
        <p:sp>
          <p:nvSpPr>
            <p:cNvPr id="50" name="object 48">
              <a:extLst>
                <a:ext uri="{FF2B5EF4-FFF2-40B4-BE49-F238E27FC236}">
                  <a16:creationId xmlns:a16="http://schemas.microsoft.com/office/drawing/2014/main" id="{90A63E4D-76D8-476B-BED8-52976103F31D}"/>
                </a:ext>
              </a:extLst>
            </p:cNvPr>
            <p:cNvSpPr/>
            <p:nvPr/>
          </p:nvSpPr>
          <p:spPr>
            <a:xfrm>
              <a:off x="7107936" y="3901439"/>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51" name="object 49">
              <a:extLst>
                <a:ext uri="{FF2B5EF4-FFF2-40B4-BE49-F238E27FC236}">
                  <a16:creationId xmlns:a16="http://schemas.microsoft.com/office/drawing/2014/main" id="{49C3D26E-4D7F-40D5-A27A-841D8E3319BB}"/>
                </a:ext>
              </a:extLst>
            </p:cNvPr>
            <p:cNvSpPr/>
            <p:nvPr/>
          </p:nvSpPr>
          <p:spPr>
            <a:xfrm>
              <a:off x="7187184" y="3993514"/>
              <a:ext cx="1506855" cy="188595"/>
            </a:xfrm>
            <a:custGeom>
              <a:avLst/>
              <a:gdLst/>
              <a:ahLst/>
              <a:cxnLst/>
              <a:rect l="l" t="t" r="r" b="b"/>
              <a:pathLst>
                <a:path w="1506854" h="188595">
                  <a:moveTo>
                    <a:pt x="66294" y="3683"/>
                  </a:moveTo>
                  <a:lnTo>
                    <a:pt x="27574" y="14666"/>
                  </a:lnTo>
                  <a:lnTo>
                    <a:pt x="4476" y="46196"/>
                  </a:lnTo>
                  <a:lnTo>
                    <a:pt x="0" y="75819"/>
                  </a:lnTo>
                  <a:lnTo>
                    <a:pt x="1095" y="90439"/>
                  </a:lnTo>
                  <a:lnTo>
                    <a:pt x="17525" y="125730"/>
                  </a:lnTo>
                  <a:lnTo>
                    <a:pt x="64008" y="144780"/>
                  </a:lnTo>
                  <a:lnTo>
                    <a:pt x="78126" y="143565"/>
                  </a:lnTo>
                  <a:lnTo>
                    <a:pt x="90757" y="139922"/>
                  </a:lnTo>
                  <a:lnTo>
                    <a:pt x="101887" y="133850"/>
                  </a:lnTo>
                  <a:lnTo>
                    <a:pt x="105758" y="130429"/>
                  </a:lnTo>
                  <a:lnTo>
                    <a:pt x="64008" y="130429"/>
                  </a:lnTo>
                  <a:lnTo>
                    <a:pt x="54008" y="129474"/>
                  </a:lnTo>
                  <a:lnTo>
                    <a:pt x="20066" y="97218"/>
                  </a:lnTo>
                  <a:lnTo>
                    <a:pt x="16764" y="74422"/>
                  </a:lnTo>
                  <a:lnTo>
                    <a:pt x="17617" y="62444"/>
                  </a:lnTo>
                  <a:lnTo>
                    <a:pt x="37468" y="26894"/>
                  </a:lnTo>
                  <a:lnTo>
                    <a:pt x="65150" y="18161"/>
                  </a:lnTo>
                  <a:lnTo>
                    <a:pt x="106764" y="18161"/>
                  </a:lnTo>
                  <a:lnTo>
                    <a:pt x="102548" y="14398"/>
                  </a:lnTo>
                  <a:lnTo>
                    <a:pt x="91852" y="8445"/>
                  </a:lnTo>
                  <a:lnTo>
                    <a:pt x="79775" y="4873"/>
                  </a:lnTo>
                  <a:lnTo>
                    <a:pt x="66294" y="3683"/>
                  </a:lnTo>
                  <a:close/>
                </a:path>
                <a:path w="1506854" h="188595">
                  <a:moveTo>
                    <a:pt x="106764" y="18161"/>
                  </a:moveTo>
                  <a:lnTo>
                    <a:pt x="65150" y="18161"/>
                  </a:lnTo>
                  <a:lnTo>
                    <a:pt x="75604" y="19087"/>
                  </a:lnTo>
                  <a:lnTo>
                    <a:pt x="84867" y="21859"/>
                  </a:lnTo>
                  <a:lnTo>
                    <a:pt x="111609" y="61932"/>
                  </a:lnTo>
                  <a:lnTo>
                    <a:pt x="112320" y="75819"/>
                  </a:lnTo>
                  <a:lnTo>
                    <a:pt x="111585" y="87177"/>
                  </a:lnTo>
                  <a:lnTo>
                    <a:pt x="92368" y="122231"/>
                  </a:lnTo>
                  <a:lnTo>
                    <a:pt x="64008" y="130429"/>
                  </a:lnTo>
                  <a:lnTo>
                    <a:pt x="105758" y="130429"/>
                  </a:lnTo>
                  <a:lnTo>
                    <a:pt x="128061" y="88380"/>
                  </a:lnTo>
                  <a:lnTo>
                    <a:pt x="129159" y="72517"/>
                  </a:lnTo>
                  <a:lnTo>
                    <a:pt x="128085" y="57898"/>
                  </a:lnTo>
                  <a:lnTo>
                    <a:pt x="124856" y="44719"/>
                  </a:lnTo>
                  <a:lnTo>
                    <a:pt x="119461" y="32994"/>
                  </a:lnTo>
                  <a:lnTo>
                    <a:pt x="111887" y="22733"/>
                  </a:lnTo>
                  <a:lnTo>
                    <a:pt x="106764" y="18161"/>
                  </a:lnTo>
                  <a:close/>
                </a:path>
                <a:path w="1506854" h="188595">
                  <a:moveTo>
                    <a:pt x="170307" y="44958"/>
                  </a:moveTo>
                  <a:lnTo>
                    <a:pt x="154686" y="44958"/>
                  </a:lnTo>
                  <a:lnTo>
                    <a:pt x="154686" y="187452"/>
                  </a:lnTo>
                  <a:lnTo>
                    <a:pt x="170307" y="187452"/>
                  </a:lnTo>
                  <a:lnTo>
                    <a:pt x="170307" y="128397"/>
                  </a:lnTo>
                  <a:lnTo>
                    <a:pt x="182925" y="128397"/>
                  </a:lnTo>
                  <a:lnTo>
                    <a:pt x="178181" y="123190"/>
                  </a:lnTo>
                  <a:lnTo>
                    <a:pt x="172974" y="117602"/>
                  </a:lnTo>
                  <a:lnTo>
                    <a:pt x="170307" y="110744"/>
                  </a:lnTo>
                  <a:lnTo>
                    <a:pt x="170307" y="79629"/>
                  </a:lnTo>
                  <a:lnTo>
                    <a:pt x="173100" y="71628"/>
                  </a:lnTo>
                  <a:lnTo>
                    <a:pt x="181471" y="62103"/>
                  </a:lnTo>
                  <a:lnTo>
                    <a:pt x="170307" y="62103"/>
                  </a:lnTo>
                  <a:lnTo>
                    <a:pt x="170307" y="44958"/>
                  </a:lnTo>
                  <a:close/>
                </a:path>
                <a:path w="1506854" h="188595">
                  <a:moveTo>
                    <a:pt x="182925" y="128397"/>
                  </a:moveTo>
                  <a:lnTo>
                    <a:pt x="170688" y="128397"/>
                  </a:lnTo>
                  <a:lnTo>
                    <a:pt x="176379" y="135564"/>
                  </a:lnTo>
                  <a:lnTo>
                    <a:pt x="183165" y="140684"/>
                  </a:lnTo>
                  <a:lnTo>
                    <a:pt x="191047" y="143756"/>
                  </a:lnTo>
                  <a:lnTo>
                    <a:pt x="200025" y="144780"/>
                  </a:lnTo>
                  <a:lnTo>
                    <a:pt x="209784" y="143871"/>
                  </a:lnTo>
                  <a:lnTo>
                    <a:pt x="218471" y="141128"/>
                  </a:lnTo>
                  <a:lnTo>
                    <a:pt x="226063" y="136528"/>
                  </a:lnTo>
                  <a:lnTo>
                    <a:pt x="230888" y="131699"/>
                  </a:lnTo>
                  <a:lnTo>
                    <a:pt x="190119" y="131699"/>
                  </a:lnTo>
                  <a:lnTo>
                    <a:pt x="183388" y="128905"/>
                  </a:lnTo>
                  <a:lnTo>
                    <a:pt x="182925" y="128397"/>
                  </a:lnTo>
                  <a:close/>
                </a:path>
                <a:path w="1506854" h="188595">
                  <a:moveTo>
                    <a:pt x="234015" y="55880"/>
                  </a:moveTo>
                  <a:lnTo>
                    <a:pt x="209169" y="55880"/>
                  </a:lnTo>
                  <a:lnTo>
                    <a:pt x="215900" y="58928"/>
                  </a:lnTo>
                  <a:lnTo>
                    <a:pt x="220980" y="65151"/>
                  </a:lnTo>
                  <a:lnTo>
                    <a:pt x="228458" y="90932"/>
                  </a:lnTo>
                  <a:lnTo>
                    <a:pt x="227970" y="99774"/>
                  </a:lnTo>
                  <a:lnTo>
                    <a:pt x="207645" y="131699"/>
                  </a:lnTo>
                  <a:lnTo>
                    <a:pt x="230888" y="131699"/>
                  </a:lnTo>
                  <a:lnTo>
                    <a:pt x="244475" y="90932"/>
                  </a:lnTo>
                  <a:lnTo>
                    <a:pt x="243810" y="80452"/>
                  </a:lnTo>
                  <a:lnTo>
                    <a:pt x="241823" y="71104"/>
                  </a:lnTo>
                  <a:lnTo>
                    <a:pt x="238527" y="62874"/>
                  </a:lnTo>
                  <a:lnTo>
                    <a:pt x="234015" y="55880"/>
                  </a:lnTo>
                  <a:close/>
                </a:path>
                <a:path w="1506854" h="188595">
                  <a:moveTo>
                    <a:pt x="204470" y="42672"/>
                  </a:moveTo>
                  <a:lnTo>
                    <a:pt x="194012" y="43886"/>
                  </a:lnTo>
                  <a:lnTo>
                    <a:pt x="184912" y="47529"/>
                  </a:lnTo>
                  <a:lnTo>
                    <a:pt x="177145" y="53601"/>
                  </a:lnTo>
                  <a:lnTo>
                    <a:pt x="170688" y="62103"/>
                  </a:lnTo>
                  <a:lnTo>
                    <a:pt x="181471" y="62103"/>
                  </a:lnTo>
                  <a:lnTo>
                    <a:pt x="184150" y="59055"/>
                  </a:lnTo>
                  <a:lnTo>
                    <a:pt x="191516" y="55880"/>
                  </a:lnTo>
                  <a:lnTo>
                    <a:pt x="234015" y="55880"/>
                  </a:lnTo>
                  <a:lnTo>
                    <a:pt x="233934" y="55753"/>
                  </a:lnTo>
                  <a:lnTo>
                    <a:pt x="228097" y="50065"/>
                  </a:lnTo>
                  <a:lnTo>
                    <a:pt x="221249" y="45974"/>
                  </a:lnTo>
                  <a:lnTo>
                    <a:pt x="213377" y="43501"/>
                  </a:lnTo>
                  <a:lnTo>
                    <a:pt x="204470" y="42672"/>
                  </a:lnTo>
                  <a:close/>
                </a:path>
                <a:path w="1506854" h="188595">
                  <a:moveTo>
                    <a:pt x="307340" y="42672"/>
                  </a:moveTo>
                  <a:lnTo>
                    <a:pt x="269615" y="64710"/>
                  </a:lnTo>
                  <a:lnTo>
                    <a:pt x="262382" y="94107"/>
                  </a:lnTo>
                  <a:lnTo>
                    <a:pt x="263120" y="105515"/>
                  </a:lnTo>
                  <a:lnTo>
                    <a:pt x="288210" y="141462"/>
                  </a:lnTo>
                  <a:lnTo>
                    <a:pt x="306705" y="144780"/>
                  </a:lnTo>
                  <a:lnTo>
                    <a:pt x="316753" y="144206"/>
                  </a:lnTo>
                  <a:lnTo>
                    <a:pt x="325754" y="142478"/>
                  </a:lnTo>
                  <a:lnTo>
                    <a:pt x="333708" y="139582"/>
                  </a:lnTo>
                  <a:lnTo>
                    <a:pt x="340614" y="135509"/>
                  </a:lnTo>
                  <a:lnTo>
                    <a:pt x="340614" y="131699"/>
                  </a:lnTo>
                  <a:lnTo>
                    <a:pt x="300609" y="131699"/>
                  </a:lnTo>
                  <a:lnTo>
                    <a:pt x="292862" y="128778"/>
                  </a:lnTo>
                  <a:lnTo>
                    <a:pt x="278511" y="97663"/>
                  </a:lnTo>
                  <a:lnTo>
                    <a:pt x="347472" y="97663"/>
                  </a:lnTo>
                  <a:lnTo>
                    <a:pt x="347472" y="89535"/>
                  </a:lnTo>
                  <a:lnTo>
                    <a:pt x="347148" y="84455"/>
                  </a:lnTo>
                  <a:lnTo>
                    <a:pt x="278765" y="84455"/>
                  </a:lnTo>
                  <a:lnTo>
                    <a:pt x="279908" y="75946"/>
                  </a:lnTo>
                  <a:lnTo>
                    <a:pt x="283083" y="69088"/>
                  </a:lnTo>
                  <a:lnTo>
                    <a:pt x="293370" y="58547"/>
                  </a:lnTo>
                  <a:lnTo>
                    <a:pt x="299720" y="55880"/>
                  </a:lnTo>
                  <a:lnTo>
                    <a:pt x="337446" y="55880"/>
                  </a:lnTo>
                  <a:lnTo>
                    <a:pt x="336931" y="55118"/>
                  </a:lnTo>
                  <a:lnTo>
                    <a:pt x="331146" y="49690"/>
                  </a:lnTo>
                  <a:lnTo>
                    <a:pt x="324278" y="45799"/>
                  </a:lnTo>
                  <a:lnTo>
                    <a:pt x="316339" y="43455"/>
                  </a:lnTo>
                  <a:lnTo>
                    <a:pt x="307340" y="42672"/>
                  </a:lnTo>
                  <a:close/>
                </a:path>
                <a:path w="1506854" h="188595">
                  <a:moveTo>
                    <a:pt x="340614" y="120777"/>
                  </a:moveTo>
                  <a:lnTo>
                    <a:pt x="333569" y="125537"/>
                  </a:lnTo>
                  <a:lnTo>
                    <a:pt x="326167" y="128952"/>
                  </a:lnTo>
                  <a:lnTo>
                    <a:pt x="318432" y="131010"/>
                  </a:lnTo>
                  <a:lnTo>
                    <a:pt x="310388" y="131699"/>
                  </a:lnTo>
                  <a:lnTo>
                    <a:pt x="340614" y="131699"/>
                  </a:lnTo>
                  <a:lnTo>
                    <a:pt x="340614" y="120777"/>
                  </a:lnTo>
                  <a:close/>
                </a:path>
                <a:path w="1506854" h="188595">
                  <a:moveTo>
                    <a:pt x="337446" y="55880"/>
                  </a:moveTo>
                  <a:lnTo>
                    <a:pt x="314706" y="55880"/>
                  </a:lnTo>
                  <a:lnTo>
                    <a:pt x="320548" y="58420"/>
                  </a:lnTo>
                  <a:lnTo>
                    <a:pt x="324866" y="63373"/>
                  </a:lnTo>
                  <a:lnTo>
                    <a:pt x="329184" y="68453"/>
                  </a:lnTo>
                  <a:lnTo>
                    <a:pt x="331343" y="75438"/>
                  </a:lnTo>
                  <a:lnTo>
                    <a:pt x="331470" y="84455"/>
                  </a:lnTo>
                  <a:lnTo>
                    <a:pt x="347148" y="84455"/>
                  </a:lnTo>
                  <a:lnTo>
                    <a:pt x="346807" y="79103"/>
                  </a:lnTo>
                  <a:lnTo>
                    <a:pt x="344820" y="69897"/>
                  </a:lnTo>
                  <a:lnTo>
                    <a:pt x="341524" y="61906"/>
                  </a:lnTo>
                  <a:lnTo>
                    <a:pt x="337446" y="55880"/>
                  </a:lnTo>
                  <a:close/>
                </a:path>
                <a:path w="1506854" h="188595">
                  <a:moveTo>
                    <a:pt x="386715" y="44958"/>
                  </a:moveTo>
                  <a:lnTo>
                    <a:pt x="371094" y="44958"/>
                  </a:lnTo>
                  <a:lnTo>
                    <a:pt x="371094" y="142494"/>
                  </a:lnTo>
                  <a:lnTo>
                    <a:pt x="386715" y="142494"/>
                  </a:lnTo>
                  <a:lnTo>
                    <a:pt x="386715" y="92837"/>
                  </a:lnTo>
                  <a:lnTo>
                    <a:pt x="387141" y="85093"/>
                  </a:lnTo>
                  <a:lnTo>
                    <a:pt x="388413" y="78232"/>
                  </a:lnTo>
                  <a:lnTo>
                    <a:pt x="390519" y="72227"/>
                  </a:lnTo>
                  <a:lnTo>
                    <a:pt x="393446" y="67056"/>
                  </a:lnTo>
                  <a:lnTo>
                    <a:pt x="394806" y="65151"/>
                  </a:lnTo>
                  <a:lnTo>
                    <a:pt x="386715" y="65151"/>
                  </a:lnTo>
                  <a:lnTo>
                    <a:pt x="386715" y="44958"/>
                  </a:lnTo>
                  <a:close/>
                </a:path>
                <a:path w="1506854" h="188595">
                  <a:moveTo>
                    <a:pt x="416687" y="43307"/>
                  </a:moveTo>
                  <a:lnTo>
                    <a:pt x="407035" y="43307"/>
                  </a:lnTo>
                  <a:lnTo>
                    <a:pt x="401955" y="45212"/>
                  </a:lnTo>
                  <a:lnTo>
                    <a:pt x="392811" y="52832"/>
                  </a:lnTo>
                  <a:lnTo>
                    <a:pt x="389382" y="58293"/>
                  </a:lnTo>
                  <a:lnTo>
                    <a:pt x="387096" y="65151"/>
                  </a:lnTo>
                  <a:lnTo>
                    <a:pt x="394806" y="65151"/>
                  </a:lnTo>
                  <a:lnTo>
                    <a:pt x="397891" y="60833"/>
                  </a:lnTo>
                  <a:lnTo>
                    <a:pt x="403479" y="57658"/>
                  </a:lnTo>
                  <a:lnTo>
                    <a:pt x="422021" y="57658"/>
                  </a:lnTo>
                  <a:lnTo>
                    <a:pt x="422021" y="44577"/>
                  </a:lnTo>
                  <a:lnTo>
                    <a:pt x="419862" y="43688"/>
                  </a:lnTo>
                  <a:lnTo>
                    <a:pt x="416687" y="43307"/>
                  </a:lnTo>
                  <a:close/>
                </a:path>
                <a:path w="1506854" h="188595">
                  <a:moveTo>
                    <a:pt x="422021" y="57658"/>
                  </a:moveTo>
                  <a:lnTo>
                    <a:pt x="415290" y="57658"/>
                  </a:lnTo>
                  <a:lnTo>
                    <a:pt x="419226" y="58674"/>
                  </a:lnTo>
                  <a:lnTo>
                    <a:pt x="422021" y="60833"/>
                  </a:lnTo>
                  <a:lnTo>
                    <a:pt x="422021" y="57658"/>
                  </a:lnTo>
                  <a:close/>
                </a:path>
                <a:path w="1506854" h="188595">
                  <a:moveTo>
                    <a:pt x="503243" y="55880"/>
                  </a:moveTo>
                  <a:lnTo>
                    <a:pt x="473837" y="55880"/>
                  </a:lnTo>
                  <a:lnTo>
                    <a:pt x="482598" y="57429"/>
                  </a:lnTo>
                  <a:lnTo>
                    <a:pt x="488870" y="62087"/>
                  </a:lnTo>
                  <a:lnTo>
                    <a:pt x="492642" y="69863"/>
                  </a:lnTo>
                  <a:lnTo>
                    <a:pt x="493902" y="80772"/>
                  </a:lnTo>
                  <a:lnTo>
                    <a:pt x="464693" y="84836"/>
                  </a:lnTo>
                  <a:lnTo>
                    <a:pt x="450597" y="88475"/>
                  </a:lnTo>
                  <a:lnTo>
                    <a:pt x="440515" y="94996"/>
                  </a:lnTo>
                  <a:lnTo>
                    <a:pt x="434453" y="104394"/>
                  </a:lnTo>
                  <a:lnTo>
                    <a:pt x="432435" y="116586"/>
                  </a:lnTo>
                  <a:lnTo>
                    <a:pt x="432435" y="125095"/>
                  </a:lnTo>
                  <a:lnTo>
                    <a:pt x="435229" y="131953"/>
                  </a:lnTo>
                  <a:lnTo>
                    <a:pt x="440690" y="137160"/>
                  </a:lnTo>
                  <a:lnTo>
                    <a:pt x="446150" y="142240"/>
                  </a:lnTo>
                  <a:lnTo>
                    <a:pt x="453771" y="144780"/>
                  </a:lnTo>
                  <a:lnTo>
                    <a:pt x="463550" y="144780"/>
                  </a:lnTo>
                  <a:lnTo>
                    <a:pt x="472858" y="143684"/>
                  </a:lnTo>
                  <a:lnTo>
                    <a:pt x="480964" y="140398"/>
                  </a:lnTo>
                  <a:lnTo>
                    <a:pt x="487856" y="134921"/>
                  </a:lnTo>
                  <a:lnTo>
                    <a:pt x="490237" y="131699"/>
                  </a:lnTo>
                  <a:lnTo>
                    <a:pt x="461518" y="131699"/>
                  </a:lnTo>
                  <a:lnTo>
                    <a:pt x="456946" y="130175"/>
                  </a:lnTo>
                  <a:lnTo>
                    <a:pt x="453517" y="127127"/>
                  </a:lnTo>
                  <a:lnTo>
                    <a:pt x="450215" y="124079"/>
                  </a:lnTo>
                  <a:lnTo>
                    <a:pt x="448437" y="120269"/>
                  </a:lnTo>
                  <a:lnTo>
                    <a:pt x="448437" y="108966"/>
                  </a:lnTo>
                  <a:lnTo>
                    <a:pt x="450342" y="104394"/>
                  </a:lnTo>
                  <a:lnTo>
                    <a:pt x="454025" y="101854"/>
                  </a:lnTo>
                  <a:lnTo>
                    <a:pt x="457708" y="99187"/>
                  </a:lnTo>
                  <a:lnTo>
                    <a:pt x="463169" y="97409"/>
                  </a:lnTo>
                  <a:lnTo>
                    <a:pt x="493902" y="93218"/>
                  </a:lnTo>
                  <a:lnTo>
                    <a:pt x="509524" y="93218"/>
                  </a:lnTo>
                  <a:lnTo>
                    <a:pt x="509524" y="79121"/>
                  </a:lnTo>
                  <a:lnTo>
                    <a:pt x="507378" y="63192"/>
                  </a:lnTo>
                  <a:lnTo>
                    <a:pt x="503243" y="55880"/>
                  </a:lnTo>
                  <a:close/>
                </a:path>
                <a:path w="1506854" h="188595">
                  <a:moveTo>
                    <a:pt x="509524" y="127254"/>
                  </a:moveTo>
                  <a:lnTo>
                    <a:pt x="493902" y="127254"/>
                  </a:lnTo>
                  <a:lnTo>
                    <a:pt x="493902" y="142494"/>
                  </a:lnTo>
                  <a:lnTo>
                    <a:pt x="509524" y="142494"/>
                  </a:lnTo>
                  <a:lnTo>
                    <a:pt x="509524" y="127254"/>
                  </a:lnTo>
                  <a:close/>
                </a:path>
                <a:path w="1506854" h="188595">
                  <a:moveTo>
                    <a:pt x="509524" y="93218"/>
                  </a:moveTo>
                  <a:lnTo>
                    <a:pt x="493902" y="93218"/>
                  </a:lnTo>
                  <a:lnTo>
                    <a:pt x="493902" y="111252"/>
                  </a:lnTo>
                  <a:lnTo>
                    <a:pt x="491363" y="118110"/>
                  </a:lnTo>
                  <a:lnTo>
                    <a:pt x="481330" y="128905"/>
                  </a:lnTo>
                  <a:lnTo>
                    <a:pt x="474852" y="131699"/>
                  </a:lnTo>
                  <a:lnTo>
                    <a:pt x="490237" y="131699"/>
                  </a:lnTo>
                  <a:lnTo>
                    <a:pt x="493522" y="127254"/>
                  </a:lnTo>
                  <a:lnTo>
                    <a:pt x="509524" y="127254"/>
                  </a:lnTo>
                  <a:lnTo>
                    <a:pt x="509524" y="93218"/>
                  </a:lnTo>
                  <a:close/>
                </a:path>
                <a:path w="1506854" h="188595">
                  <a:moveTo>
                    <a:pt x="475107" y="42672"/>
                  </a:moveTo>
                  <a:lnTo>
                    <a:pt x="441960" y="67818"/>
                  </a:lnTo>
                  <a:lnTo>
                    <a:pt x="449298" y="62577"/>
                  </a:lnTo>
                  <a:lnTo>
                    <a:pt x="457041" y="58848"/>
                  </a:lnTo>
                  <a:lnTo>
                    <a:pt x="465212" y="56620"/>
                  </a:lnTo>
                  <a:lnTo>
                    <a:pt x="473837" y="55880"/>
                  </a:lnTo>
                  <a:lnTo>
                    <a:pt x="503243" y="55880"/>
                  </a:lnTo>
                  <a:lnTo>
                    <a:pt x="500935" y="51800"/>
                  </a:lnTo>
                  <a:lnTo>
                    <a:pt x="490182" y="44956"/>
                  </a:lnTo>
                  <a:lnTo>
                    <a:pt x="475107" y="42672"/>
                  </a:lnTo>
                  <a:close/>
                </a:path>
                <a:path w="1506854" h="188595">
                  <a:moveTo>
                    <a:pt x="559435" y="58293"/>
                  </a:moveTo>
                  <a:lnTo>
                    <a:pt x="543814" y="58293"/>
                  </a:lnTo>
                  <a:lnTo>
                    <a:pt x="543814" y="116078"/>
                  </a:lnTo>
                  <a:lnTo>
                    <a:pt x="545411" y="128579"/>
                  </a:lnTo>
                  <a:lnTo>
                    <a:pt x="550211" y="137509"/>
                  </a:lnTo>
                  <a:lnTo>
                    <a:pt x="558226" y="142867"/>
                  </a:lnTo>
                  <a:lnTo>
                    <a:pt x="569468" y="144653"/>
                  </a:lnTo>
                  <a:lnTo>
                    <a:pt x="575437" y="144653"/>
                  </a:lnTo>
                  <a:lnTo>
                    <a:pt x="580390" y="143637"/>
                  </a:lnTo>
                  <a:lnTo>
                    <a:pt x="584073" y="141605"/>
                  </a:lnTo>
                  <a:lnTo>
                    <a:pt x="584073" y="131445"/>
                  </a:lnTo>
                  <a:lnTo>
                    <a:pt x="568706" y="131445"/>
                  </a:lnTo>
                  <a:lnTo>
                    <a:pt x="565023" y="130048"/>
                  </a:lnTo>
                  <a:lnTo>
                    <a:pt x="562737" y="127254"/>
                  </a:lnTo>
                  <a:lnTo>
                    <a:pt x="560577" y="124460"/>
                  </a:lnTo>
                  <a:lnTo>
                    <a:pt x="559435" y="119888"/>
                  </a:lnTo>
                  <a:lnTo>
                    <a:pt x="559435" y="58293"/>
                  </a:lnTo>
                  <a:close/>
                </a:path>
                <a:path w="1506854" h="188595">
                  <a:moveTo>
                    <a:pt x="584073" y="128270"/>
                  </a:moveTo>
                  <a:lnTo>
                    <a:pt x="581151" y="130429"/>
                  </a:lnTo>
                  <a:lnTo>
                    <a:pt x="577723" y="131445"/>
                  </a:lnTo>
                  <a:lnTo>
                    <a:pt x="584073" y="131445"/>
                  </a:lnTo>
                  <a:lnTo>
                    <a:pt x="584073" y="128270"/>
                  </a:lnTo>
                  <a:close/>
                </a:path>
                <a:path w="1506854" h="188595">
                  <a:moveTo>
                    <a:pt x="584073" y="44958"/>
                  </a:moveTo>
                  <a:lnTo>
                    <a:pt x="527050" y="44958"/>
                  </a:lnTo>
                  <a:lnTo>
                    <a:pt x="527050" y="58293"/>
                  </a:lnTo>
                  <a:lnTo>
                    <a:pt x="584073" y="58293"/>
                  </a:lnTo>
                  <a:lnTo>
                    <a:pt x="584073" y="44958"/>
                  </a:lnTo>
                  <a:close/>
                </a:path>
                <a:path w="1506854" h="188595">
                  <a:moveTo>
                    <a:pt x="559435" y="16129"/>
                  </a:moveTo>
                  <a:lnTo>
                    <a:pt x="543814" y="21209"/>
                  </a:lnTo>
                  <a:lnTo>
                    <a:pt x="543814" y="44958"/>
                  </a:lnTo>
                  <a:lnTo>
                    <a:pt x="559435" y="44958"/>
                  </a:lnTo>
                  <a:lnTo>
                    <a:pt x="559435" y="16129"/>
                  </a:lnTo>
                  <a:close/>
                </a:path>
                <a:path w="1506854" h="188595">
                  <a:moveTo>
                    <a:pt x="615188" y="0"/>
                  </a:moveTo>
                  <a:lnTo>
                    <a:pt x="609473" y="0"/>
                  </a:lnTo>
                  <a:lnTo>
                    <a:pt x="607187" y="889"/>
                  </a:lnTo>
                  <a:lnTo>
                    <a:pt x="605155" y="2794"/>
                  </a:lnTo>
                  <a:lnTo>
                    <a:pt x="603250" y="4826"/>
                  </a:lnTo>
                  <a:lnTo>
                    <a:pt x="602234" y="7239"/>
                  </a:lnTo>
                  <a:lnTo>
                    <a:pt x="602234" y="13081"/>
                  </a:lnTo>
                  <a:lnTo>
                    <a:pt x="603250" y="15494"/>
                  </a:lnTo>
                  <a:lnTo>
                    <a:pt x="605155" y="17399"/>
                  </a:lnTo>
                  <a:lnTo>
                    <a:pt x="607187" y="19304"/>
                  </a:lnTo>
                  <a:lnTo>
                    <a:pt x="609473" y="20193"/>
                  </a:lnTo>
                  <a:lnTo>
                    <a:pt x="615188" y="20193"/>
                  </a:lnTo>
                  <a:lnTo>
                    <a:pt x="617601" y="19304"/>
                  </a:lnTo>
                  <a:lnTo>
                    <a:pt x="621538" y="15367"/>
                  </a:lnTo>
                  <a:lnTo>
                    <a:pt x="622500" y="13081"/>
                  </a:lnTo>
                  <a:lnTo>
                    <a:pt x="622554" y="7239"/>
                  </a:lnTo>
                  <a:lnTo>
                    <a:pt x="621538" y="4826"/>
                  </a:lnTo>
                  <a:lnTo>
                    <a:pt x="619633" y="2794"/>
                  </a:lnTo>
                  <a:lnTo>
                    <a:pt x="617601" y="889"/>
                  </a:lnTo>
                  <a:lnTo>
                    <a:pt x="615188" y="0"/>
                  </a:lnTo>
                  <a:close/>
                </a:path>
                <a:path w="1506854" h="188595">
                  <a:moveTo>
                    <a:pt x="619887" y="44958"/>
                  </a:moveTo>
                  <a:lnTo>
                    <a:pt x="604266" y="44958"/>
                  </a:lnTo>
                  <a:lnTo>
                    <a:pt x="604266" y="142494"/>
                  </a:lnTo>
                  <a:lnTo>
                    <a:pt x="619887" y="142494"/>
                  </a:lnTo>
                  <a:lnTo>
                    <a:pt x="619887" y="44958"/>
                  </a:lnTo>
                  <a:close/>
                </a:path>
                <a:path w="1506854" h="188595">
                  <a:moveTo>
                    <a:pt x="667131" y="44958"/>
                  </a:moveTo>
                  <a:lnTo>
                    <a:pt x="651510" y="44958"/>
                  </a:lnTo>
                  <a:lnTo>
                    <a:pt x="651510" y="142494"/>
                  </a:lnTo>
                  <a:lnTo>
                    <a:pt x="667131" y="142494"/>
                  </a:lnTo>
                  <a:lnTo>
                    <a:pt x="667131" y="77978"/>
                  </a:lnTo>
                  <a:lnTo>
                    <a:pt x="669671" y="70485"/>
                  </a:lnTo>
                  <a:lnTo>
                    <a:pt x="674877" y="64643"/>
                  </a:lnTo>
                  <a:lnTo>
                    <a:pt x="677859" y="61214"/>
                  </a:lnTo>
                  <a:lnTo>
                    <a:pt x="667131" y="61214"/>
                  </a:lnTo>
                  <a:lnTo>
                    <a:pt x="667131" y="44958"/>
                  </a:lnTo>
                  <a:close/>
                </a:path>
                <a:path w="1506854" h="188595">
                  <a:moveTo>
                    <a:pt x="725855" y="55880"/>
                  </a:moveTo>
                  <a:lnTo>
                    <a:pt x="694182" y="55880"/>
                  </a:lnTo>
                  <a:lnTo>
                    <a:pt x="704109" y="57810"/>
                  </a:lnTo>
                  <a:lnTo>
                    <a:pt x="711215" y="63611"/>
                  </a:lnTo>
                  <a:lnTo>
                    <a:pt x="715488" y="73292"/>
                  </a:lnTo>
                  <a:lnTo>
                    <a:pt x="716915" y="86868"/>
                  </a:lnTo>
                  <a:lnTo>
                    <a:pt x="716915" y="142494"/>
                  </a:lnTo>
                  <a:lnTo>
                    <a:pt x="732536" y="142494"/>
                  </a:lnTo>
                  <a:lnTo>
                    <a:pt x="732536" y="82931"/>
                  </a:lnTo>
                  <a:lnTo>
                    <a:pt x="732010" y="73713"/>
                  </a:lnTo>
                  <a:lnTo>
                    <a:pt x="730424" y="65674"/>
                  </a:lnTo>
                  <a:lnTo>
                    <a:pt x="727766" y="58801"/>
                  </a:lnTo>
                  <a:lnTo>
                    <a:pt x="725855" y="55880"/>
                  </a:lnTo>
                  <a:close/>
                </a:path>
                <a:path w="1506854" h="188595">
                  <a:moveTo>
                    <a:pt x="699516" y="42672"/>
                  </a:moveTo>
                  <a:lnTo>
                    <a:pt x="689657" y="43836"/>
                  </a:lnTo>
                  <a:lnTo>
                    <a:pt x="681037" y="47323"/>
                  </a:lnTo>
                  <a:lnTo>
                    <a:pt x="673655" y="53119"/>
                  </a:lnTo>
                  <a:lnTo>
                    <a:pt x="667512" y="61214"/>
                  </a:lnTo>
                  <a:lnTo>
                    <a:pt x="677859" y="61214"/>
                  </a:lnTo>
                  <a:lnTo>
                    <a:pt x="679958" y="58801"/>
                  </a:lnTo>
                  <a:lnTo>
                    <a:pt x="686435" y="55880"/>
                  </a:lnTo>
                  <a:lnTo>
                    <a:pt x="725855" y="55880"/>
                  </a:lnTo>
                  <a:lnTo>
                    <a:pt x="724026" y="53086"/>
                  </a:lnTo>
                  <a:lnTo>
                    <a:pt x="719339" y="48512"/>
                  </a:lnTo>
                  <a:lnTo>
                    <a:pt x="713676" y="45259"/>
                  </a:lnTo>
                  <a:lnTo>
                    <a:pt x="707060" y="43316"/>
                  </a:lnTo>
                  <a:lnTo>
                    <a:pt x="699516" y="42672"/>
                  </a:lnTo>
                  <a:close/>
                </a:path>
                <a:path w="1506854" h="188595">
                  <a:moveTo>
                    <a:pt x="761492" y="165989"/>
                  </a:moveTo>
                  <a:lnTo>
                    <a:pt x="761492" y="181610"/>
                  </a:lnTo>
                  <a:lnTo>
                    <a:pt x="768540" y="184610"/>
                  </a:lnTo>
                  <a:lnTo>
                    <a:pt x="776160" y="186753"/>
                  </a:lnTo>
                  <a:lnTo>
                    <a:pt x="784351" y="188039"/>
                  </a:lnTo>
                  <a:lnTo>
                    <a:pt x="793115" y="188468"/>
                  </a:lnTo>
                  <a:lnTo>
                    <a:pt x="815617" y="185110"/>
                  </a:lnTo>
                  <a:lnTo>
                    <a:pt x="831539" y="175133"/>
                  </a:lnTo>
                  <a:lnTo>
                    <a:pt x="792861" y="175133"/>
                  </a:lnTo>
                  <a:lnTo>
                    <a:pt x="785316" y="174561"/>
                  </a:lnTo>
                  <a:lnTo>
                    <a:pt x="777557" y="172847"/>
                  </a:lnTo>
                  <a:lnTo>
                    <a:pt x="769608" y="169989"/>
                  </a:lnTo>
                  <a:lnTo>
                    <a:pt x="761492" y="165989"/>
                  </a:lnTo>
                  <a:close/>
                </a:path>
                <a:path w="1506854" h="188595">
                  <a:moveTo>
                    <a:pt x="844550" y="126111"/>
                  </a:moveTo>
                  <a:lnTo>
                    <a:pt x="828929" y="126111"/>
                  </a:lnTo>
                  <a:lnTo>
                    <a:pt x="828832" y="137493"/>
                  </a:lnTo>
                  <a:lnTo>
                    <a:pt x="826668" y="153541"/>
                  </a:lnTo>
                  <a:lnTo>
                    <a:pt x="819896" y="165528"/>
                  </a:lnTo>
                  <a:lnTo>
                    <a:pt x="808622" y="172729"/>
                  </a:lnTo>
                  <a:lnTo>
                    <a:pt x="792861" y="175133"/>
                  </a:lnTo>
                  <a:lnTo>
                    <a:pt x="831539" y="175133"/>
                  </a:lnTo>
                  <a:lnTo>
                    <a:pt x="831691" y="175037"/>
                  </a:lnTo>
                  <a:lnTo>
                    <a:pt x="841335" y="158249"/>
                  </a:lnTo>
                  <a:lnTo>
                    <a:pt x="844550" y="134747"/>
                  </a:lnTo>
                  <a:lnTo>
                    <a:pt x="844550" y="126111"/>
                  </a:lnTo>
                  <a:close/>
                </a:path>
                <a:path w="1506854" h="188595">
                  <a:moveTo>
                    <a:pt x="799338" y="42672"/>
                  </a:moveTo>
                  <a:lnTo>
                    <a:pt x="761331" y="65379"/>
                  </a:lnTo>
                  <a:lnTo>
                    <a:pt x="754697" y="95885"/>
                  </a:lnTo>
                  <a:lnTo>
                    <a:pt x="754735" y="98425"/>
                  </a:lnTo>
                  <a:lnTo>
                    <a:pt x="771659" y="137493"/>
                  </a:lnTo>
                  <a:lnTo>
                    <a:pt x="795020" y="144780"/>
                  </a:lnTo>
                  <a:lnTo>
                    <a:pt x="805473" y="143613"/>
                  </a:lnTo>
                  <a:lnTo>
                    <a:pt x="814546" y="140112"/>
                  </a:lnTo>
                  <a:lnTo>
                    <a:pt x="822237" y="134278"/>
                  </a:lnTo>
                  <a:lnTo>
                    <a:pt x="824230" y="131699"/>
                  </a:lnTo>
                  <a:lnTo>
                    <a:pt x="790701" y="131699"/>
                  </a:lnTo>
                  <a:lnTo>
                    <a:pt x="783717" y="128397"/>
                  </a:lnTo>
                  <a:lnTo>
                    <a:pt x="770636" y="95885"/>
                  </a:lnTo>
                  <a:lnTo>
                    <a:pt x="771138" y="86905"/>
                  </a:lnTo>
                  <a:lnTo>
                    <a:pt x="791845" y="55880"/>
                  </a:lnTo>
                  <a:lnTo>
                    <a:pt x="826467" y="55880"/>
                  </a:lnTo>
                  <a:lnTo>
                    <a:pt x="823144" y="51619"/>
                  </a:lnTo>
                  <a:lnTo>
                    <a:pt x="816467" y="46656"/>
                  </a:lnTo>
                  <a:lnTo>
                    <a:pt x="808527" y="43670"/>
                  </a:lnTo>
                  <a:lnTo>
                    <a:pt x="799338" y="42672"/>
                  </a:lnTo>
                  <a:close/>
                </a:path>
                <a:path w="1506854" h="188595">
                  <a:moveTo>
                    <a:pt x="826467" y="55880"/>
                  </a:moveTo>
                  <a:lnTo>
                    <a:pt x="809244" y="55880"/>
                  </a:lnTo>
                  <a:lnTo>
                    <a:pt x="815848" y="58674"/>
                  </a:lnTo>
                  <a:lnTo>
                    <a:pt x="821055" y="64135"/>
                  </a:lnTo>
                  <a:lnTo>
                    <a:pt x="826262" y="69723"/>
                  </a:lnTo>
                  <a:lnTo>
                    <a:pt x="828929" y="76327"/>
                  </a:lnTo>
                  <a:lnTo>
                    <a:pt x="828929" y="108204"/>
                  </a:lnTo>
                  <a:lnTo>
                    <a:pt x="826135" y="116078"/>
                  </a:lnTo>
                  <a:lnTo>
                    <a:pt x="815213" y="128524"/>
                  </a:lnTo>
                  <a:lnTo>
                    <a:pt x="808101" y="131699"/>
                  </a:lnTo>
                  <a:lnTo>
                    <a:pt x="824230" y="131699"/>
                  </a:lnTo>
                  <a:lnTo>
                    <a:pt x="828548" y="126111"/>
                  </a:lnTo>
                  <a:lnTo>
                    <a:pt x="844550" y="126111"/>
                  </a:lnTo>
                  <a:lnTo>
                    <a:pt x="844550" y="58547"/>
                  </a:lnTo>
                  <a:lnTo>
                    <a:pt x="828548" y="58547"/>
                  </a:lnTo>
                  <a:lnTo>
                    <a:pt x="826467" y="55880"/>
                  </a:lnTo>
                  <a:close/>
                </a:path>
                <a:path w="1506854" h="188595">
                  <a:moveTo>
                    <a:pt x="844550" y="44958"/>
                  </a:moveTo>
                  <a:lnTo>
                    <a:pt x="828929" y="44958"/>
                  </a:lnTo>
                  <a:lnTo>
                    <a:pt x="828929" y="58547"/>
                  </a:lnTo>
                  <a:lnTo>
                    <a:pt x="844550" y="58547"/>
                  </a:lnTo>
                  <a:lnTo>
                    <a:pt x="844550" y="44958"/>
                  </a:lnTo>
                  <a:close/>
                </a:path>
                <a:path w="1506854" h="188595">
                  <a:moveTo>
                    <a:pt x="921639" y="118110"/>
                  </a:moveTo>
                  <a:lnTo>
                    <a:pt x="921639" y="137033"/>
                  </a:lnTo>
                  <a:lnTo>
                    <a:pt x="923417" y="138176"/>
                  </a:lnTo>
                  <a:lnTo>
                    <a:pt x="953643" y="144780"/>
                  </a:lnTo>
                  <a:lnTo>
                    <a:pt x="962279" y="144780"/>
                  </a:lnTo>
                  <a:lnTo>
                    <a:pt x="997119" y="130429"/>
                  </a:lnTo>
                  <a:lnTo>
                    <a:pt x="955421" y="130429"/>
                  </a:lnTo>
                  <a:lnTo>
                    <a:pt x="952246" y="130175"/>
                  </a:lnTo>
                  <a:lnTo>
                    <a:pt x="948944" y="129540"/>
                  </a:lnTo>
                  <a:lnTo>
                    <a:pt x="945515" y="129032"/>
                  </a:lnTo>
                  <a:lnTo>
                    <a:pt x="942213" y="128143"/>
                  </a:lnTo>
                  <a:lnTo>
                    <a:pt x="938911" y="127127"/>
                  </a:lnTo>
                  <a:lnTo>
                    <a:pt x="935482" y="126111"/>
                  </a:lnTo>
                  <a:lnTo>
                    <a:pt x="932307" y="124841"/>
                  </a:lnTo>
                  <a:lnTo>
                    <a:pt x="929386" y="123317"/>
                  </a:lnTo>
                  <a:lnTo>
                    <a:pt x="926338" y="121793"/>
                  </a:lnTo>
                  <a:lnTo>
                    <a:pt x="923798" y="120015"/>
                  </a:lnTo>
                  <a:lnTo>
                    <a:pt x="921639" y="118110"/>
                  </a:lnTo>
                  <a:close/>
                </a:path>
                <a:path w="1506854" h="188595">
                  <a:moveTo>
                    <a:pt x="969264" y="3683"/>
                  </a:moveTo>
                  <a:lnTo>
                    <a:pt x="963295" y="3683"/>
                  </a:lnTo>
                  <a:lnTo>
                    <a:pt x="957452" y="4445"/>
                  </a:lnTo>
                  <a:lnTo>
                    <a:pt x="951865" y="5842"/>
                  </a:lnTo>
                  <a:lnTo>
                    <a:pt x="946150" y="7366"/>
                  </a:lnTo>
                  <a:lnTo>
                    <a:pt x="941070" y="9525"/>
                  </a:lnTo>
                  <a:lnTo>
                    <a:pt x="936625" y="12573"/>
                  </a:lnTo>
                  <a:lnTo>
                    <a:pt x="932180" y="15494"/>
                  </a:lnTo>
                  <a:lnTo>
                    <a:pt x="928624" y="19304"/>
                  </a:lnTo>
                  <a:lnTo>
                    <a:pt x="925830" y="23876"/>
                  </a:lnTo>
                  <a:lnTo>
                    <a:pt x="923163" y="28448"/>
                  </a:lnTo>
                  <a:lnTo>
                    <a:pt x="921766" y="33909"/>
                  </a:lnTo>
                  <a:lnTo>
                    <a:pt x="921766" y="45212"/>
                  </a:lnTo>
                  <a:lnTo>
                    <a:pt x="922655" y="49657"/>
                  </a:lnTo>
                  <a:lnTo>
                    <a:pt x="924433" y="53467"/>
                  </a:lnTo>
                  <a:lnTo>
                    <a:pt x="926084" y="57150"/>
                  </a:lnTo>
                  <a:lnTo>
                    <a:pt x="942340" y="71755"/>
                  </a:lnTo>
                  <a:lnTo>
                    <a:pt x="946531" y="74295"/>
                  </a:lnTo>
                  <a:lnTo>
                    <a:pt x="950976" y="76708"/>
                  </a:lnTo>
                  <a:lnTo>
                    <a:pt x="955675" y="79121"/>
                  </a:lnTo>
                  <a:lnTo>
                    <a:pt x="960247" y="81407"/>
                  </a:lnTo>
                  <a:lnTo>
                    <a:pt x="964438" y="83566"/>
                  </a:lnTo>
                  <a:lnTo>
                    <a:pt x="968248" y="85598"/>
                  </a:lnTo>
                  <a:lnTo>
                    <a:pt x="972185" y="87630"/>
                  </a:lnTo>
                  <a:lnTo>
                    <a:pt x="975614" y="89789"/>
                  </a:lnTo>
                  <a:lnTo>
                    <a:pt x="978408" y="92075"/>
                  </a:lnTo>
                  <a:lnTo>
                    <a:pt x="981329" y="94361"/>
                  </a:lnTo>
                  <a:lnTo>
                    <a:pt x="983488" y="96901"/>
                  </a:lnTo>
                  <a:lnTo>
                    <a:pt x="985139" y="99568"/>
                  </a:lnTo>
                  <a:lnTo>
                    <a:pt x="986790" y="102362"/>
                  </a:lnTo>
                  <a:lnTo>
                    <a:pt x="987551" y="105537"/>
                  </a:lnTo>
                  <a:lnTo>
                    <a:pt x="987551" y="116078"/>
                  </a:lnTo>
                  <a:lnTo>
                    <a:pt x="985139" y="121285"/>
                  </a:lnTo>
                  <a:lnTo>
                    <a:pt x="975487" y="128651"/>
                  </a:lnTo>
                  <a:lnTo>
                    <a:pt x="968121" y="130429"/>
                  </a:lnTo>
                  <a:lnTo>
                    <a:pt x="997119" y="130429"/>
                  </a:lnTo>
                  <a:lnTo>
                    <a:pt x="997712" y="129794"/>
                  </a:lnTo>
                  <a:lnTo>
                    <a:pt x="1000379" y="125095"/>
                  </a:lnTo>
                  <a:lnTo>
                    <a:pt x="1003046" y="120523"/>
                  </a:lnTo>
                  <a:lnTo>
                    <a:pt x="1004316" y="114808"/>
                  </a:lnTo>
                  <a:lnTo>
                    <a:pt x="1004192" y="102362"/>
                  </a:lnTo>
                  <a:lnTo>
                    <a:pt x="1003426" y="98425"/>
                  </a:lnTo>
                  <a:lnTo>
                    <a:pt x="1001333" y="94361"/>
                  </a:lnTo>
                  <a:lnTo>
                    <a:pt x="999490" y="90551"/>
                  </a:lnTo>
                  <a:lnTo>
                    <a:pt x="996950" y="86995"/>
                  </a:lnTo>
                  <a:lnTo>
                    <a:pt x="993648" y="83820"/>
                  </a:lnTo>
                  <a:lnTo>
                    <a:pt x="990346" y="80518"/>
                  </a:lnTo>
                  <a:lnTo>
                    <a:pt x="968121" y="67310"/>
                  </a:lnTo>
                  <a:lnTo>
                    <a:pt x="955548" y="60833"/>
                  </a:lnTo>
                  <a:lnTo>
                    <a:pt x="938530" y="42164"/>
                  </a:lnTo>
                  <a:lnTo>
                    <a:pt x="938530" y="34925"/>
                  </a:lnTo>
                  <a:lnTo>
                    <a:pt x="947801" y="22860"/>
                  </a:lnTo>
                  <a:lnTo>
                    <a:pt x="950468" y="21209"/>
                  </a:lnTo>
                  <a:lnTo>
                    <a:pt x="953643" y="19939"/>
                  </a:lnTo>
                  <a:lnTo>
                    <a:pt x="957072" y="19177"/>
                  </a:lnTo>
                  <a:lnTo>
                    <a:pt x="960627" y="18542"/>
                  </a:lnTo>
                  <a:lnTo>
                    <a:pt x="964057" y="18161"/>
                  </a:lnTo>
                  <a:lnTo>
                    <a:pt x="998601" y="18161"/>
                  </a:lnTo>
                  <a:lnTo>
                    <a:pt x="998601" y="8509"/>
                  </a:lnTo>
                  <a:lnTo>
                    <a:pt x="993338" y="6415"/>
                  </a:lnTo>
                  <a:lnTo>
                    <a:pt x="986694" y="4905"/>
                  </a:lnTo>
                  <a:lnTo>
                    <a:pt x="978669" y="3990"/>
                  </a:lnTo>
                  <a:lnTo>
                    <a:pt x="969264" y="3683"/>
                  </a:lnTo>
                  <a:close/>
                </a:path>
                <a:path w="1506854" h="188595">
                  <a:moveTo>
                    <a:pt x="998601" y="18161"/>
                  </a:moveTo>
                  <a:lnTo>
                    <a:pt x="967613" y="18161"/>
                  </a:lnTo>
                  <a:lnTo>
                    <a:pt x="976633" y="18684"/>
                  </a:lnTo>
                  <a:lnTo>
                    <a:pt x="984821" y="20256"/>
                  </a:lnTo>
                  <a:lnTo>
                    <a:pt x="992151" y="22875"/>
                  </a:lnTo>
                  <a:lnTo>
                    <a:pt x="998601" y="26543"/>
                  </a:lnTo>
                  <a:lnTo>
                    <a:pt x="998601" y="18161"/>
                  </a:lnTo>
                  <a:close/>
                </a:path>
                <a:path w="1506854" h="188595">
                  <a:moveTo>
                    <a:pt x="1013841" y="173228"/>
                  </a:moveTo>
                  <a:lnTo>
                    <a:pt x="1013841" y="187198"/>
                  </a:lnTo>
                  <a:lnTo>
                    <a:pt x="1016508" y="188087"/>
                  </a:lnTo>
                  <a:lnTo>
                    <a:pt x="1019937" y="188468"/>
                  </a:lnTo>
                  <a:lnTo>
                    <a:pt x="1024001" y="188468"/>
                  </a:lnTo>
                  <a:lnTo>
                    <a:pt x="1034242" y="186564"/>
                  </a:lnTo>
                  <a:lnTo>
                    <a:pt x="1043257" y="180863"/>
                  </a:lnTo>
                  <a:lnTo>
                    <a:pt x="1048178" y="174879"/>
                  </a:lnTo>
                  <a:lnTo>
                    <a:pt x="1020191" y="174879"/>
                  </a:lnTo>
                  <a:lnTo>
                    <a:pt x="1017143" y="174371"/>
                  </a:lnTo>
                  <a:lnTo>
                    <a:pt x="1013841" y="173228"/>
                  </a:lnTo>
                  <a:close/>
                </a:path>
                <a:path w="1506854" h="188595">
                  <a:moveTo>
                    <a:pt x="1027811" y="44958"/>
                  </a:moveTo>
                  <a:lnTo>
                    <a:pt x="1010412" y="44958"/>
                  </a:lnTo>
                  <a:lnTo>
                    <a:pt x="1048512" y="142367"/>
                  </a:lnTo>
                  <a:lnTo>
                    <a:pt x="1036827" y="170180"/>
                  </a:lnTo>
                  <a:lnTo>
                    <a:pt x="1030859" y="174879"/>
                  </a:lnTo>
                  <a:lnTo>
                    <a:pt x="1048178" y="174879"/>
                  </a:lnTo>
                  <a:lnTo>
                    <a:pt x="1051057" y="171376"/>
                  </a:lnTo>
                  <a:lnTo>
                    <a:pt x="1057656" y="158115"/>
                  </a:lnTo>
                  <a:lnTo>
                    <a:pt x="1069816" y="127508"/>
                  </a:lnTo>
                  <a:lnTo>
                    <a:pt x="1056132" y="127508"/>
                  </a:lnTo>
                  <a:lnTo>
                    <a:pt x="1055116" y="123444"/>
                  </a:lnTo>
                  <a:lnTo>
                    <a:pt x="1054227" y="120015"/>
                  </a:lnTo>
                  <a:lnTo>
                    <a:pt x="1027811" y="44958"/>
                  </a:lnTo>
                  <a:close/>
                </a:path>
                <a:path w="1506854" h="188595">
                  <a:moveTo>
                    <a:pt x="1102614" y="44958"/>
                  </a:moveTo>
                  <a:lnTo>
                    <a:pt x="1086358" y="44958"/>
                  </a:lnTo>
                  <a:lnTo>
                    <a:pt x="1058672" y="120269"/>
                  </a:lnTo>
                  <a:lnTo>
                    <a:pt x="1057656" y="123571"/>
                  </a:lnTo>
                  <a:lnTo>
                    <a:pt x="1057021" y="125984"/>
                  </a:lnTo>
                  <a:lnTo>
                    <a:pt x="1056767" y="127508"/>
                  </a:lnTo>
                  <a:lnTo>
                    <a:pt x="1069816" y="127508"/>
                  </a:lnTo>
                  <a:lnTo>
                    <a:pt x="1102614" y="44958"/>
                  </a:lnTo>
                  <a:close/>
                </a:path>
                <a:path w="1506854" h="188595">
                  <a:moveTo>
                    <a:pt x="1113536" y="122301"/>
                  </a:moveTo>
                  <a:lnTo>
                    <a:pt x="1113536" y="139065"/>
                  </a:lnTo>
                  <a:lnTo>
                    <a:pt x="1119300" y="141565"/>
                  </a:lnTo>
                  <a:lnTo>
                    <a:pt x="1125553" y="143351"/>
                  </a:lnTo>
                  <a:lnTo>
                    <a:pt x="1132306" y="144422"/>
                  </a:lnTo>
                  <a:lnTo>
                    <a:pt x="1139571" y="144780"/>
                  </a:lnTo>
                  <a:lnTo>
                    <a:pt x="1144651" y="144780"/>
                  </a:lnTo>
                  <a:lnTo>
                    <a:pt x="1173384" y="131699"/>
                  </a:lnTo>
                  <a:lnTo>
                    <a:pt x="1141602" y="131699"/>
                  </a:lnTo>
                  <a:lnTo>
                    <a:pt x="1134127" y="131105"/>
                  </a:lnTo>
                  <a:lnTo>
                    <a:pt x="1126950" y="129333"/>
                  </a:lnTo>
                  <a:lnTo>
                    <a:pt x="1120082" y="126394"/>
                  </a:lnTo>
                  <a:lnTo>
                    <a:pt x="1113536" y="122301"/>
                  </a:lnTo>
                  <a:close/>
                </a:path>
                <a:path w="1506854" h="188595">
                  <a:moveTo>
                    <a:pt x="1159510" y="42672"/>
                  </a:moveTo>
                  <a:lnTo>
                    <a:pt x="1146302" y="42672"/>
                  </a:lnTo>
                  <a:lnTo>
                    <a:pt x="1141602" y="43307"/>
                  </a:lnTo>
                  <a:lnTo>
                    <a:pt x="1137158" y="44577"/>
                  </a:lnTo>
                  <a:lnTo>
                    <a:pt x="1132713" y="45720"/>
                  </a:lnTo>
                  <a:lnTo>
                    <a:pt x="1113663" y="66294"/>
                  </a:lnTo>
                  <a:lnTo>
                    <a:pt x="1113663" y="74676"/>
                  </a:lnTo>
                  <a:lnTo>
                    <a:pt x="1143000" y="100457"/>
                  </a:lnTo>
                  <a:lnTo>
                    <a:pt x="1145921" y="101600"/>
                  </a:lnTo>
                  <a:lnTo>
                    <a:pt x="1160399" y="111379"/>
                  </a:lnTo>
                  <a:lnTo>
                    <a:pt x="1161542" y="113157"/>
                  </a:lnTo>
                  <a:lnTo>
                    <a:pt x="1162177" y="115316"/>
                  </a:lnTo>
                  <a:lnTo>
                    <a:pt x="1162177" y="127127"/>
                  </a:lnTo>
                  <a:lnTo>
                    <a:pt x="1155319" y="131699"/>
                  </a:lnTo>
                  <a:lnTo>
                    <a:pt x="1173384" y="131699"/>
                  </a:lnTo>
                  <a:lnTo>
                    <a:pt x="1177163" y="125476"/>
                  </a:lnTo>
                  <a:lnTo>
                    <a:pt x="1178179" y="121285"/>
                  </a:lnTo>
                  <a:lnTo>
                    <a:pt x="1178179" y="112522"/>
                  </a:lnTo>
                  <a:lnTo>
                    <a:pt x="1150239" y="87630"/>
                  </a:lnTo>
                  <a:lnTo>
                    <a:pt x="1141602" y="84201"/>
                  </a:lnTo>
                  <a:lnTo>
                    <a:pt x="1139063" y="83058"/>
                  </a:lnTo>
                  <a:lnTo>
                    <a:pt x="1136904" y="81915"/>
                  </a:lnTo>
                  <a:lnTo>
                    <a:pt x="1135126" y="80518"/>
                  </a:lnTo>
                  <a:lnTo>
                    <a:pt x="1133348" y="79248"/>
                  </a:lnTo>
                  <a:lnTo>
                    <a:pt x="1131951" y="77724"/>
                  </a:lnTo>
                  <a:lnTo>
                    <a:pt x="1131062" y="75946"/>
                  </a:lnTo>
                  <a:lnTo>
                    <a:pt x="1130173" y="74295"/>
                  </a:lnTo>
                  <a:lnTo>
                    <a:pt x="1129665" y="72136"/>
                  </a:lnTo>
                  <a:lnTo>
                    <a:pt x="1129665" y="67564"/>
                  </a:lnTo>
                  <a:lnTo>
                    <a:pt x="1130173" y="65659"/>
                  </a:lnTo>
                  <a:lnTo>
                    <a:pt x="1131951" y="62357"/>
                  </a:lnTo>
                  <a:lnTo>
                    <a:pt x="1133348" y="60833"/>
                  </a:lnTo>
                  <a:lnTo>
                    <a:pt x="1134999" y="59690"/>
                  </a:lnTo>
                  <a:lnTo>
                    <a:pt x="1136650" y="58420"/>
                  </a:lnTo>
                  <a:lnTo>
                    <a:pt x="1138682" y="57531"/>
                  </a:lnTo>
                  <a:lnTo>
                    <a:pt x="1141095" y="56896"/>
                  </a:lnTo>
                  <a:lnTo>
                    <a:pt x="1143381" y="56134"/>
                  </a:lnTo>
                  <a:lnTo>
                    <a:pt x="1146048" y="55880"/>
                  </a:lnTo>
                  <a:lnTo>
                    <a:pt x="1173734" y="55880"/>
                  </a:lnTo>
                  <a:lnTo>
                    <a:pt x="1173734" y="47117"/>
                  </a:lnTo>
                  <a:lnTo>
                    <a:pt x="1167002" y="44196"/>
                  </a:lnTo>
                  <a:lnTo>
                    <a:pt x="1159510" y="42672"/>
                  </a:lnTo>
                  <a:close/>
                </a:path>
                <a:path w="1506854" h="188595">
                  <a:moveTo>
                    <a:pt x="1173734" y="55880"/>
                  </a:moveTo>
                  <a:lnTo>
                    <a:pt x="1148969" y="55880"/>
                  </a:lnTo>
                  <a:lnTo>
                    <a:pt x="1155731" y="56310"/>
                  </a:lnTo>
                  <a:lnTo>
                    <a:pt x="1162113" y="57610"/>
                  </a:lnTo>
                  <a:lnTo>
                    <a:pt x="1168114" y="59791"/>
                  </a:lnTo>
                  <a:lnTo>
                    <a:pt x="1173734" y="62865"/>
                  </a:lnTo>
                  <a:lnTo>
                    <a:pt x="1173734" y="55880"/>
                  </a:lnTo>
                  <a:close/>
                </a:path>
                <a:path w="1506854" h="188595">
                  <a:moveTo>
                    <a:pt x="1222375" y="58293"/>
                  </a:moveTo>
                  <a:lnTo>
                    <a:pt x="1206754" y="58293"/>
                  </a:lnTo>
                  <a:lnTo>
                    <a:pt x="1206754" y="116078"/>
                  </a:lnTo>
                  <a:lnTo>
                    <a:pt x="1208351" y="128579"/>
                  </a:lnTo>
                  <a:lnTo>
                    <a:pt x="1213151" y="137509"/>
                  </a:lnTo>
                  <a:lnTo>
                    <a:pt x="1221166" y="142867"/>
                  </a:lnTo>
                  <a:lnTo>
                    <a:pt x="1232408" y="144653"/>
                  </a:lnTo>
                  <a:lnTo>
                    <a:pt x="1238377" y="144653"/>
                  </a:lnTo>
                  <a:lnTo>
                    <a:pt x="1243330" y="143637"/>
                  </a:lnTo>
                  <a:lnTo>
                    <a:pt x="1247013" y="141605"/>
                  </a:lnTo>
                  <a:lnTo>
                    <a:pt x="1247013" y="131445"/>
                  </a:lnTo>
                  <a:lnTo>
                    <a:pt x="1231646" y="131445"/>
                  </a:lnTo>
                  <a:lnTo>
                    <a:pt x="1227963" y="130048"/>
                  </a:lnTo>
                  <a:lnTo>
                    <a:pt x="1225677" y="127254"/>
                  </a:lnTo>
                  <a:lnTo>
                    <a:pt x="1223518" y="124460"/>
                  </a:lnTo>
                  <a:lnTo>
                    <a:pt x="1222375" y="119888"/>
                  </a:lnTo>
                  <a:lnTo>
                    <a:pt x="1222375" y="58293"/>
                  </a:lnTo>
                  <a:close/>
                </a:path>
                <a:path w="1506854" h="188595">
                  <a:moveTo>
                    <a:pt x="1247013" y="128270"/>
                  </a:moveTo>
                  <a:lnTo>
                    <a:pt x="1244092" y="130429"/>
                  </a:lnTo>
                  <a:lnTo>
                    <a:pt x="1240663" y="131445"/>
                  </a:lnTo>
                  <a:lnTo>
                    <a:pt x="1247013" y="131445"/>
                  </a:lnTo>
                  <a:lnTo>
                    <a:pt x="1247013" y="128270"/>
                  </a:lnTo>
                  <a:close/>
                </a:path>
                <a:path w="1506854" h="188595">
                  <a:moveTo>
                    <a:pt x="1247013" y="44958"/>
                  </a:moveTo>
                  <a:lnTo>
                    <a:pt x="1189990" y="44958"/>
                  </a:lnTo>
                  <a:lnTo>
                    <a:pt x="1189990" y="58293"/>
                  </a:lnTo>
                  <a:lnTo>
                    <a:pt x="1247013" y="58293"/>
                  </a:lnTo>
                  <a:lnTo>
                    <a:pt x="1247013" y="44958"/>
                  </a:lnTo>
                  <a:close/>
                </a:path>
                <a:path w="1506854" h="188595">
                  <a:moveTo>
                    <a:pt x="1222375" y="16129"/>
                  </a:moveTo>
                  <a:lnTo>
                    <a:pt x="1206754" y="21209"/>
                  </a:lnTo>
                  <a:lnTo>
                    <a:pt x="1206754" y="44958"/>
                  </a:lnTo>
                  <a:lnTo>
                    <a:pt x="1222375" y="44958"/>
                  </a:lnTo>
                  <a:lnTo>
                    <a:pt x="1222375" y="16129"/>
                  </a:lnTo>
                  <a:close/>
                </a:path>
                <a:path w="1506854" h="188595">
                  <a:moveTo>
                    <a:pt x="1304036" y="42672"/>
                  </a:moveTo>
                  <a:lnTo>
                    <a:pt x="1266311" y="64710"/>
                  </a:lnTo>
                  <a:lnTo>
                    <a:pt x="1259077" y="94107"/>
                  </a:lnTo>
                  <a:lnTo>
                    <a:pt x="1259816" y="105515"/>
                  </a:lnTo>
                  <a:lnTo>
                    <a:pt x="1284906" y="141462"/>
                  </a:lnTo>
                  <a:lnTo>
                    <a:pt x="1303401" y="144780"/>
                  </a:lnTo>
                  <a:lnTo>
                    <a:pt x="1313449" y="144206"/>
                  </a:lnTo>
                  <a:lnTo>
                    <a:pt x="1322451" y="142478"/>
                  </a:lnTo>
                  <a:lnTo>
                    <a:pt x="1330404" y="139582"/>
                  </a:lnTo>
                  <a:lnTo>
                    <a:pt x="1337310" y="135509"/>
                  </a:lnTo>
                  <a:lnTo>
                    <a:pt x="1337310" y="131699"/>
                  </a:lnTo>
                  <a:lnTo>
                    <a:pt x="1297305" y="131699"/>
                  </a:lnTo>
                  <a:lnTo>
                    <a:pt x="1289558" y="128778"/>
                  </a:lnTo>
                  <a:lnTo>
                    <a:pt x="1275207" y="97663"/>
                  </a:lnTo>
                  <a:lnTo>
                    <a:pt x="1344168" y="97663"/>
                  </a:lnTo>
                  <a:lnTo>
                    <a:pt x="1344168" y="89535"/>
                  </a:lnTo>
                  <a:lnTo>
                    <a:pt x="1343844" y="84455"/>
                  </a:lnTo>
                  <a:lnTo>
                    <a:pt x="1275461" y="84455"/>
                  </a:lnTo>
                  <a:lnTo>
                    <a:pt x="1276604" y="75946"/>
                  </a:lnTo>
                  <a:lnTo>
                    <a:pt x="1279779" y="69088"/>
                  </a:lnTo>
                  <a:lnTo>
                    <a:pt x="1290066" y="58547"/>
                  </a:lnTo>
                  <a:lnTo>
                    <a:pt x="1296416" y="55880"/>
                  </a:lnTo>
                  <a:lnTo>
                    <a:pt x="1334142" y="55880"/>
                  </a:lnTo>
                  <a:lnTo>
                    <a:pt x="1333627" y="55118"/>
                  </a:lnTo>
                  <a:lnTo>
                    <a:pt x="1327842" y="49690"/>
                  </a:lnTo>
                  <a:lnTo>
                    <a:pt x="1320974" y="45799"/>
                  </a:lnTo>
                  <a:lnTo>
                    <a:pt x="1313035" y="43455"/>
                  </a:lnTo>
                  <a:lnTo>
                    <a:pt x="1304036" y="42672"/>
                  </a:lnTo>
                  <a:close/>
                </a:path>
                <a:path w="1506854" h="188595">
                  <a:moveTo>
                    <a:pt x="1337310" y="120777"/>
                  </a:moveTo>
                  <a:lnTo>
                    <a:pt x="1330265" y="125537"/>
                  </a:lnTo>
                  <a:lnTo>
                    <a:pt x="1322863" y="128952"/>
                  </a:lnTo>
                  <a:lnTo>
                    <a:pt x="1315128" y="131010"/>
                  </a:lnTo>
                  <a:lnTo>
                    <a:pt x="1307084" y="131699"/>
                  </a:lnTo>
                  <a:lnTo>
                    <a:pt x="1337310" y="131699"/>
                  </a:lnTo>
                  <a:lnTo>
                    <a:pt x="1337310" y="120777"/>
                  </a:lnTo>
                  <a:close/>
                </a:path>
                <a:path w="1506854" h="188595">
                  <a:moveTo>
                    <a:pt x="1334142" y="55880"/>
                  </a:moveTo>
                  <a:lnTo>
                    <a:pt x="1311402" y="55880"/>
                  </a:lnTo>
                  <a:lnTo>
                    <a:pt x="1317244" y="58420"/>
                  </a:lnTo>
                  <a:lnTo>
                    <a:pt x="1321562" y="63373"/>
                  </a:lnTo>
                  <a:lnTo>
                    <a:pt x="1325880" y="68453"/>
                  </a:lnTo>
                  <a:lnTo>
                    <a:pt x="1328039" y="75438"/>
                  </a:lnTo>
                  <a:lnTo>
                    <a:pt x="1328166" y="84455"/>
                  </a:lnTo>
                  <a:lnTo>
                    <a:pt x="1343844" y="84455"/>
                  </a:lnTo>
                  <a:lnTo>
                    <a:pt x="1343503" y="79103"/>
                  </a:lnTo>
                  <a:lnTo>
                    <a:pt x="1341516" y="69897"/>
                  </a:lnTo>
                  <a:lnTo>
                    <a:pt x="1338220" y="61906"/>
                  </a:lnTo>
                  <a:lnTo>
                    <a:pt x="1334142" y="55880"/>
                  </a:lnTo>
                  <a:close/>
                </a:path>
                <a:path w="1506854" h="188595">
                  <a:moveTo>
                    <a:pt x="1383411" y="44958"/>
                  </a:moveTo>
                  <a:lnTo>
                    <a:pt x="1367790" y="44958"/>
                  </a:lnTo>
                  <a:lnTo>
                    <a:pt x="1367790" y="142494"/>
                  </a:lnTo>
                  <a:lnTo>
                    <a:pt x="1383411" y="142494"/>
                  </a:lnTo>
                  <a:lnTo>
                    <a:pt x="1383411" y="77724"/>
                  </a:lnTo>
                  <a:lnTo>
                    <a:pt x="1385697" y="70231"/>
                  </a:lnTo>
                  <a:lnTo>
                    <a:pt x="1390142" y="64516"/>
                  </a:lnTo>
                  <a:lnTo>
                    <a:pt x="1393234" y="60452"/>
                  </a:lnTo>
                  <a:lnTo>
                    <a:pt x="1383411" y="60452"/>
                  </a:lnTo>
                  <a:lnTo>
                    <a:pt x="1383411" y="44958"/>
                  </a:lnTo>
                  <a:close/>
                </a:path>
                <a:path w="1506854" h="188595">
                  <a:moveTo>
                    <a:pt x="1439222" y="55880"/>
                  </a:moveTo>
                  <a:lnTo>
                    <a:pt x="1407033" y="55880"/>
                  </a:lnTo>
                  <a:lnTo>
                    <a:pt x="1416774" y="57667"/>
                  </a:lnTo>
                  <a:lnTo>
                    <a:pt x="1423717" y="63039"/>
                  </a:lnTo>
                  <a:lnTo>
                    <a:pt x="1427874" y="72007"/>
                  </a:lnTo>
                  <a:lnTo>
                    <a:pt x="1429258" y="84582"/>
                  </a:lnTo>
                  <a:lnTo>
                    <a:pt x="1429258" y="142494"/>
                  </a:lnTo>
                  <a:lnTo>
                    <a:pt x="1444879" y="142494"/>
                  </a:lnTo>
                  <a:lnTo>
                    <a:pt x="1444879" y="78359"/>
                  </a:lnTo>
                  <a:lnTo>
                    <a:pt x="1447165" y="71120"/>
                  </a:lnTo>
                  <a:lnTo>
                    <a:pt x="1453528" y="62865"/>
                  </a:lnTo>
                  <a:lnTo>
                    <a:pt x="1441704" y="62865"/>
                  </a:lnTo>
                  <a:lnTo>
                    <a:pt x="1439926" y="56896"/>
                  </a:lnTo>
                  <a:lnTo>
                    <a:pt x="1439222" y="55880"/>
                  </a:lnTo>
                  <a:close/>
                </a:path>
                <a:path w="1506854" h="188595">
                  <a:moveTo>
                    <a:pt x="1499845" y="55880"/>
                  </a:moveTo>
                  <a:lnTo>
                    <a:pt x="1476756" y="55880"/>
                  </a:lnTo>
                  <a:lnTo>
                    <a:pt x="1482344" y="58293"/>
                  </a:lnTo>
                  <a:lnTo>
                    <a:pt x="1485646" y="63119"/>
                  </a:lnTo>
                  <a:lnTo>
                    <a:pt x="1489075" y="67945"/>
                  </a:lnTo>
                  <a:lnTo>
                    <a:pt x="1490726" y="75692"/>
                  </a:lnTo>
                  <a:lnTo>
                    <a:pt x="1490726" y="142494"/>
                  </a:lnTo>
                  <a:lnTo>
                    <a:pt x="1506347" y="142494"/>
                  </a:lnTo>
                  <a:lnTo>
                    <a:pt x="1506347" y="82423"/>
                  </a:lnTo>
                  <a:lnTo>
                    <a:pt x="1504324" y="65067"/>
                  </a:lnTo>
                  <a:lnTo>
                    <a:pt x="1499845" y="55880"/>
                  </a:lnTo>
                  <a:close/>
                </a:path>
                <a:path w="1506854" h="188595">
                  <a:moveTo>
                    <a:pt x="1474089" y="42672"/>
                  </a:moveTo>
                  <a:lnTo>
                    <a:pt x="1463992" y="43934"/>
                  </a:lnTo>
                  <a:lnTo>
                    <a:pt x="1455229" y="47720"/>
                  </a:lnTo>
                  <a:lnTo>
                    <a:pt x="1447800" y="54030"/>
                  </a:lnTo>
                  <a:lnTo>
                    <a:pt x="1441704" y="62865"/>
                  </a:lnTo>
                  <a:lnTo>
                    <a:pt x="1453528" y="62865"/>
                  </a:lnTo>
                  <a:lnTo>
                    <a:pt x="1456563" y="58928"/>
                  </a:lnTo>
                  <a:lnTo>
                    <a:pt x="1462277" y="55880"/>
                  </a:lnTo>
                  <a:lnTo>
                    <a:pt x="1499845" y="55880"/>
                  </a:lnTo>
                  <a:lnTo>
                    <a:pt x="1498266" y="52641"/>
                  </a:lnTo>
                  <a:lnTo>
                    <a:pt x="1488184" y="45168"/>
                  </a:lnTo>
                  <a:lnTo>
                    <a:pt x="1474089" y="42672"/>
                  </a:lnTo>
                  <a:close/>
                </a:path>
                <a:path w="1506854" h="188595">
                  <a:moveTo>
                    <a:pt x="1420749" y="42672"/>
                  </a:moveTo>
                  <a:lnTo>
                    <a:pt x="1414145" y="42672"/>
                  </a:lnTo>
                  <a:lnTo>
                    <a:pt x="1404758" y="43789"/>
                  </a:lnTo>
                  <a:lnTo>
                    <a:pt x="1396587" y="47132"/>
                  </a:lnTo>
                  <a:lnTo>
                    <a:pt x="1389606" y="52691"/>
                  </a:lnTo>
                  <a:lnTo>
                    <a:pt x="1383792" y="60452"/>
                  </a:lnTo>
                  <a:lnTo>
                    <a:pt x="1393234" y="60452"/>
                  </a:lnTo>
                  <a:lnTo>
                    <a:pt x="1394587" y="58674"/>
                  </a:lnTo>
                  <a:lnTo>
                    <a:pt x="1400175" y="55880"/>
                  </a:lnTo>
                  <a:lnTo>
                    <a:pt x="1439222" y="55880"/>
                  </a:lnTo>
                  <a:lnTo>
                    <a:pt x="1436497" y="51943"/>
                  </a:lnTo>
                  <a:lnTo>
                    <a:pt x="1426591" y="44577"/>
                  </a:lnTo>
                  <a:lnTo>
                    <a:pt x="1420749" y="42672"/>
                  </a:lnTo>
                  <a:close/>
                </a:path>
              </a:pathLst>
            </a:custGeom>
            <a:solidFill>
              <a:srgbClr val="FFFFFF">
                <a:alpha val="98823"/>
              </a:srgbClr>
            </a:solidFill>
          </p:spPr>
          <p:txBody>
            <a:bodyPr wrap="square" lIns="0" tIns="0" rIns="0" bIns="0" rtlCol="0"/>
            <a:lstStyle/>
            <a:p>
              <a:endParaRPr sz="1764" dirty="0">
                <a:latin typeface="+mj-lt"/>
              </a:endParaRPr>
            </a:p>
          </p:txBody>
        </p:sp>
        <p:sp>
          <p:nvSpPr>
            <p:cNvPr id="52" name="object 50">
              <a:extLst>
                <a:ext uri="{FF2B5EF4-FFF2-40B4-BE49-F238E27FC236}">
                  <a16:creationId xmlns:a16="http://schemas.microsoft.com/office/drawing/2014/main" id="{734EB59C-3CFA-4DF8-BF55-6AAD7CE5A255}"/>
                </a:ext>
              </a:extLst>
            </p:cNvPr>
            <p:cNvSpPr/>
            <p:nvPr/>
          </p:nvSpPr>
          <p:spPr>
            <a:xfrm>
              <a:off x="7107936" y="2510027"/>
              <a:ext cx="1670685" cy="388620"/>
            </a:xfrm>
            <a:custGeom>
              <a:avLst/>
              <a:gdLst/>
              <a:ahLst/>
              <a:cxnLst/>
              <a:rect l="l" t="t" r="r" b="b"/>
              <a:pathLst>
                <a:path w="1670684" h="388619">
                  <a:moveTo>
                    <a:pt x="1670303" y="0"/>
                  </a:moveTo>
                  <a:lnTo>
                    <a:pt x="0" y="0"/>
                  </a:lnTo>
                  <a:lnTo>
                    <a:pt x="0" y="388620"/>
                  </a:lnTo>
                  <a:lnTo>
                    <a:pt x="1670303" y="388620"/>
                  </a:lnTo>
                  <a:lnTo>
                    <a:pt x="1670303" y="0"/>
                  </a:lnTo>
                  <a:close/>
                </a:path>
              </a:pathLst>
            </a:custGeom>
            <a:solidFill>
              <a:srgbClr val="5B9BD4"/>
            </a:solidFill>
          </p:spPr>
          <p:txBody>
            <a:bodyPr wrap="square" lIns="0" tIns="0" rIns="0" bIns="0" rtlCol="0"/>
            <a:lstStyle/>
            <a:p>
              <a:endParaRPr sz="1764" dirty="0">
                <a:latin typeface="+mj-lt"/>
              </a:endParaRPr>
            </a:p>
          </p:txBody>
        </p:sp>
        <p:sp>
          <p:nvSpPr>
            <p:cNvPr id="53" name="object 51">
              <a:extLst>
                <a:ext uri="{FF2B5EF4-FFF2-40B4-BE49-F238E27FC236}">
                  <a16:creationId xmlns:a16="http://schemas.microsoft.com/office/drawing/2014/main" id="{BD3B9BF2-8AA1-438A-8DC2-5B5E5818A3D3}"/>
                </a:ext>
              </a:extLst>
            </p:cNvPr>
            <p:cNvSpPr/>
            <p:nvPr/>
          </p:nvSpPr>
          <p:spPr>
            <a:xfrm>
              <a:off x="7107936" y="2510027"/>
              <a:ext cx="1670685" cy="388620"/>
            </a:xfrm>
            <a:custGeom>
              <a:avLst/>
              <a:gdLst/>
              <a:ahLst/>
              <a:cxnLst/>
              <a:rect l="l" t="t" r="r" b="b"/>
              <a:pathLst>
                <a:path w="1670684" h="388619">
                  <a:moveTo>
                    <a:pt x="0" y="388620"/>
                  </a:moveTo>
                  <a:lnTo>
                    <a:pt x="1670303" y="388620"/>
                  </a:lnTo>
                  <a:lnTo>
                    <a:pt x="1670303"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54" name="object 52">
              <a:extLst>
                <a:ext uri="{FF2B5EF4-FFF2-40B4-BE49-F238E27FC236}">
                  <a16:creationId xmlns:a16="http://schemas.microsoft.com/office/drawing/2014/main" id="{1F4684FE-A6C9-49F0-A491-023384A6F70D}"/>
                </a:ext>
              </a:extLst>
            </p:cNvPr>
            <p:cNvSpPr/>
            <p:nvPr/>
          </p:nvSpPr>
          <p:spPr>
            <a:xfrm>
              <a:off x="7343901" y="2605531"/>
              <a:ext cx="1209040" cy="141605"/>
            </a:xfrm>
            <a:custGeom>
              <a:avLst/>
              <a:gdLst/>
              <a:ahLst/>
              <a:cxnLst/>
              <a:rect l="l" t="t" r="r" b="b"/>
              <a:pathLst>
                <a:path w="1209040" h="141605">
                  <a:moveTo>
                    <a:pt x="37719" y="2286"/>
                  </a:moveTo>
                  <a:lnTo>
                    <a:pt x="0" y="2286"/>
                  </a:lnTo>
                  <a:lnTo>
                    <a:pt x="0" y="138937"/>
                  </a:lnTo>
                  <a:lnTo>
                    <a:pt x="36195" y="138937"/>
                  </a:lnTo>
                  <a:lnTo>
                    <a:pt x="52123" y="137727"/>
                  </a:lnTo>
                  <a:lnTo>
                    <a:pt x="66373" y="134112"/>
                  </a:lnTo>
                  <a:lnTo>
                    <a:pt x="78932" y="128115"/>
                  </a:lnTo>
                  <a:lnTo>
                    <a:pt x="83682" y="124460"/>
                  </a:lnTo>
                  <a:lnTo>
                    <a:pt x="16001" y="124460"/>
                  </a:lnTo>
                  <a:lnTo>
                    <a:pt x="16001" y="16763"/>
                  </a:lnTo>
                  <a:lnTo>
                    <a:pt x="87911" y="16763"/>
                  </a:lnTo>
                  <a:lnTo>
                    <a:pt x="69296" y="6451"/>
                  </a:lnTo>
                  <a:lnTo>
                    <a:pt x="37719" y="2286"/>
                  </a:lnTo>
                  <a:close/>
                </a:path>
                <a:path w="1209040" h="141605">
                  <a:moveTo>
                    <a:pt x="87911" y="16763"/>
                  </a:moveTo>
                  <a:lnTo>
                    <a:pt x="37338" y="16763"/>
                  </a:lnTo>
                  <a:lnTo>
                    <a:pt x="61747" y="20048"/>
                  </a:lnTo>
                  <a:lnTo>
                    <a:pt x="79168" y="29892"/>
                  </a:lnTo>
                  <a:lnTo>
                    <a:pt x="89612" y="46285"/>
                  </a:lnTo>
                  <a:lnTo>
                    <a:pt x="93091" y="69214"/>
                  </a:lnTo>
                  <a:lnTo>
                    <a:pt x="92160" y="81692"/>
                  </a:lnTo>
                  <a:lnTo>
                    <a:pt x="69915" y="116316"/>
                  </a:lnTo>
                  <a:lnTo>
                    <a:pt x="36322" y="124460"/>
                  </a:lnTo>
                  <a:lnTo>
                    <a:pt x="83682" y="124460"/>
                  </a:lnTo>
                  <a:lnTo>
                    <a:pt x="108594" y="83881"/>
                  </a:lnTo>
                  <a:lnTo>
                    <a:pt x="109854" y="68833"/>
                  </a:lnTo>
                  <a:lnTo>
                    <a:pt x="105352" y="39737"/>
                  </a:lnTo>
                  <a:lnTo>
                    <a:pt x="91836" y="18938"/>
                  </a:lnTo>
                  <a:lnTo>
                    <a:pt x="87911" y="16763"/>
                  </a:lnTo>
                  <a:close/>
                </a:path>
                <a:path w="1209040" h="141605">
                  <a:moveTo>
                    <a:pt x="198542" y="52197"/>
                  </a:moveTo>
                  <a:lnTo>
                    <a:pt x="169164" y="52197"/>
                  </a:lnTo>
                  <a:lnTo>
                    <a:pt x="177925" y="53746"/>
                  </a:lnTo>
                  <a:lnTo>
                    <a:pt x="184197" y="58404"/>
                  </a:lnTo>
                  <a:lnTo>
                    <a:pt x="187969" y="66180"/>
                  </a:lnTo>
                  <a:lnTo>
                    <a:pt x="189229" y="77088"/>
                  </a:lnTo>
                  <a:lnTo>
                    <a:pt x="160020" y="81152"/>
                  </a:lnTo>
                  <a:lnTo>
                    <a:pt x="145924" y="84847"/>
                  </a:lnTo>
                  <a:lnTo>
                    <a:pt x="135842" y="91376"/>
                  </a:lnTo>
                  <a:lnTo>
                    <a:pt x="129784" y="100762"/>
                  </a:lnTo>
                  <a:lnTo>
                    <a:pt x="127762" y="113029"/>
                  </a:lnTo>
                  <a:lnTo>
                    <a:pt x="127762" y="121538"/>
                  </a:lnTo>
                  <a:lnTo>
                    <a:pt x="130555" y="128269"/>
                  </a:lnTo>
                  <a:lnTo>
                    <a:pt x="136017" y="133476"/>
                  </a:lnTo>
                  <a:lnTo>
                    <a:pt x="141477" y="138556"/>
                  </a:lnTo>
                  <a:lnTo>
                    <a:pt x="149098" y="141224"/>
                  </a:lnTo>
                  <a:lnTo>
                    <a:pt x="158876" y="141224"/>
                  </a:lnTo>
                  <a:lnTo>
                    <a:pt x="168167" y="140128"/>
                  </a:lnTo>
                  <a:lnTo>
                    <a:pt x="176244" y="136842"/>
                  </a:lnTo>
                  <a:lnTo>
                    <a:pt x="183130" y="131365"/>
                  </a:lnTo>
                  <a:lnTo>
                    <a:pt x="185628" y="128015"/>
                  </a:lnTo>
                  <a:lnTo>
                    <a:pt x="156845" y="128015"/>
                  </a:lnTo>
                  <a:lnTo>
                    <a:pt x="152273" y="126491"/>
                  </a:lnTo>
                  <a:lnTo>
                    <a:pt x="148844" y="123570"/>
                  </a:lnTo>
                  <a:lnTo>
                    <a:pt x="145415" y="120523"/>
                  </a:lnTo>
                  <a:lnTo>
                    <a:pt x="143764" y="116586"/>
                  </a:lnTo>
                  <a:lnTo>
                    <a:pt x="143764" y="105282"/>
                  </a:lnTo>
                  <a:lnTo>
                    <a:pt x="145669" y="100711"/>
                  </a:lnTo>
                  <a:lnTo>
                    <a:pt x="153034" y="95630"/>
                  </a:lnTo>
                  <a:lnTo>
                    <a:pt x="158496" y="93852"/>
                  </a:lnTo>
                  <a:lnTo>
                    <a:pt x="189229" y="89535"/>
                  </a:lnTo>
                  <a:lnTo>
                    <a:pt x="204850" y="89535"/>
                  </a:lnTo>
                  <a:lnTo>
                    <a:pt x="204850" y="75437"/>
                  </a:lnTo>
                  <a:lnTo>
                    <a:pt x="202705" y="59529"/>
                  </a:lnTo>
                  <a:lnTo>
                    <a:pt x="198542" y="52197"/>
                  </a:lnTo>
                  <a:close/>
                </a:path>
                <a:path w="1209040" h="141605">
                  <a:moveTo>
                    <a:pt x="204850" y="123698"/>
                  </a:moveTo>
                  <a:lnTo>
                    <a:pt x="189229" y="123698"/>
                  </a:lnTo>
                  <a:lnTo>
                    <a:pt x="189229" y="138937"/>
                  </a:lnTo>
                  <a:lnTo>
                    <a:pt x="204850" y="138937"/>
                  </a:lnTo>
                  <a:lnTo>
                    <a:pt x="204850" y="123698"/>
                  </a:lnTo>
                  <a:close/>
                </a:path>
                <a:path w="1209040" h="141605">
                  <a:moveTo>
                    <a:pt x="204850" y="89535"/>
                  </a:moveTo>
                  <a:lnTo>
                    <a:pt x="189229" y="89535"/>
                  </a:lnTo>
                  <a:lnTo>
                    <a:pt x="189229" y="107568"/>
                  </a:lnTo>
                  <a:lnTo>
                    <a:pt x="186690" y="114426"/>
                  </a:lnTo>
                  <a:lnTo>
                    <a:pt x="176529" y="125349"/>
                  </a:lnTo>
                  <a:lnTo>
                    <a:pt x="170179" y="128015"/>
                  </a:lnTo>
                  <a:lnTo>
                    <a:pt x="185628" y="128015"/>
                  </a:lnTo>
                  <a:lnTo>
                    <a:pt x="188849" y="123698"/>
                  </a:lnTo>
                  <a:lnTo>
                    <a:pt x="204850" y="123698"/>
                  </a:lnTo>
                  <a:lnTo>
                    <a:pt x="204850" y="89535"/>
                  </a:lnTo>
                  <a:close/>
                </a:path>
                <a:path w="1209040" h="141605">
                  <a:moveTo>
                    <a:pt x="170433" y="39115"/>
                  </a:moveTo>
                  <a:lnTo>
                    <a:pt x="161361" y="39687"/>
                  </a:lnTo>
                  <a:lnTo>
                    <a:pt x="152812" y="41401"/>
                  </a:lnTo>
                  <a:lnTo>
                    <a:pt x="144787" y="44259"/>
                  </a:lnTo>
                  <a:lnTo>
                    <a:pt x="137287" y="48260"/>
                  </a:lnTo>
                  <a:lnTo>
                    <a:pt x="137287" y="64262"/>
                  </a:lnTo>
                  <a:lnTo>
                    <a:pt x="144625" y="59001"/>
                  </a:lnTo>
                  <a:lnTo>
                    <a:pt x="152368" y="55229"/>
                  </a:lnTo>
                  <a:lnTo>
                    <a:pt x="160539" y="52957"/>
                  </a:lnTo>
                  <a:lnTo>
                    <a:pt x="169164" y="52197"/>
                  </a:lnTo>
                  <a:lnTo>
                    <a:pt x="198542" y="52197"/>
                  </a:lnTo>
                  <a:lnTo>
                    <a:pt x="196262" y="48180"/>
                  </a:lnTo>
                  <a:lnTo>
                    <a:pt x="185509" y="41380"/>
                  </a:lnTo>
                  <a:lnTo>
                    <a:pt x="170433" y="39115"/>
                  </a:lnTo>
                  <a:close/>
                </a:path>
                <a:path w="1209040" h="141605">
                  <a:moveTo>
                    <a:pt x="254762" y="54737"/>
                  </a:moveTo>
                  <a:lnTo>
                    <a:pt x="239141" y="54737"/>
                  </a:lnTo>
                  <a:lnTo>
                    <a:pt x="239141" y="112394"/>
                  </a:lnTo>
                  <a:lnTo>
                    <a:pt x="240738" y="124896"/>
                  </a:lnTo>
                  <a:lnTo>
                    <a:pt x="245538" y="133826"/>
                  </a:lnTo>
                  <a:lnTo>
                    <a:pt x="253553" y="139184"/>
                  </a:lnTo>
                  <a:lnTo>
                    <a:pt x="264795" y="140969"/>
                  </a:lnTo>
                  <a:lnTo>
                    <a:pt x="270764" y="140969"/>
                  </a:lnTo>
                  <a:lnTo>
                    <a:pt x="275590" y="139953"/>
                  </a:lnTo>
                  <a:lnTo>
                    <a:pt x="279273" y="137922"/>
                  </a:lnTo>
                  <a:lnTo>
                    <a:pt x="279273" y="127888"/>
                  </a:lnTo>
                  <a:lnTo>
                    <a:pt x="264032" y="127888"/>
                  </a:lnTo>
                  <a:lnTo>
                    <a:pt x="260350" y="126491"/>
                  </a:lnTo>
                  <a:lnTo>
                    <a:pt x="258064" y="123698"/>
                  </a:lnTo>
                  <a:lnTo>
                    <a:pt x="255904" y="120903"/>
                  </a:lnTo>
                  <a:lnTo>
                    <a:pt x="254762" y="116204"/>
                  </a:lnTo>
                  <a:lnTo>
                    <a:pt x="254762" y="54737"/>
                  </a:lnTo>
                  <a:close/>
                </a:path>
                <a:path w="1209040" h="141605">
                  <a:moveTo>
                    <a:pt x="279273" y="124587"/>
                  </a:moveTo>
                  <a:lnTo>
                    <a:pt x="276478" y="126745"/>
                  </a:lnTo>
                  <a:lnTo>
                    <a:pt x="273050" y="127888"/>
                  </a:lnTo>
                  <a:lnTo>
                    <a:pt x="279273" y="127888"/>
                  </a:lnTo>
                  <a:lnTo>
                    <a:pt x="279273" y="124587"/>
                  </a:lnTo>
                  <a:close/>
                </a:path>
                <a:path w="1209040" h="141605">
                  <a:moveTo>
                    <a:pt x="279273" y="41401"/>
                  </a:moveTo>
                  <a:lnTo>
                    <a:pt x="222376" y="41401"/>
                  </a:lnTo>
                  <a:lnTo>
                    <a:pt x="222376" y="54737"/>
                  </a:lnTo>
                  <a:lnTo>
                    <a:pt x="279273" y="54737"/>
                  </a:lnTo>
                  <a:lnTo>
                    <a:pt x="279273" y="41401"/>
                  </a:lnTo>
                  <a:close/>
                </a:path>
                <a:path w="1209040" h="141605">
                  <a:moveTo>
                    <a:pt x="254762" y="12445"/>
                  </a:moveTo>
                  <a:lnTo>
                    <a:pt x="239141" y="17525"/>
                  </a:lnTo>
                  <a:lnTo>
                    <a:pt x="239141" y="41401"/>
                  </a:lnTo>
                  <a:lnTo>
                    <a:pt x="254762" y="41401"/>
                  </a:lnTo>
                  <a:lnTo>
                    <a:pt x="254762" y="12445"/>
                  </a:lnTo>
                  <a:close/>
                </a:path>
                <a:path w="1209040" h="141605">
                  <a:moveTo>
                    <a:pt x="363134" y="52197"/>
                  </a:moveTo>
                  <a:lnTo>
                    <a:pt x="333755" y="52197"/>
                  </a:lnTo>
                  <a:lnTo>
                    <a:pt x="342517" y="53746"/>
                  </a:lnTo>
                  <a:lnTo>
                    <a:pt x="348789" y="58404"/>
                  </a:lnTo>
                  <a:lnTo>
                    <a:pt x="352561" y="66180"/>
                  </a:lnTo>
                  <a:lnTo>
                    <a:pt x="353822" y="77088"/>
                  </a:lnTo>
                  <a:lnTo>
                    <a:pt x="324612" y="81152"/>
                  </a:lnTo>
                  <a:lnTo>
                    <a:pt x="310516" y="84847"/>
                  </a:lnTo>
                  <a:lnTo>
                    <a:pt x="300434" y="91376"/>
                  </a:lnTo>
                  <a:lnTo>
                    <a:pt x="294376" y="100762"/>
                  </a:lnTo>
                  <a:lnTo>
                    <a:pt x="292353" y="113029"/>
                  </a:lnTo>
                  <a:lnTo>
                    <a:pt x="292353" y="121538"/>
                  </a:lnTo>
                  <a:lnTo>
                    <a:pt x="295148" y="128269"/>
                  </a:lnTo>
                  <a:lnTo>
                    <a:pt x="300608" y="133476"/>
                  </a:lnTo>
                  <a:lnTo>
                    <a:pt x="306070" y="138556"/>
                  </a:lnTo>
                  <a:lnTo>
                    <a:pt x="313690" y="141224"/>
                  </a:lnTo>
                  <a:lnTo>
                    <a:pt x="323469" y="141224"/>
                  </a:lnTo>
                  <a:lnTo>
                    <a:pt x="332759" y="140128"/>
                  </a:lnTo>
                  <a:lnTo>
                    <a:pt x="340836" y="136842"/>
                  </a:lnTo>
                  <a:lnTo>
                    <a:pt x="347722" y="131365"/>
                  </a:lnTo>
                  <a:lnTo>
                    <a:pt x="350220" y="128015"/>
                  </a:lnTo>
                  <a:lnTo>
                    <a:pt x="321437" y="128015"/>
                  </a:lnTo>
                  <a:lnTo>
                    <a:pt x="316865" y="126491"/>
                  </a:lnTo>
                  <a:lnTo>
                    <a:pt x="313436" y="123570"/>
                  </a:lnTo>
                  <a:lnTo>
                    <a:pt x="310006" y="120523"/>
                  </a:lnTo>
                  <a:lnTo>
                    <a:pt x="308355" y="116586"/>
                  </a:lnTo>
                  <a:lnTo>
                    <a:pt x="308355" y="105282"/>
                  </a:lnTo>
                  <a:lnTo>
                    <a:pt x="310261" y="100711"/>
                  </a:lnTo>
                  <a:lnTo>
                    <a:pt x="317626" y="95630"/>
                  </a:lnTo>
                  <a:lnTo>
                    <a:pt x="323088" y="93852"/>
                  </a:lnTo>
                  <a:lnTo>
                    <a:pt x="353822" y="89535"/>
                  </a:lnTo>
                  <a:lnTo>
                    <a:pt x="369443" y="89535"/>
                  </a:lnTo>
                  <a:lnTo>
                    <a:pt x="369443" y="75437"/>
                  </a:lnTo>
                  <a:lnTo>
                    <a:pt x="367297" y="59529"/>
                  </a:lnTo>
                  <a:lnTo>
                    <a:pt x="363134" y="52197"/>
                  </a:lnTo>
                  <a:close/>
                </a:path>
                <a:path w="1209040" h="141605">
                  <a:moveTo>
                    <a:pt x="369443" y="123698"/>
                  </a:moveTo>
                  <a:lnTo>
                    <a:pt x="353822" y="123698"/>
                  </a:lnTo>
                  <a:lnTo>
                    <a:pt x="353822" y="138937"/>
                  </a:lnTo>
                  <a:lnTo>
                    <a:pt x="369443" y="138937"/>
                  </a:lnTo>
                  <a:lnTo>
                    <a:pt x="369443" y="123698"/>
                  </a:lnTo>
                  <a:close/>
                </a:path>
                <a:path w="1209040" h="141605">
                  <a:moveTo>
                    <a:pt x="369443" y="89535"/>
                  </a:moveTo>
                  <a:lnTo>
                    <a:pt x="353822" y="89535"/>
                  </a:lnTo>
                  <a:lnTo>
                    <a:pt x="353822" y="107568"/>
                  </a:lnTo>
                  <a:lnTo>
                    <a:pt x="351281" y="114426"/>
                  </a:lnTo>
                  <a:lnTo>
                    <a:pt x="341122" y="125349"/>
                  </a:lnTo>
                  <a:lnTo>
                    <a:pt x="334772" y="128015"/>
                  </a:lnTo>
                  <a:lnTo>
                    <a:pt x="350220" y="128015"/>
                  </a:lnTo>
                  <a:lnTo>
                    <a:pt x="353441" y="123698"/>
                  </a:lnTo>
                  <a:lnTo>
                    <a:pt x="369443" y="123698"/>
                  </a:lnTo>
                  <a:lnTo>
                    <a:pt x="369443" y="89535"/>
                  </a:lnTo>
                  <a:close/>
                </a:path>
                <a:path w="1209040" h="141605">
                  <a:moveTo>
                    <a:pt x="335025" y="39115"/>
                  </a:moveTo>
                  <a:lnTo>
                    <a:pt x="325953" y="39687"/>
                  </a:lnTo>
                  <a:lnTo>
                    <a:pt x="317404" y="41401"/>
                  </a:lnTo>
                  <a:lnTo>
                    <a:pt x="309379" y="44259"/>
                  </a:lnTo>
                  <a:lnTo>
                    <a:pt x="301878" y="48260"/>
                  </a:lnTo>
                  <a:lnTo>
                    <a:pt x="301878" y="64262"/>
                  </a:lnTo>
                  <a:lnTo>
                    <a:pt x="309217" y="59001"/>
                  </a:lnTo>
                  <a:lnTo>
                    <a:pt x="316960" y="55229"/>
                  </a:lnTo>
                  <a:lnTo>
                    <a:pt x="325131" y="52957"/>
                  </a:lnTo>
                  <a:lnTo>
                    <a:pt x="333755" y="52197"/>
                  </a:lnTo>
                  <a:lnTo>
                    <a:pt x="363134" y="52197"/>
                  </a:lnTo>
                  <a:lnTo>
                    <a:pt x="360854" y="48180"/>
                  </a:lnTo>
                  <a:lnTo>
                    <a:pt x="350101" y="41380"/>
                  </a:lnTo>
                  <a:lnTo>
                    <a:pt x="335025" y="39115"/>
                  </a:lnTo>
                  <a:close/>
                </a:path>
                <a:path w="1209040" h="141605">
                  <a:moveTo>
                    <a:pt x="502284" y="0"/>
                  </a:moveTo>
                  <a:lnTo>
                    <a:pt x="492378" y="0"/>
                  </a:lnTo>
                  <a:lnTo>
                    <a:pt x="487679" y="762"/>
                  </a:lnTo>
                  <a:lnTo>
                    <a:pt x="461899" y="26288"/>
                  </a:lnTo>
                  <a:lnTo>
                    <a:pt x="461899" y="34670"/>
                  </a:lnTo>
                  <a:lnTo>
                    <a:pt x="472058" y="54990"/>
                  </a:lnTo>
                  <a:lnTo>
                    <a:pt x="473964" y="56895"/>
                  </a:lnTo>
                  <a:lnTo>
                    <a:pt x="475869" y="58547"/>
                  </a:lnTo>
                  <a:lnTo>
                    <a:pt x="477774" y="59943"/>
                  </a:lnTo>
                  <a:lnTo>
                    <a:pt x="470602" y="63440"/>
                  </a:lnTo>
                  <a:lnTo>
                    <a:pt x="446545" y="94730"/>
                  </a:lnTo>
                  <a:lnTo>
                    <a:pt x="446101" y="108457"/>
                  </a:lnTo>
                  <a:lnTo>
                    <a:pt x="447167" y="113664"/>
                  </a:lnTo>
                  <a:lnTo>
                    <a:pt x="479298" y="140207"/>
                  </a:lnTo>
                  <a:lnTo>
                    <a:pt x="485521" y="141097"/>
                  </a:lnTo>
                  <a:lnTo>
                    <a:pt x="498094" y="141097"/>
                  </a:lnTo>
                  <a:lnTo>
                    <a:pt x="533006" y="127507"/>
                  </a:lnTo>
                  <a:lnTo>
                    <a:pt x="488188" y="127507"/>
                  </a:lnTo>
                  <a:lnTo>
                    <a:pt x="484124" y="127000"/>
                  </a:lnTo>
                  <a:lnTo>
                    <a:pt x="480441" y="125856"/>
                  </a:lnTo>
                  <a:lnTo>
                    <a:pt x="476757" y="124840"/>
                  </a:lnTo>
                  <a:lnTo>
                    <a:pt x="473582" y="123189"/>
                  </a:lnTo>
                  <a:lnTo>
                    <a:pt x="470789" y="120903"/>
                  </a:lnTo>
                  <a:lnTo>
                    <a:pt x="467995" y="118744"/>
                  </a:lnTo>
                  <a:lnTo>
                    <a:pt x="465836" y="115950"/>
                  </a:lnTo>
                  <a:lnTo>
                    <a:pt x="464312" y="112649"/>
                  </a:lnTo>
                  <a:lnTo>
                    <a:pt x="462661" y="109347"/>
                  </a:lnTo>
                  <a:lnTo>
                    <a:pt x="461899" y="105537"/>
                  </a:lnTo>
                  <a:lnTo>
                    <a:pt x="461970" y="96138"/>
                  </a:lnTo>
                  <a:lnTo>
                    <a:pt x="462661" y="92455"/>
                  </a:lnTo>
                  <a:lnTo>
                    <a:pt x="464207" y="88645"/>
                  </a:lnTo>
                  <a:lnTo>
                    <a:pt x="465454" y="85470"/>
                  </a:lnTo>
                  <a:lnTo>
                    <a:pt x="489584" y="67690"/>
                  </a:lnTo>
                  <a:lnTo>
                    <a:pt x="517384" y="67690"/>
                  </a:lnTo>
                  <a:lnTo>
                    <a:pt x="516636" y="67182"/>
                  </a:lnTo>
                  <a:lnTo>
                    <a:pt x="513079" y="64642"/>
                  </a:lnTo>
                  <a:lnTo>
                    <a:pt x="509143" y="62611"/>
                  </a:lnTo>
                  <a:lnTo>
                    <a:pt x="504825" y="60832"/>
                  </a:lnTo>
                  <a:lnTo>
                    <a:pt x="513461" y="57276"/>
                  </a:lnTo>
                  <a:lnTo>
                    <a:pt x="518367" y="54101"/>
                  </a:lnTo>
                  <a:lnTo>
                    <a:pt x="492378" y="54101"/>
                  </a:lnTo>
                  <a:lnTo>
                    <a:pt x="490220" y="53086"/>
                  </a:lnTo>
                  <a:lnTo>
                    <a:pt x="488188" y="51688"/>
                  </a:lnTo>
                  <a:lnTo>
                    <a:pt x="484377" y="48640"/>
                  </a:lnTo>
                  <a:lnTo>
                    <a:pt x="482726" y="46989"/>
                  </a:lnTo>
                  <a:lnTo>
                    <a:pt x="481228" y="44830"/>
                  </a:lnTo>
                  <a:lnTo>
                    <a:pt x="479805" y="43052"/>
                  </a:lnTo>
                  <a:lnTo>
                    <a:pt x="476878" y="34670"/>
                  </a:lnTo>
                  <a:lnTo>
                    <a:pt x="476884" y="25526"/>
                  </a:lnTo>
                  <a:lnTo>
                    <a:pt x="478663" y="20954"/>
                  </a:lnTo>
                  <a:lnTo>
                    <a:pt x="486155" y="14224"/>
                  </a:lnTo>
                  <a:lnTo>
                    <a:pt x="491108" y="12445"/>
                  </a:lnTo>
                  <a:lnTo>
                    <a:pt x="525991" y="12445"/>
                  </a:lnTo>
                  <a:lnTo>
                    <a:pt x="524382" y="10413"/>
                  </a:lnTo>
                  <a:lnTo>
                    <a:pt x="518541" y="5333"/>
                  </a:lnTo>
                  <a:lnTo>
                    <a:pt x="514984" y="3428"/>
                  </a:lnTo>
                  <a:lnTo>
                    <a:pt x="510921" y="2031"/>
                  </a:lnTo>
                  <a:lnTo>
                    <a:pt x="506856" y="762"/>
                  </a:lnTo>
                  <a:lnTo>
                    <a:pt x="502284" y="0"/>
                  </a:lnTo>
                  <a:close/>
                </a:path>
                <a:path w="1209040" h="141605">
                  <a:moveTo>
                    <a:pt x="559739" y="119887"/>
                  </a:moveTo>
                  <a:lnTo>
                    <a:pt x="541401" y="119887"/>
                  </a:lnTo>
                  <a:lnTo>
                    <a:pt x="546207" y="126364"/>
                  </a:lnTo>
                  <a:lnTo>
                    <a:pt x="548258" y="128777"/>
                  </a:lnTo>
                  <a:lnTo>
                    <a:pt x="550418" y="131444"/>
                  </a:lnTo>
                  <a:lnTo>
                    <a:pt x="552703" y="133603"/>
                  </a:lnTo>
                  <a:lnTo>
                    <a:pt x="555117" y="135381"/>
                  </a:lnTo>
                  <a:lnTo>
                    <a:pt x="557402" y="137287"/>
                  </a:lnTo>
                  <a:lnTo>
                    <a:pt x="559943" y="138683"/>
                  </a:lnTo>
                  <a:lnTo>
                    <a:pt x="562737" y="139573"/>
                  </a:lnTo>
                  <a:lnTo>
                    <a:pt x="565530" y="140588"/>
                  </a:lnTo>
                  <a:lnTo>
                    <a:pt x="568705" y="141097"/>
                  </a:lnTo>
                  <a:lnTo>
                    <a:pt x="574675" y="141097"/>
                  </a:lnTo>
                  <a:lnTo>
                    <a:pt x="586867" y="138429"/>
                  </a:lnTo>
                  <a:lnTo>
                    <a:pt x="586867" y="126618"/>
                  </a:lnTo>
                  <a:lnTo>
                    <a:pt x="572389" y="126618"/>
                  </a:lnTo>
                  <a:lnTo>
                    <a:pt x="570102" y="126237"/>
                  </a:lnTo>
                  <a:lnTo>
                    <a:pt x="568198" y="125475"/>
                  </a:lnTo>
                  <a:lnTo>
                    <a:pt x="566166" y="124840"/>
                  </a:lnTo>
                  <a:lnTo>
                    <a:pt x="564261" y="123698"/>
                  </a:lnTo>
                  <a:lnTo>
                    <a:pt x="560451" y="120650"/>
                  </a:lnTo>
                  <a:lnTo>
                    <a:pt x="559739" y="119887"/>
                  </a:lnTo>
                  <a:close/>
                </a:path>
                <a:path w="1209040" h="141605">
                  <a:moveTo>
                    <a:pt x="517384" y="67690"/>
                  </a:moveTo>
                  <a:lnTo>
                    <a:pt x="489584" y="67690"/>
                  </a:lnTo>
                  <a:lnTo>
                    <a:pt x="494538" y="69595"/>
                  </a:lnTo>
                  <a:lnTo>
                    <a:pt x="498855" y="71627"/>
                  </a:lnTo>
                  <a:lnTo>
                    <a:pt x="530098" y="102362"/>
                  </a:lnTo>
                  <a:lnTo>
                    <a:pt x="533907" y="108457"/>
                  </a:lnTo>
                  <a:lnTo>
                    <a:pt x="531622" y="110998"/>
                  </a:lnTo>
                  <a:lnTo>
                    <a:pt x="497204" y="127507"/>
                  </a:lnTo>
                  <a:lnTo>
                    <a:pt x="533006" y="127507"/>
                  </a:lnTo>
                  <a:lnTo>
                    <a:pt x="535813" y="125349"/>
                  </a:lnTo>
                  <a:lnTo>
                    <a:pt x="538861" y="122681"/>
                  </a:lnTo>
                  <a:lnTo>
                    <a:pt x="541401" y="119887"/>
                  </a:lnTo>
                  <a:lnTo>
                    <a:pt x="559739" y="119887"/>
                  </a:lnTo>
                  <a:lnTo>
                    <a:pt x="550672" y="108457"/>
                  </a:lnTo>
                  <a:lnTo>
                    <a:pt x="553720" y="104393"/>
                  </a:lnTo>
                  <a:lnTo>
                    <a:pt x="556514" y="99822"/>
                  </a:lnTo>
                  <a:lnTo>
                    <a:pt x="558497" y="96138"/>
                  </a:lnTo>
                  <a:lnTo>
                    <a:pt x="542671" y="96138"/>
                  </a:lnTo>
                  <a:lnTo>
                    <a:pt x="540130" y="92328"/>
                  </a:lnTo>
                  <a:lnTo>
                    <a:pt x="520192" y="69595"/>
                  </a:lnTo>
                  <a:lnTo>
                    <a:pt x="517384" y="67690"/>
                  </a:lnTo>
                  <a:close/>
                </a:path>
                <a:path w="1209040" h="141605">
                  <a:moveTo>
                    <a:pt x="586867" y="123951"/>
                  </a:moveTo>
                  <a:lnTo>
                    <a:pt x="584834" y="124713"/>
                  </a:lnTo>
                  <a:lnTo>
                    <a:pt x="582802" y="125349"/>
                  </a:lnTo>
                  <a:lnTo>
                    <a:pt x="580771" y="125856"/>
                  </a:lnTo>
                  <a:lnTo>
                    <a:pt x="578866" y="126364"/>
                  </a:lnTo>
                  <a:lnTo>
                    <a:pt x="576833" y="126618"/>
                  </a:lnTo>
                  <a:lnTo>
                    <a:pt x="586867" y="126618"/>
                  </a:lnTo>
                  <a:lnTo>
                    <a:pt x="586867" y="123951"/>
                  </a:lnTo>
                  <a:close/>
                </a:path>
                <a:path w="1209040" h="141605">
                  <a:moveTo>
                    <a:pt x="571753" y="32130"/>
                  </a:moveTo>
                  <a:lnTo>
                    <a:pt x="556641" y="32130"/>
                  </a:lnTo>
                  <a:lnTo>
                    <a:pt x="557149" y="34162"/>
                  </a:lnTo>
                  <a:lnTo>
                    <a:pt x="557559" y="36575"/>
                  </a:lnTo>
                  <a:lnTo>
                    <a:pt x="558038" y="40639"/>
                  </a:lnTo>
                  <a:lnTo>
                    <a:pt x="558070" y="48005"/>
                  </a:lnTo>
                  <a:lnTo>
                    <a:pt x="557967" y="51053"/>
                  </a:lnTo>
                  <a:lnTo>
                    <a:pt x="546318" y="90588"/>
                  </a:lnTo>
                  <a:lnTo>
                    <a:pt x="542671" y="96138"/>
                  </a:lnTo>
                  <a:lnTo>
                    <a:pt x="558497" y="96138"/>
                  </a:lnTo>
                  <a:lnTo>
                    <a:pt x="571119" y="62229"/>
                  </a:lnTo>
                  <a:lnTo>
                    <a:pt x="572389" y="56387"/>
                  </a:lnTo>
                  <a:lnTo>
                    <a:pt x="572941" y="51307"/>
                  </a:lnTo>
                  <a:lnTo>
                    <a:pt x="572815" y="40893"/>
                  </a:lnTo>
                  <a:lnTo>
                    <a:pt x="572516" y="36194"/>
                  </a:lnTo>
                  <a:lnTo>
                    <a:pt x="572325" y="34670"/>
                  </a:lnTo>
                  <a:lnTo>
                    <a:pt x="572198" y="33908"/>
                  </a:lnTo>
                  <a:lnTo>
                    <a:pt x="571753" y="32130"/>
                  </a:lnTo>
                  <a:close/>
                </a:path>
                <a:path w="1209040" h="141605">
                  <a:moveTo>
                    <a:pt x="525991" y="12445"/>
                  </a:moveTo>
                  <a:lnTo>
                    <a:pt x="499491" y="12445"/>
                  </a:lnTo>
                  <a:lnTo>
                    <a:pt x="501650" y="12826"/>
                  </a:lnTo>
                  <a:lnTo>
                    <a:pt x="503936" y="13462"/>
                  </a:lnTo>
                  <a:lnTo>
                    <a:pt x="516145" y="36194"/>
                  </a:lnTo>
                  <a:lnTo>
                    <a:pt x="514223" y="40639"/>
                  </a:lnTo>
                  <a:lnTo>
                    <a:pt x="510286" y="44323"/>
                  </a:lnTo>
                  <a:lnTo>
                    <a:pt x="506349" y="48132"/>
                  </a:lnTo>
                  <a:lnTo>
                    <a:pt x="500379" y="51307"/>
                  </a:lnTo>
                  <a:lnTo>
                    <a:pt x="492378" y="54101"/>
                  </a:lnTo>
                  <a:lnTo>
                    <a:pt x="518367" y="54101"/>
                  </a:lnTo>
                  <a:lnTo>
                    <a:pt x="519938" y="53086"/>
                  </a:lnTo>
                  <a:lnTo>
                    <a:pt x="524382" y="48005"/>
                  </a:lnTo>
                  <a:lnTo>
                    <a:pt x="528701" y="42925"/>
                  </a:lnTo>
                  <a:lnTo>
                    <a:pt x="530859" y="36575"/>
                  </a:lnTo>
                  <a:lnTo>
                    <a:pt x="530812" y="24383"/>
                  </a:lnTo>
                  <a:lnTo>
                    <a:pt x="530098" y="20574"/>
                  </a:lnTo>
                  <a:lnTo>
                    <a:pt x="526796" y="13462"/>
                  </a:lnTo>
                  <a:lnTo>
                    <a:pt x="525991" y="12445"/>
                  </a:lnTo>
                  <a:close/>
                </a:path>
                <a:path w="1209040" h="141605">
                  <a:moveTo>
                    <a:pt x="714501" y="2286"/>
                  </a:moveTo>
                  <a:lnTo>
                    <a:pt x="697992" y="2286"/>
                  </a:lnTo>
                  <a:lnTo>
                    <a:pt x="645541" y="138937"/>
                  </a:lnTo>
                  <a:lnTo>
                    <a:pt x="663321" y="138937"/>
                  </a:lnTo>
                  <a:lnTo>
                    <a:pt x="677037" y="100583"/>
                  </a:lnTo>
                  <a:lnTo>
                    <a:pt x="752322" y="100583"/>
                  </a:lnTo>
                  <a:lnTo>
                    <a:pt x="746801" y="86232"/>
                  </a:lnTo>
                  <a:lnTo>
                    <a:pt x="682371" y="86232"/>
                  </a:lnTo>
                  <a:lnTo>
                    <a:pt x="703579" y="28066"/>
                  </a:lnTo>
                  <a:lnTo>
                    <a:pt x="704342" y="25780"/>
                  </a:lnTo>
                  <a:lnTo>
                    <a:pt x="705103" y="22732"/>
                  </a:lnTo>
                  <a:lnTo>
                    <a:pt x="705739" y="18923"/>
                  </a:lnTo>
                  <a:lnTo>
                    <a:pt x="720903" y="18923"/>
                  </a:lnTo>
                  <a:lnTo>
                    <a:pt x="714501" y="2286"/>
                  </a:lnTo>
                  <a:close/>
                </a:path>
                <a:path w="1209040" h="141605">
                  <a:moveTo>
                    <a:pt x="752322" y="100583"/>
                  </a:moveTo>
                  <a:lnTo>
                    <a:pt x="734949" y="100583"/>
                  </a:lnTo>
                  <a:lnTo>
                    <a:pt x="749426" y="138937"/>
                  </a:lnTo>
                  <a:lnTo>
                    <a:pt x="767079" y="138937"/>
                  </a:lnTo>
                  <a:lnTo>
                    <a:pt x="752322" y="100583"/>
                  </a:lnTo>
                  <a:close/>
                </a:path>
                <a:path w="1209040" h="141605">
                  <a:moveTo>
                    <a:pt x="720903" y="18923"/>
                  </a:moveTo>
                  <a:lnTo>
                    <a:pt x="706120" y="18923"/>
                  </a:lnTo>
                  <a:lnTo>
                    <a:pt x="706881" y="23113"/>
                  </a:lnTo>
                  <a:lnTo>
                    <a:pt x="707517" y="26162"/>
                  </a:lnTo>
                  <a:lnTo>
                    <a:pt x="708278" y="28066"/>
                  </a:lnTo>
                  <a:lnTo>
                    <a:pt x="729615" y="86232"/>
                  </a:lnTo>
                  <a:lnTo>
                    <a:pt x="746801" y="86232"/>
                  </a:lnTo>
                  <a:lnTo>
                    <a:pt x="720903" y="18923"/>
                  </a:lnTo>
                  <a:close/>
                </a:path>
                <a:path w="1209040" h="141605">
                  <a:moveTo>
                    <a:pt x="838326" y="39115"/>
                  </a:moveTo>
                  <a:lnTo>
                    <a:pt x="829818" y="39115"/>
                  </a:lnTo>
                  <a:lnTo>
                    <a:pt x="818864" y="40022"/>
                  </a:lnTo>
                  <a:lnTo>
                    <a:pt x="786860" y="61630"/>
                  </a:lnTo>
                  <a:lnTo>
                    <a:pt x="779145" y="92455"/>
                  </a:lnTo>
                  <a:lnTo>
                    <a:pt x="779932" y="102739"/>
                  </a:lnTo>
                  <a:lnTo>
                    <a:pt x="806735" y="137810"/>
                  </a:lnTo>
                  <a:lnTo>
                    <a:pt x="825626" y="141224"/>
                  </a:lnTo>
                  <a:lnTo>
                    <a:pt x="833080" y="140795"/>
                  </a:lnTo>
                  <a:lnTo>
                    <a:pt x="840009" y="139509"/>
                  </a:lnTo>
                  <a:lnTo>
                    <a:pt x="846415" y="137366"/>
                  </a:lnTo>
                  <a:lnTo>
                    <a:pt x="852297" y="134365"/>
                  </a:lnTo>
                  <a:lnTo>
                    <a:pt x="852297" y="128015"/>
                  </a:lnTo>
                  <a:lnTo>
                    <a:pt x="828294" y="128015"/>
                  </a:lnTo>
                  <a:lnTo>
                    <a:pt x="821074" y="127396"/>
                  </a:lnTo>
                  <a:lnTo>
                    <a:pt x="795147" y="91058"/>
                  </a:lnTo>
                  <a:lnTo>
                    <a:pt x="795742" y="82798"/>
                  </a:lnTo>
                  <a:lnTo>
                    <a:pt x="822067" y="52865"/>
                  </a:lnTo>
                  <a:lnTo>
                    <a:pt x="829182" y="52197"/>
                  </a:lnTo>
                  <a:lnTo>
                    <a:pt x="852424" y="52197"/>
                  </a:lnTo>
                  <a:lnTo>
                    <a:pt x="852424" y="43814"/>
                  </a:lnTo>
                  <a:lnTo>
                    <a:pt x="845947" y="40639"/>
                  </a:lnTo>
                  <a:lnTo>
                    <a:pt x="838326" y="39115"/>
                  </a:lnTo>
                  <a:close/>
                </a:path>
                <a:path w="1209040" h="141605">
                  <a:moveTo>
                    <a:pt x="852297" y="119506"/>
                  </a:moveTo>
                  <a:lnTo>
                    <a:pt x="846582" y="123247"/>
                  </a:lnTo>
                  <a:lnTo>
                    <a:pt x="840676" y="125904"/>
                  </a:lnTo>
                  <a:lnTo>
                    <a:pt x="834580" y="127490"/>
                  </a:lnTo>
                  <a:lnTo>
                    <a:pt x="828294" y="128015"/>
                  </a:lnTo>
                  <a:lnTo>
                    <a:pt x="852297" y="128015"/>
                  </a:lnTo>
                  <a:lnTo>
                    <a:pt x="852297" y="119506"/>
                  </a:lnTo>
                  <a:close/>
                </a:path>
                <a:path w="1209040" h="141605">
                  <a:moveTo>
                    <a:pt x="852424" y="52197"/>
                  </a:moveTo>
                  <a:lnTo>
                    <a:pt x="837438" y="52197"/>
                  </a:lnTo>
                  <a:lnTo>
                    <a:pt x="845184" y="54737"/>
                  </a:lnTo>
                  <a:lnTo>
                    <a:pt x="852424" y="59816"/>
                  </a:lnTo>
                  <a:lnTo>
                    <a:pt x="852424" y="52197"/>
                  </a:lnTo>
                  <a:close/>
                </a:path>
                <a:path w="1209040" h="141605">
                  <a:moveTo>
                    <a:pt x="928243" y="39115"/>
                  </a:moveTo>
                  <a:lnTo>
                    <a:pt x="919733" y="39115"/>
                  </a:lnTo>
                  <a:lnTo>
                    <a:pt x="908780" y="40022"/>
                  </a:lnTo>
                  <a:lnTo>
                    <a:pt x="876776" y="61630"/>
                  </a:lnTo>
                  <a:lnTo>
                    <a:pt x="869061" y="92455"/>
                  </a:lnTo>
                  <a:lnTo>
                    <a:pt x="869848" y="102739"/>
                  </a:lnTo>
                  <a:lnTo>
                    <a:pt x="896651" y="137810"/>
                  </a:lnTo>
                  <a:lnTo>
                    <a:pt x="915543" y="141224"/>
                  </a:lnTo>
                  <a:lnTo>
                    <a:pt x="922996" y="140795"/>
                  </a:lnTo>
                  <a:lnTo>
                    <a:pt x="929925" y="139509"/>
                  </a:lnTo>
                  <a:lnTo>
                    <a:pt x="936331" y="137366"/>
                  </a:lnTo>
                  <a:lnTo>
                    <a:pt x="942213" y="134365"/>
                  </a:lnTo>
                  <a:lnTo>
                    <a:pt x="942213" y="128015"/>
                  </a:lnTo>
                  <a:lnTo>
                    <a:pt x="918209" y="128015"/>
                  </a:lnTo>
                  <a:lnTo>
                    <a:pt x="910990" y="127396"/>
                  </a:lnTo>
                  <a:lnTo>
                    <a:pt x="885063" y="91058"/>
                  </a:lnTo>
                  <a:lnTo>
                    <a:pt x="885658" y="82798"/>
                  </a:lnTo>
                  <a:lnTo>
                    <a:pt x="911983" y="52865"/>
                  </a:lnTo>
                  <a:lnTo>
                    <a:pt x="919099" y="52197"/>
                  </a:lnTo>
                  <a:lnTo>
                    <a:pt x="942340" y="52197"/>
                  </a:lnTo>
                  <a:lnTo>
                    <a:pt x="942340" y="43814"/>
                  </a:lnTo>
                  <a:lnTo>
                    <a:pt x="935863" y="40639"/>
                  </a:lnTo>
                  <a:lnTo>
                    <a:pt x="928243" y="39115"/>
                  </a:lnTo>
                  <a:close/>
                </a:path>
                <a:path w="1209040" h="141605">
                  <a:moveTo>
                    <a:pt x="942213" y="119506"/>
                  </a:moveTo>
                  <a:lnTo>
                    <a:pt x="936498" y="123247"/>
                  </a:lnTo>
                  <a:lnTo>
                    <a:pt x="930592" y="125904"/>
                  </a:lnTo>
                  <a:lnTo>
                    <a:pt x="924496" y="127490"/>
                  </a:lnTo>
                  <a:lnTo>
                    <a:pt x="918209" y="128015"/>
                  </a:lnTo>
                  <a:lnTo>
                    <a:pt x="942213" y="128015"/>
                  </a:lnTo>
                  <a:lnTo>
                    <a:pt x="942213" y="119506"/>
                  </a:lnTo>
                  <a:close/>
                </a:path>
                <a:path w="1209040" h="141605">
                  <a:moveTo>
                    <a:pt x="942340" y="52197"/>
                  </a:moveTo>
                  <a:lnTo>
                    <a:pt x="927353" y="52197"/>
                  </a:lnTo>
                  <a:lnTo>
                    <a:pt x="935101" y="54737"/>
                  </a:lnTo>
                  <a:lnTo>
                    <a:pt x="942340" y="59816"/>
                  </a:lnTo>
                  <a:lnTo>
                    <a:pt x="942340" y="52197"/>
                  </a:lnTo>
                  <a:close/>
                </a:path>
                <a:path w="1209040" h="141605">
                  <a:moveTo>
                    <a:pt x="1003934" y="39115"/>
                  </a:moveTo>
                  <a:lnTo>
                    <a:pt x="966156" y="61136"/>
                  </a:lnTo>
                  <a:lnTo>
                    <a:pt x="958976" y="90550"/>
                  </a:lnTo>
                  <a:lnTo>
                    <a:pt x="959715" y="101885"/>
                  </a:lnTo>
                  <a:lnTo>
                    <a:pt x="984789" y="137890"/>
                  </a:lnTo>
                  <a:lnTo>
                    <a:pt x="1003173" y="141224"/>
                  </a:lnTo>
                  <a:lnTo>
                    <a:pt x="1013241" y="140630"/>
                  </a:lnTo>
                  <a:lnTo>
                    <a:pt x="1022286" y="138858"/>
                  </a:lnTo>
                  <a:lnTo>
                    <a:pt x="1030283" y="135919"/>
                  </a:lnTo>
                  <a:lnTo>
                    <a:pt x="1037208" y="131825"/>
                  </a:lnTo>
                  <a:lnTo>
                    <a:pt x="1037208" y="128015"/>
                  </a:lnTo>
                  <a:lnTo>
                    <a:pt x="997203" y="128015"/>
                  </a:lnTo>
                  <a:lnTo>
                    <a:pt x="989456" y="125094"/>
                  </a:lnTo>
                  <a:lnTo>
                    <a:pt x="975105" y="93979"/>
                  </a:lnTo>
                  <a:lnTo>
                    <a:pt x="1043940" y="93979"/>
                  </a:lnTo>
                  <a:lnTo>
                    <a:pt x="1043940" y="85851"/>
                  </a:lnTo>
                  <a:lnTo>
                    <a:pt x="1043625" y="80772"/>
                  </a:lnTo>
                  <a:lnTo>
                    <a:pt x="975359" y="80772"/>
                  </a:lnTo>
                  <a:lnTo>
                    <a:pt x="976502" y="72262"/>
                  </a:lnTo>
                  <a:lnTo>
                    <a:pt x="979677" y="65404"/>
                  </a:lnTo>
                  <a:lnTo>
                    <a:pt x="989965" y="54863"/>
                  </a:lnTo>
                  <a:lnTo>
                    <a:pt x="996188" y="52197"/>
                  </a:lnTo>
                  <a:lnTo>
                    <a:pt x="1034039" y="52197"/>
                  </a:lnTo>
                  <a:lnTo>
                    <a:pt x="1033526" y="51435"/>
                  </a:lnTo>
                  <a:lnTo>
                    <a:pt x="1027741" y="46027"/>
                  </a:lnTo>
                  <a:lnTo>
                    <a:pt x="1020873" y="42179"/>
                  </a:lnTo>
                  <a:lnTo>
                    <a:pt x="1012934" y="39879"/>
                  </a:lnTo>
                  <a:lnTo>
                    <a:pt x="1003934" y="39115"/>
                  </a:lnTo>
                  <a:close/>
                </a:path>
                <a:path w="1209040" h="141605">
                  <a:moveTo>
                    <a:pt x="1037208" y="117220"/>
                  </a:moveTo>
                  <a:lnTo>
                    <a:pt x="1030164" y="121961"/>
                  </a:lnTo>
                  <a:lnTo>
                    <a:pt x="1022762" y="125333"/>
                  </a:lnTo>
                  <a:lnTo>
                    <a:pt x="1015027" y="127347"/>
                  </a:lnTo>
                  <a:lnTo>
                    <a:pt x="1006982" y="128015"/>
                  </a:lnTo>
                  <a:lnTo>
                    <a:pt x="1037208" y="128015"/>
                  </a:lnTo>
                  <a:lnTo>
                    <a:pt x="1037208" y="117220"/>
                  </a:lnTo>
                  <a:close/>
                </a:path>
                <a:path w="1209040" h="141605">
                  <a:moveTo>
                    <a:pt x="1034039" y="52197"/>
                  </a:moveTo>
                  <a:lnTo>
                    <a:pt x="1011174" y="52197"/>
                  </a:lnTo>
                  <a:lnTo>
                    <a:pt x="1017143" y="54737"/>
                  </a:lnTo>
                  <a:lnTo>
                    <a:pt x="1021461" y="59689"/>
                  </a:lnTo>
                  <a:lnTo>
                    <a:pt x="1025778" y="64769"/>
                  </a:lnTo>
                  <a:lnTo>
                    <a:pt x="1027938" y="71754"/>
                  </a:lnTo>
                  <a:lnTo>
                    <a:pt x="1027938" y="80772"/>
                  </a:lnTo>
                  <a:lnTo>
                    <a:pt x="1043625" y="80772"/>
                  </a:lnTo>
                  <a:lnTo>
                    <a:pt x="1043295" y="75420"/>
                  </a:lnTo>
                  <a:lnTo>
                    <a:pt x="1041352" y="66214"/>
                  </a:lnTo>
                  <a:lnTo>
                    <a:pt x="1038099" y="58223"/>
                  </a:lnTo>
                  <a:lnTo>
                    <a:pt x="1034039" y="52197"/>
                  </a:lnTo>
                  <a:close/>
                </a:path>
                <a:path w="1209040" h="141605">
                  <a:moveTo>
                    <a:pt x="1061847" y="118617"/>
                  </a:moveTo>
                  <a:lnTo>
                    <a:pt x="1061847" y="135381"/>
                  </a:lnTo>
                  <a:lnTo>
                    <a:pt x="1067611" y="137902"/>
                  </a:lnTo>
                  <a:lnTo>
                    <a:pt x="1073864" y="139731"/>
                  </a:lnTo>
                  <a:lnTo>
                    <a:pt x="1080617" y="140846"/>
                  </a:lnTo>
                  <a:lnTo>
                    <a:pt x="1087881" y="141224"/>
                  </a:lnTo>
                  <a:lnTo>
                    <a:pt x="1092962" y="141224"/>
                  </a:lnTo>
                  <a:lnTo>
                    <a:pt x="1121695" y="128015"/>
                  </a:lnTo>
                  <a:lnTo>
                    <a:pt x="1089914" y="128015"/>
                  </a:lnTo>
                  <a:lnTo>
                    <a:pt x="1082385" y="127422"/>
                  </a:lnTo>
                  <a:lnTo>
                    <a:pt x="1075213" y="125650"/>
                  </a:lnTo>
                  <a:lnTo>
                    <a:pt x="1068375" y="122711"/>
                  </a:lnTo>
                  <a:lnTo>
                    <a:pt x="1061847" y="118617"/>
                  </a:lnTo>
                  <a:close/>
                </a:path>
                <a:path w="1209040" h="141605">
                  <a:moveTo>
                    <a:pt x="1107821" y="39115"/>
                  </a:moveTo>
                  <a:lnTo>
                    <a:pt x="1094613" y="39115"/>
                  </a:lnTo>
                  <a:lnTo>
                    <a:pt x="1089914" y="39624"/>
                  </a:lnTo>
                  <a:lnTo>
                    <a:pt x="1085469" y="40893"/>
                  </a:lnTo>
                  <a:lnTo>
                    <a:pt x="1081024" y="42037"/>
                  </a:lnTo>
                  <a:lnTo>
                    <a:pt x="1065149" y="55117"/>
                  </a:lnTo>
                  <a:lnTo>
                    <a:pt x="1062990" y="58674"/>
                  </a:lnTo>
                  <a:lnTo>
                    <a:pt x="1061974" y="62737"/>
                  </a:lnTo>
                  <a:lnTo>
                    <a:pt x="1061974" y="70992"/>
                  </a:lnTo>
                  <a:lnTo>
                    <a:pt x="1076832" y="90424"/>
                  </a:lnTo>
                  <a:lnTo>
                    <a:pt x="1080007" y="92201"/>
                  </a:lnTo>
                  <a:lnTo>
                    <a:pt x="1083818" y="93979"/>
                  </a:lnTo>
                  <a:lnTo>
                    <a:pt x="1088136" y="95630"/>
                  </a:lnTo>
                  <a:lnTo>
                    <a:pt x="1094231" y="98043"/>
                  </a:lnTo>
                  <a:lnTo>
                    <a:pt x="1096899" y="99187"/>
                  </a:lnTo>
                  <a:lnTo>
                    <a:pt x="1099566" y="100202"/>
                  </a:lnTo>
                  <a:lnTo>
                    <a:pt x="1101978" y="101473"/>
                  </a:lnTo>
                  <a:lnTo>
                    <a:pt x="1103883" y="102869"/>
                  </a:lnTo>
                  <a:lnTo>
                    <a:pt x="1105916" y="104266"/>
                  </a:lnTo>
                  <a:lnTo>
                    <a:pt x="1107567" y="105917"/>
                  </a:lnTo>
                  <a:lnTo>
                    <a:pt x="1109852" y="109474"/>
                  </a:lnTo>
                  <a:lnTo>
                    <a:pt x="1110488" y="111760"/>
                  </a:lnTo>
                  <a:lnTo>
                    <a:pt x="1110488" y="123443"/>
                  </a:lnTo>
                  <a:lnTo>
                    <a:pt x="1103629" y="128015"/>
                  </a:lnTo>
                  <a:lnTo>
                    <a:pt x="1121695" y="128015"/>
                  </a:lnTo>
                  <a:lnTo>
                    <a:pt x="1123315" y="125349"/>
                  </a:lnTo>
                  <a:lnTo>
                    <a:pt x="1125347" y="121792"/>
                  </a:lnTo>
                  <a:lnTo>
                    <a:pt x="1126490" y="117601"/>
                  </a:lnTo>
                  <a:lnTo>
                    <a:pt x="1126490" y="108838"/>
                  </a:lnTo>
                  <a:lnTo>
                    <a:pt x="1125854" y="105410"/>
                  </a:lnTo>
                  <a:lnTo>
                    <a:pt x="1124457" y="102615"/>
                  </a:lnTo>
                  <a:lnTo>
                    <a:pt x="1123188" y="99694"/>
                  </a:lnTo>
                  <a:lnTo>
                    <a:pt x="1098550" y="84074"/>
                  </a:lnTo>
                  <a:lnTo>
                    <a:pt x="1095375" y="82803"/>
                  </a:lnTo>
                  <a:lnTo>
                    <a:pt x="1092453" y="81533"/>
                  </a:lnTo>
                  <a:lnTo>
                    <a:pt x="1089914" y="80517"/>
                  </a:lnTo>
                  <a:lnTo>
                    <a:pt x="1087374" y="79375"/>
                  </a:lnTo>
                  <a:lnTo>
                    <a:pt x="1085215" y="78231"/>
                  </a:lnTo>
                  <a:lnTo>
                    <a:pt x="1083437" y="76835"/>
                  </a:lnTo>
                  <a:lnTo>
                    <a:pt x="1081658" y="75564"/>
                  </a:lnTo>
                  <a:lnTo>
                    <a:pt x="1080262" y="74040"/>
                  </a:lnTo>
                  <a:lnTo>
                    <a:pt x="1079373" y="72262"/>
                  </a:lnTo>
                  <a:lnTo>
                    <a:pt x="1078483" y="70612"/>
                  </a:lnTo>
                  <a:lnTo>
                    <a:pt x="1077976" y="68452"/>
                  </a:lnTo>
                  <a:lnTo>
                    <a:pt x="1077976" y="63880"/>
                  </a:lnTo>
                  <a:lnTo>
                    <a:pt x="1094358" y="52197"/>
                  </a:lnTo>
                  <a:lnTo>
                    <a:pt x="1122045" y="52197"/>
                  </a:lnTo>
                  <a:lnTo>
                    <a:pt x="1122045" y="43433"/>
                  </a:lnTo>
                  <a:lnTo>
                    <a:pt x="1115314" y="40512"/>
                  </a:lnTo>
                  <a:lnTo>
                    <a:pt x="1107821" y="39115"/>
                  </a:lnTo>
                  <a:close/>
                </a:path>
                <a:path w="1209040" h="141605">
                  <a:moveTo>
                    <a:pt x="1122045" y="52197"/>
                  </a:moveTo>
                  <a:lnTo>
                    <a:pt x="1097279" y="52197"/>
                  </a:lnTo>
                  <a:lnTo>
                    <a:pt x="1104042" y="52647"/>
                  </a:lnTo>
                  <a:lnTo>
                    <a:pt x="1110424" y="53990"/>
                  </a:lnTo>
                  <a:lnTo>
                    <a:pt x="1116425" y="56215"/>
                  </a:lnTo>
                  <a:lnTo>
                    <a:pt x="1122045" y="59308"/>
                  </a:lnTo>
                  <a:lnTo>
                    <a:pt x="1122045" y="52197"/>
                  </a:lnTo>
                  <a:close/>
                </a:path>
                <a:path w="1209040" h="141605">
                  <a:moveTo>
                    <a:pt x="1144143" y="118617"/>
                  </a:moveTo>
                  <a:lnTo>
                    <a:pt x="1144143" y="135381"/>
                  </a:lnTo>
                  <a:lnTo>
                    <a:pt x="1149907" y="137902"/>
                  </a:lnTo>
                  <a:lnTo>
                    <a:pt x="1156160" y="139731"/>
                  </a:lnTo>
                  <a:lnTo>
                    <a:pt x="1162913" y="140846"/>
                  </a:lnTo>
                  <a:lnTo>
                    <a:pt x="1170177" y="141224"/>
                  </a:lnTo>
                  <a:lnTo>
                    <a:pt x="1175257" y="141224"/>
                  </a:lnTo>
                  <a:lnTo>
                    <a:pt x="1203991" y="128015"/>
                  </a:lnTo>
                  <a:lnTo>
                    <a:pt x="1172209" y="128015"/>
                  </a:lnTo>
                  <a:lnTo>
                    <a:pt x="1164681" y="127422"/>
                  </a:lnTo>
                  <a:lnTo>
                    <a:pt x="1157509" y="125650"/>
                  </a:lnTo>
                  <a:lnTo>
                    <a:pt x="1150671" y="122711"/>
                  </a:lnTo>
                  <a:lnTo>
                    <a:pt x="1144143" y="118617"/>
                  </a:lnTo>
                  <a:close/>
                </a:path>
                <a:path w="1209040" h="141605">
                  <a:moveTo>
                    <a:pt x="1190117" y="39115"/>
                  </a:moveTo>
                  <a:lnTo>
                    <a:pt x="1176908" y="39115"/>
                  </a:lnTo>
                  <a:lnTo>
                    <a:pt x="1172209" y="39624"/>
                  </a:lnTo>
                  <a:lnTo>
                    <a:pt x="1167765" y="40893"/>
                  </a:lnTo>
                  <a:lnTo>
                    <a:pt x="1163320" y="42037"/>
                  </a:lnTo>
                  <a:lnTo>
                    <a:pt x="1147445" y="55117"/>
                  </a:lnTo>
                  <a:lnTo>
                    <a:pt x="1145286" y="58674"/>
                  </a:lnTo>
                  <a:lnTo>
                    <a:pt x="1144270" y="62737"/>
                  </a:lnTo>
                  <a:lnTo>
                    <a:pt x="1144270" y="70992"/>
                  </a:lnTo>
                  <a:lnTo>
                    <a:pt x="1159128" y="90424"/>
                  </a:lnTo>
                  <a:lnTo>
                    <a:pt x="1162303" y="92201"/>
                  </a:lnTo>
                  <a:lnTo>
                    <a:pt x="1166114" y="93979"/>
                  </a:lnTo>
                  <a:lnTo>
                    <a:pt x="1170431" y="95630"/>
                  </a:lnTo>
                  <a:lnTo>
                    <a:pt x="1176527" y="98043"/>
                  </a:lnTo>
                  <a:lnTo>
                    <a:pt x="1179195" y="99187"/>
                  </a:lnTo>
                  <a:lnTo>
                    <a:pt x="1181862" y="100202"/>
                  </a:lnTo>
                  <a:lnTo>
                    <a:pt x="1184275" y="101473"/>
                  </a:lnTo>
                  <a:lnTo>
                    <a:pt x="1186179" y="102869"/>
                  </a:lnTo>
                  <a:lnTo>
                    <a:pt x="1188212" y="104266"/>
                  </a:lnTo>
                  <a:lnTo>
                    <a:pt x="1189863" y="105917"/>
                  </a:lnTo>
                  <a:lnTo>
                    <a:pt x="1192149" y="109474"/>
                  </a:lnTo>
                  <a:lnTo>
                    <a:pt x="1192783" y="111760"/>
                  </a:lnTo>
                  <a:lnTo>
                    <a:pt x="1192783" y="123443"/>
                  </a:lnTo>
                  <a:lnTo>
                    <a:pt x="1185926" y="128015"/>
                  </a:lnTo>
                  <a:lnTo>
                    <a:pt x="1203991" y="128015"/>
                  </a:lnTo>
                  <a:lnTo>
                    <a:pt x="1205611" y="125349"/>
                  </a:lnTo>
                  <a:lnTo>
                    <a:pt x="1207643" y="121792"/>
                  </a:lnTo>
                  <a:lnTo>
                    <a:pt x="1208786" y="117601"/>
                  </a:lnTo>
                  <a:lnTo>
                    <a:pt x="1208786" y="108838"/>
                  </a:lnTo>
                  <a:lnTo>
                    <a:pt x="1208151" y="105410"/>
                  </a:lnTo>
                  <a:lnTo>
                    <a:pt x="1206753" y="102615"/>
                  </a:lnTo>
                  <a:lnTo>
                    <a:pt x="1205483" y="99694"/>
                  </a:lnTo>
                  <a:lnTo>
                    <a:pt x="1180846" y="84074"/>
                  </a:lnTo>
                  <a:lnTo>
                    <a:pt x="1177671" y="82803"/>
                  </a:lnTo>
                  <a:lnTo>
                    <a:pt x="1174750" y="81533"/>
                  </a:lnTo>
                  <a:lnTo>
                    <a:pt x="1172209" y="80517"/>
                  </a:lnTo>
                  <a:lnTo>
                    <a:pt x="1169670" y="79375"/>
                  </a:lnTo>
                  <a:lnTo>
                    <a:pt x="1167511" y="78231"/>
                  </a:lnTo>
                  <a:lnTo>
                    <a:pt x="1165732" y="76835"/>
                  </a:lnTo>
                  <a:lnTo>
                    <a:pt x="1163954" y="75564"/>
                  </a:lnTo>
                  <a:lnTo>
                    <a:pt x="1162557" y="74040"/>
                  </a:lnTo>
                  <a:lnTo>
                    <a:pt x="1161669" y="72262"/>
                  </a:lnTo>
                  <a:lnTo>
                    <a:pt x="1160779" y="70612"/>
                  </a:lnTo>
                  <a:lnTo>
                    <a:pt x="1160272" y="68452"/>
                  </a:lnTo>
                  <a:lnTo>
                    <a:pt x="1160272" y="63880"/>
                  </a:lnTo>
                  <a:lnTo>
                    <a:pt x="1176654" y="52197"/>
                  </a:lnTo>
                  <a:lnTo>
                    <a:pt x="1204341" y="52197"/>
                  </a:lnTo>
                  <a:lnTo>
                    <a:pt x="1204341" y="43433"/>
                  </a:lnTo>
                  <a:lnTo>
                    <a:pt x="1197609" y="40512"/>
                  </a:lnTo>
                  <a:lnTo>
                    <a:pt x="1190117" y="39115"/>
                  </a:lnTo>
                  <a:close/>
                </a:path>
                <a:path w="1209040" h="141605">
                  <a:moveTo>
                    <a:pt x="1204341" y="52197"/>
                  </a:moveTo>
                  <a:lnTo>
                    <a:pt x="1179576" y="52197"/>
                  </a:lnTo>
                  <a:lnTo>
                    <a:pt x="1186338" y="52647"/>
                  </a:lnTo>
                  <a:lnTo>
                    <a:pt x="1192720" y="53990"/>
                  </a:lnTo>
                  <a:lnTo>
                    <a:pt x="1198721" y="56215"/>
                  </a:lnTo>
                  <a:lnTo>
                    <a:pt x="1204341" y="59308"/>
                  </a:lnTo>
                  <a:lnTo>
                    <a:pt x="1204341"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55" name="object 53">
              <a:extLst>
                <a:ext uri="{FF2B5EF4-FFF2-40B4-BE49-F238E27FC236}">
                  <a16:creationId xmlns:a16="http://schemas.microsoft.com/office/drawing/2014/main" id="{5ECB43F4-0192-4EFD-845A-AE5E503AC6BA}"/>
                </a:ext>
              </a:extLst>
            </p:cNvPr>
            <p:cNvSpPr/>
            <p:nvPr/>
          </p:nvSpPr>
          <p:spPr>
            <a:xfrm>
              <a:off x="7107936" y="3438143"/>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56" name="object 54">
              <a:extLst>
                <a:ext uri="{FF2B5EF4-FFF2-40B4-BE49-F238E27FC236}">
                  <a16:creationId xmlns:a16="http://schemas.microsoft.com/office/drawing/2014/main" id="{F2396822-B8D9-4D67-BE04-239B351AD868}"/>
                </a:ext>
              </a:extLst>
            </p:cNvPr>
            <p:cNvSpPr/>
            <p:nvPr/>
          </p:nvSpPr>
          <p:spPr>
            <a:xfrm>
              <a:off x="7601585" y="3529583"/>
              <a:ext cx="694055" cy="145415"/>
            </a:xfrm>
            <a:custGeom>
              <a:avLst/>
              <a:gdLst/>
              <a:ahLst/>
              <a:cxnLst/>
              <a:rect l="l" t="t" r="r" b="b"/>
              <a:pathLst>
                <a:path w="694054" h="145414">
                  <a:moveTo>
                    <a:pt x="46736" y="5968"/>
                  </a:moveTo>
                  <a:lnTo>
                    <a:pt x="0" y="5968"/>
                  </a:lnTo>
                  <a:lnTo>
                    <a:pt x="0" y="142621"/>
                  </a:lnTo>
                  <a:lnTo>
                    <a:pt x="16001" y="142621"/>
                  </a:lnTo>
                  <a:lnTo>
                    <a:pt x="16001" y="84454"/>
                  </a:lnTo>
                  <a:lnTo>
                    <a:pt x="59700" y="84454"/>
                  </a:lnTo>
                  <a:lnTo>
                    <a:pt x="59563" y="84327"/>
                  </a:lnTo>
                  <a:lnTo>
                    <a:pt x="57912" y="83058"/>
                  </a:lnTo>
                  <a:lnTo>
                    <a:pt x="56261" y="81661"/>
                  </a:lnTo>
                  <a:lnTo>
                    <a:pt x="54229" y="80517"/>
                  </a:lnTo>
                  <a:lnTo>
                    <a:pt x="51943" y="79501"/>
                  </a:lnTo>
                  <a:lnTo>
                    <a:pt x="51943" y="79121"/>
                  </a:lnTo>
                  <a:lnTo>
                    <a:pt x="56642" y="77977"/>
                  </a:lnTo>
                  <a:lnTo>
                    <a:pt x="60833" y="76200"/>
                  </a:lnTo>
                  <a:lnTo>
                    <a:pt x="68199" y="71881"/>
                  </a:lnTo>
                  <a:lnTo>
                    <a:pt x="70466" y="69976"/>
                  </a:lnTo>
                  <a:lnTo>
                    <a:pt x="16001" y="69976"/>
                  </a:lnTo>
                  <a:lnTo>
                    <a:pt x="16001" y="20447"/>
                  </a:lnTo>
                  <a:lnTo>
                    <a:pt x="75981" y="20447"/>
                  </a:lnTo>
                  <a:lnTo>
                    <a:pt x="74168" y="18161"/>
                  </a:lnTo>
                  <a:lnTo>
                    <a:pt x="70358" y="15112"/>
                  </a:lnTo>
                  <a:lnTo>
                    <a:pt x="66675" y="12064"/>
                  </a:lnTo>
                  <a:lnTo>
                    <a:pt x="62357" y="9778"/>
                  </a:lnTo>
                  <a:lnTo>
                    <a:pt x="52197" y="6730"/>
                  </a:lnTo>
                  <a:lnTo>
                    <a:pt x="46736" y="5968"/>
                  </a:lnTo>
                  <a:close/>
                </a:path>
                <a:path w="694054" h="145414">
                  <a:moveTo>
                    <a:pt x="59700" y="84454"/>
                  </a:moveTo>
                  <a:lnTo>
                    <a:pt x="32131" y="84454"/>
                  </a:lnTo>
                  <a:lnTo>
                    <a:pt x="34798" y="84836"/>
                  </a:lnTo>
                  <a:lnTo>
                    <a:pt x="37211" y="85598"/>
                  </a:lnTo>
                  <a:lnTo>
                    <a:pt x="78867" y="142621"/>
                  </a:lnTo>
                  <a:lnTo>
                    <a:pt x="97917" y="142621"/>
                  </a:lnTo>
                  <a:lnTo>
                    <a:pt x="72263" y="101600"/>
                  </a:lnTo>
                  <a:lnTo>
                    <a:pt x="70485" y="98551"/>
                  </a:lnTo>
                  <a:lnTo>
                    <a:pt x="68707" y="95885"/>
                  </a:lnTo>
                  <a:lnTo>
                    <a:pt x="67310" y="93725"/>
                  </a:lnTo>
                  <a:lnTo>
                    <a:pt x="65786" y="91439"/>
                  </a:lnTo>
                  <a:lnTo>
                    <a:pt x="64262" y="89408"/>
                  </a:lnTo>
                  <a:lnTo>
                    <a:pt x="61214" y="85851"/>
                  </a:lnTo>
                  <a:lnTo>
                    <a:pt x="59700" y="84454"/>
                  </a:lnTo>
                  <a:close/>
                </a:path>
                <a:path w="694054" h="145414">
                  <a:moveTo>
                    <a:pt x="75981" y="20447"/>
                  </a:moveTo>
                  <a:lnTo>
                    <a:pt x="46863" y="20447"/>
                  </a:lnTo>
                  <a:lnTo>
                    <a:pt x="53721" y="22478"/>
                  </a:lnTo>
                  <a:lnTo>
                    <a:pt x="58420" y="26670"/>
                  </a:lnTo>
                  <a:lnTo>
                    <a:pt x="63119" y="30734"/>
                  </a:lnTo>
                  <a:lnTo>
                    <a:pt x="65478" y="36322"/>
                  </a:lnTo>
                  <a:lnTo>
                    <a:pt x="65532" y="47751"/>
                  </a:lnTo>
                  <a:lnTo>
                    <a:pt x="64770" y="51435"/>
                  </a:lnTo>
                  <a:lnTo>
                    <a:pt x="48768" y="68199"/>
                  </a:lnTo>
                  <a:lnTo>
                    <a:pt x="45339" y="69468"/>
                  </a:lnTo>
                  <a:lnTo>
                    <a:pt x="41656" y="69976"/>
                  </a:lnTo>
                  <a:lnTo>
                    <a:pt x="70466" y="69976"/>
                  </a:lnTo>
                  <a:lnTo>
                    <a:pt x="82296" y="36322"/>
                  </a:lnTo>
                  <a:lnTo>
                    <a:pt x="81280" y="30987"/>
                  </a:lnTo>
                  <a:lnTo>
                    <a:pt x="79121" y="26415"/>
                  </a:lnTo>
                  <a:lnTo>
                    <a:pt x="77089" y="21843"/>
                  </a:lnTo>
                  <a:lnTo>
                    <a:pt x="75981" y="20447"/>
                  </a:lnTo>
                  <a:close/>
                </a:path>
                <a:path w="694054" h="145414">
                  <a:moveTo>
                    <a:pt x="128650" y="45085"/>
                  </a:moveTo>
                  <a:lnTo>
                    <a:pt x="113157" y="45085"/>
                  </a:lnTo>
                  <a:lnTo>
                    <a:pt x="113157" y="103377"/>
                  </a:lnTo>
                  <a:lnTo>
                    <a:pt x="115325" y="121546"/>
                  </a:lnTo>
                  <a:lnTo>
                    <a:pt x="121840" y="134524"/>
                  </a:lnTo>
                  <a:lnTo>
                    <a:pt x="132713" y="142311"/>
                  </a:lnTo>
                  <a:lnTo>
                    <a:pt x="147955" y="144906"/>
                  </a:lnTo>
                  <a:lnTo>
                    <a:pt x="157480" y="143789"/>
                  </a:lnTo>
                  <a:lnTo>
                    <a:pt x="165671" y="140446"/>
                  </a:lnTo>
                  <a:lnTo>
                    <a:pt x="172529" y="134887"/>
                  </a:lnTo>
                  <a:lnTo>
                    <a:pt x="174799" y="131699"/>
                  </a:lnTo>
                  <a:lnTo>
                    <a:pt x="152273" y="131699"/>
                  </a:lnTo>
                  <a:lnTo>
                    <a:pt x="141938" y="129770"/>
                  </a:lnTo>
                  <a:lnTo>
                    <a:pt x="134556" y="123983"/>
                  </a:lnTo>
                  <a:lnTo>
                    <a:pt x="130127" y="114339"/>
                  </a:lnTo>
                  <a:lnTo>
                    <a:pt x="128650" y="100837"/>
                  </a:lnTo>
                  <a:lnTo>
                    <a:pt x="128650" y="45085"/>
                  </a:lnTo>
                  <a:close/>
                </a:path>
                <a:path w="694054" h="145414">
                  <a:moveTo>
                    <a:pt x="194056" y="127126"/>
                  </a:moveTo>
                  <a:lnTo>
                    <a:pt x="178435" y="127126"/>
                  </a:lnTo>
                  <a:lnTo>
                    <a:pt x="178435" y="142621"/>
                  </a:lnTo>
                  <a:lnTo>
                    <a:pt x="194056" y="142621"/>
                  </a:lnTo>
                  <a:lnTo>
                    <a:pt x="194056" y="127126"/>
                  </a:lnTo>
                  <a:close/>
                </a:path>
                <a:path w="694054" h="145414">
                  <a:moveTo>
                    <a:pt x="194056" y="45085"/>
                  </a:moveTo>
                  <a:lnTo>
                    <a:pt x="178435" y="45085"/>
                  </a:lnTo>
                  <a:lnTo>
                    <a:pt x="178435" y="110362"/>
                  </a:lnTo>
                  <a:lnTo>
                    <a:pt x="176022" y="117728"/>
                  </a:lnTo>
                  <a:lnTo>
                    <a:pt x="166116" y="128904"/>
                  </a:lnTo>
                  <a:lnTo>
                    <a:pt x="159893" y="131699"/>
                  </a:lnTo>
                  <a:lnTo>
                    <a:pt x="174799" y="131699"/>
                  </a:lnTo>
                  <a:lnTo>
                    <a:pt x="178054" y="127126"/>
                  </a:lnTo>
                  <a:lnTo>
                    <a:pt x="194056" y="127126"/>
                  </a:lnTo>
                  <a:lnTo>
                    <a:pt x="194056" y="45085"/>
                  </a:lnTo>
                  <a:close/>
                </a:path>
                <a:path w="694054" h="145414">
                  <a:moveTo>
                    <a:pt x="240538" y="45085"/>
                  </a:moveTo>
                  <a:lnTo>
                    <a:pt x="224917" y="45085"/>
                  </a:lnTo>
                  <a:lnTo>
                    <a:pt x="224917" y="142621"/>
                  </a:lnTo>
                  <a:lnTo>
                    <a:pt x="240538" y="142621"/>
                  </a:lnTo>
                  <a:lnTo>
                    <a:pt x="240538" y="77977"/>
                  </a:lnTo>
                  <a:lnTo>
                    <a:pt x="243078" y="70612"/>
                  </a:lnTo>
                  <a:lnTo>
                    <a:pt x="248285" y="64770"/>
                  </a:lnTo>
                  <a:lnTo>
                    <a:pt x="251311" y="61213"/>
                  </a:lnTo>
                  <a:lnTo>
                    <a:pt x="240538" y="61213"/>
                  </a:lnTo>
                  <a:lnTo>
                    <a:pt x="240538" y="45085"/>
                  </a:lnTo>
                  <a:close/>
                </a:path>
                <a:path w="694054" h="145414">
                  <a:moveTo>
                    <a:pt x="299256" y="55879"/>
                  </a:moveTo>
                  <a:lnTo>
                    <a:pt x="267589" y="55879"/>
                  </a:lnTo>
                  <a:lnTo>
                    <a:pt x="277516" y="57830"/>
                  </a:lnTo>
                  <a:lnTo>
                    <a:pt x="284622" y="63674"/>
                  </a:lnTo>
                  <a:lnTo>
                    <a:pt x="288895" y="73400"/>
                  </a:lnTo>
                  <a:lnTo>
                    <a:pt x="290322" y="86995"/>
                  </a:lnTo>
                  <a:lnTo>
                    <a:pt x="290322" y="142621"/>
                  </a:lnTo>
                  <a:lnTo>
                    <a:pt x="305943" y="142621"/>
                  </a:lnTo>
                  <a:lnTo>
                    <a:pt x="305943" y="82930"/>
                  </a:lnTo>
                  <a:lnTo>
                    <a:pt x="305417" y="73767"/>
                  </a:lnTo>
                  <a:lnTo>
                    <a:pt x="303831" y="65722"/>
                  </a:lnTo>
                  <a:lnTo>
                    <a:pt x="301161" y="58800"/>
                  </a:lnTo>
                  <a:lnTo>
                    <a:pt x="299256" y="55879"/>
                  </a:lnTo>
                  <a:close/>
                </a:path>
                <a:path w="694054" h="145414">
                  <a:moveTo>
                    <a:pt x="272923" y="42799"/>
                  </a:moveTo>
                  <a:lnTo>
                    <a:pt x="263064" y="43943"/>
                  </a:lnTo>
                  <a:lnTo>
                    <a:pt x="254444" y="47386"/>
                  </a:lnTo>
                  <a:lnTo>
                    <a:pt x="247062" y="53139"/>
                  </a:lnTo>
                  <a:lnTo>
                    <a:pt x="240919" y="61213"/>
                  </a:lnTo>
                  <a:lnTo>
                    <a:pt x="251311" y="61213"/>
                  </a:lnTo>
                  <a:lnTo>
                    <a:pt x="253365" y="58800"/>
                  </a:lnTo>
                  <a:lnTo>
                    <a:pt x="259842" y="55879"/>
                  </a:lnTo>
                  <a:lnTo>
                    <a:pt x="299256" y="55879"/>
                  </a:lnTo>
                  <a:lnTo>
                    <a:pt x="297434" y="53086"/>
                  </a:lnTo>
                  <a:lnTo>
                    <a:pt x="292746" y="48585"/>
                  </a:lnTo>
                  <a:lnTo>
                    <a:pt x="287083" y="45370"/>
                  </a:lnTo>
                  <a:lnTo>
                    <a:pt x="280467" y="43441"/>
                  </a:lnTo>
                  <a:lnTo>
                    <a:pt x="272923" y="42799"/>
                  </a:lnTo>
                  <a:close/>
                </a:path>
                <a:path w="694054" h="145414">
                  <a:moveTo>
                    <a:pt x="355346" y="58420"/>
                  </a:moveTo>
                  <a:lnTo>
                    <a:pt x="339725" y="58420"/>
                  </a:lnTo>
                  <a:lnTo>
                    <a:pt x="339725" y="116077"/>
                  </a:lnTo>
                  <a:lnTo>
                    <a:pt x="341322" y="128579"/>
                  </a:lnTo>
                  <a:lnTo>
                    <a:pt x="346122" y="137509"/>
                  </a:lnTo>
                  <a:lnTo>
                    <a:pt x="354137" y="142867"/>
                  </a:lnTo>
                  <a:lnTo>
                    <a:pt x="365379" y="144652"/>
                  </a:lnTo>
                  <a:lnTo>
                    <a:pt x="371348" y="144652"/>
                  </a:lnTo>
                  <a:lnTo>
                    <a:pt x="376300" y="143637"/>
                  </a:lnTo>
                  <a:lnTo>
                    <a:pt x="379984" y="141604"/>
                  </a:lnTo>
                  <a:lnTo>
                    <a:pt x="379984" y="131572"/>
                  </a:lnTo>
                  <a:lnTo>
                    <a:pt x="364617" y="131572"/>
                  </a:lnTo>
                  <a:lnTo>
                    <a:pt x="360934" y="130175"/>
                  </a:lnTo>
                  <a:lnTo>
                    <a:pt x="358648" y="127380"/>
                  </a:lnTo>
                  <a:lnTo>
                    <a:pt x="356489" y="124587"/>
                  </a:lnTo>
                  <a:lnTo>
                    <a:pt x="355346" y="119887"/>
                  </a:lnTo>
                  <a:lnTo>
                    <a:pt x="355346" y="58420"/>
                  </a:lnTo>
                  <a:close/>
                </a:path>
                <a:path w="694054" h="145414">
                  <a:moveTo>
                    <a:pt x="379984" y="128270"/>
                  </a:moveTo>
                  <a:lnTo>
                    <a:pt x="377063" y="130428"/>
                  </a:lnTo>
                  <a:lnTo>
                    <a:pt x="373634" y="131572"/>
                  </a:lnTo>
                  <a:lnTo>
                    <a:pt x="379984" y="131572"/>
                  </a:lnTo>
                  <a:lnTo>
                    <a:pt x="379984" y="128270"/>
                  </a:lnTo>
                  <a:close/>
                </a:path>
                <a:path w="694054" h="145414">
                  <a:moveTo>
                    <a:pt x="379984" y="45085"/>
                  </a:moveTo>
                  <a:lnTo>
                    <a:pt x="322961" y="45085"/>
                  </a:lnTo>
                  <a:lnTo>
                    <a:pt x="322961" y="58420"/>
                  </a:lnTo>
                  <a:lnTo>
                    <a:pt x="379984" y="58420"/>
                  </a:lnTo>
                  <a:lnTo>
                    <a:pt x="379984" y="45085"/>
                  </a:lnTo>
                  <a:close/>
                </a:path>
                <a:path w="694054" h="145414">
                  <a:moveTo>
                    <a:pt x="355346" y="16255"/>
                  </a:moveTo>
                  <a:lnTo>
                    <a:pt x="339725" y="21209"/>
                  </a:lnTo>
                  <a:lnTo>
                    <a:pt x="339725" y="45085"/>
                  </a:lnTo>
                  <a:lnTo>
                    <a:pt x="355346" y="45085"/>
                  </a:lnTo>
                  <a:lnTo>
                    <a:pt x="355346" y="16255"/>
                  </a:lnTo>
                  <a:close/>
                </a:path>
                <a:path w="694054" h="145414">
                  <a:moveTo>
                    <a:pt x="411099" y="0"/>
                  </a:moveTo>
                  <a:lnTo>
                    <a:pt x="405384" y="0"/>
                  </a:lnTo>
                  <a:lnTo>
                    <a:pt x="403098" y="1015"/>
                  </a:lnTo>
                  <a:lnTo>
                    <a:pt x="401066" y="2921"/>
                  </a:lnTo>
                  <a:lnTo>
                    <a:pt x="399161" y="4825"/>
                  </a:lnTo>
                  <a:lnTo>
                    <a:pt x="398145" y="7238"/>
                  </a:lnTo>
                  <a:lnTo>
                    <a:pt x="398145" y="13080"/>
                  </a:lnTo>
                  <a:lnTo>
                    <a:pt x="399161" y="15493"/>
                  </a:lnTo>
                  <a:lnTo>
                    <a:pt x="401066" y="17399"/>
                  </a:lnTo>
                  <a:lnTo>
                    <a:pt x="403098" y="19303"/>
                  </a:lnTo>
                  <a:lnTo>
                    <a:pt x="405384" y="20320"/>
                  </a:lnTo>
                  <a:lnTo>
                    <a:pt x="411099" y="20320"/>
                  </a:lnTo>
                  <a:lnTo>
                    <a:pt x="418465" y="7238"/>
                  </a:lnTo>
                  <a:lnTo>
                    <a:pt x="417449" y="4825"/>
                  </a:lnTo>
                  <a:lnTo>
                    <a:pt x="415544" y="2921"/>
                  </a:lnTo>
                  <a:lnTo>
                    <a:pt x="413512" y="1015"/>
                  </a:lnTo>
                  <a:lnTo>
                    <a:pt x="411099" y="0"/>
                  </a:lnTo>
                  <a:close/>
                </a:path>
                <a:path w="694054" h="145414">
                  <a:moveTo>
                    <a:pt x="415798" y="45085"/>
                  </a:moveTo>
                  <a:lnTo>
                    <a:pt x="400176" y="45085"/>
                  </a:lnTo>
                  <a:lnTo>
                    <a:pt x="400176" y="142621"/>
                  </a:lnTo>
                  <a:lnTo>
                    <a:pt x="415798" y="142621"/>
                  </a:lnTo>
                  <a:lnTo>
                    <a:pt x="415798" y="45085"/>
                  </a:lnTo>
                  <a:close/>
                </a:path>
                <a:path w="694054" h="145414">
                  <a:moveTo>
                    <a:pt x="463042" y="45085"/>
                  </a:moveTo>
                  <a:lnTo>
                    <a:pt x="447421" y="45085"/>
                  </a:lnTo>
                  <a:lnTo>
                    <a:pt x="447421" y="142621"/>
                  </a:lnTo>
                  <a:lnTo>
                    <a:pt x="463042" y="142621"/>
                  </a:lnTo>
                  <a:lnTo>
                    <a:pt x="463042" y="77724"/>
                  </a:lnTo>
                  <a:lnTo>
                    <a:pt x="465328" y="70230"/>
                  </a:lnTo>
                  <a:lnTo>
                    <a:pt x="472933" y="60451"/>
                  </a:lnTo>
                  <a:lnTo>
                    <a:pt x="463042" y="60451"/>
                  </a:lnTo>
                  <a:lnTo>
                    <a:pt x="463042" y="45085"/>
                  </a:lnTo>
                  <a:close/>
                </a:path>
                <a:path w="694054" h="145414">
                  <a:moveTo>
                    <a:pt x="518835" y="55879"/>
                  </a:moveTo>
                  <a:lnTo>
                    <a:pt x="486664" y="55879"/>
                  </a:lnTo>
                  <a:lnTo>
                    <a:pt x="496405" y="57687"/>
                  </a:lnTo>
                  <a:lnTo>
                    <a:pt x="503355" y="63118"/>
                  </a:lnTo>
                  <a:lnTo>
                    <a:pt x="507505" y="72114"/>
                  </a:lnTo>
                  <a:lnTo>
                    <a:pt x="508889" y="84709"/>
                  </a:lnTo>
                  <a:lnTo>
                    <a:pt x="508889" y="142621"/>
                  </a:lnTo>
                  <a:lnTo>
                    <a:pt x="524510" y="142621"/>
                  </a:lnTo>
                  <a:lnTo>
                    <a:pt x="524510" y="78486"/>
                  </a:lnTo>
                  <a:lnTo>
                    <a:pt x="526796" y="71120"/>
                  </a:lnTo>
                  <a:lnTo>
                    <a:pt x="533061" y="62991"/>
                  </a:lnTo>
                  <a:lnTo>
                    <a:pt x="521335" y="62991"/>
                  </a:lnTo>
                  <a:lnTo>
                    <a:pt x="519557" y="56896"/>
                  </a:lnTo>
                  <a:lnTo>
                    <a:pt x="518835" y="55879"/>
                  </a:lnTo>
                  <a:close/>
                </a:path>
                <a:path w="694054" h="145414">
                  <a:moveTo>
                    <a:pt x="579438" y="55879"/>
                  </a:moveTo>
                  <a:lnTo>
                    <a:pt x="556387" y="55879"/>
                  </a:lnTo>
                  <a:lnTo>
                    <a:pt x="561975" y="58292"/>
                  </a:lnTo>
                  <a:lnTo>
                    <a:pt x="565276" y="63118"/>
                  </a:lnTo>
                  <a:lnTo>
                    <a:pt x="568706" y="67945"/>
                  </a:lnTo>
                  <a:lnTo>
                    <a:pt x="570357" y="75818"/>
                  </a:lnTo>
                  <a:lnTo>
                    <a:pt x="570357" y="142621"/>
                  </a:lnTo>
                  <a:lnTo>
                    <a:pt x="585978" y="142621"/>
                  </a:lnTo>
                  <a:lnTo>
                    <a:pt x="585978" y="82550"/>
                  </a:lnTo>
                  <a:lnTo>
                    <a:pt x="583955" y="65141"/>
                  </a:lnTo>
                  <a:lnTo>
                    <a:pt x="579438" y="55879"/>
                  </a:lnTo>
                  <a:close/>
                </a:path>
                <a:path w="694054" h="145414">
                  <a:moveTo>
                    <a:pt x="553720" y="42799"/>
                  </a:moveTo>
                  <a:lnTo>
                    <a:pt x="543623" y="44061"/>
                  </a:lnTo>
                  <a:lnTo>
                    <a:pt x="534860" y="47847"/>
                  </a:lnTo>
                  <a:lnTo>
                    <a:pt x="527431" y="54157"/>
                  </a:lnTo>
                  <a:lnTo>
                    <a:pt x="521335" y="62991"/>
                  </a:lnTo>
                  <a:lnTo>
                    <a:pt x="533061" y="62991"/>
                  </a:lnTo>
                  <a:lnTo>
                    <a:pt x="536194" y="58927"/>
                  </a:lnTo>
                  <a:lnTo>
                    <a:pt x="541909" y="55879"/>
                  </a:lnTo>
                  <a:lnTo>
                    <a:pt x="579438" y="55879"/>
                  </a:lnTo>
                  <a:lnTo>
                    <a:pt x="577884" y="52710"/>
                  </a:lnTo>
                  <a:lnTo>
                    <a:pt x="567815" y="45277"/>
                  </a:lnTo>
                  <a:lnTo>
                    <a:pt x="553720" y="42799"/>
                  </a:lnTo>
                  <a:close/>
                </a:path>
                <a:path w="694054" h="145414">
                  <a:moveTo>
                    <a:pt x="500380" y="42799"/>
                  </a:moveTo>
                  <a:lnTo>
                    <a:pt x="493775" y="42799"/>
                  </a:lnTo>
                  <a:lnTo>
                    <a:pt x="484389" y="43896"/>
                  </a:lnTo>
                  <a:lnTo>
                    <a:pt x="476218" y="47196"/>
                  </a:lnTo>
                  <a:lnTo>
                    <a:pt x="469229" y="52720"/>
                  </a:lnTo>
                  <a:lnTo>
                    <a:pt x="463423" y="60451"/>
                  </a:lnTo>
                  <a:lnTo>
                    <a:pt x="472933" y="60451"/>
                  </a:lnTo>
                  <a:lnTo>
                    <a:pt x="474218" y="58800"/>
                  </a:lnTo>
                  <a:lnTo>
                    <a:pt x="479806" y="55879"/>
                  </a:lnTo>
                  <a:lnTo>
                    <a:pt x="518835" y="55879"/>
                  </a:lnTo>
                  <a:lnTo>
                    <a:pt x="516128" y="52070"/>
                  </a:lnTo>
                  <a:lnTo>
                    <a:pt x="511175" y="48387"/>
                  </a:lnTo>
                  <a:lnTo>
                    <a:pt x="506222" y="44576"/>
                  </a:lnTo>
                  <a:lnTo>
                    <a:pt x="500380" y="42799"/>
                  </a:lnTo>
                  <a:close/>
                </a:path>
                <a:path w="694054" h="145414">
                  <a:moveTo>
                    <a:pt x="653415" y="42799"/>
                  </a:moveTo>
                  <a:lnTo>
                    <a:pt x="615690" y="64819"/>
                  </a:lnTo>
                  <a:lnTo>
                    <a:pt x="608457" y="94234"/>
                  </a:lnTo>
                  <a:lnTo>
                    <a:pt x="609195" y="105568"/>
                  </a:lnTo>
                  <a:lnTo>
                    <a:pt x="634285" y="141573"/>
                  </a:lnTo>
                  <a:lnTo>
                    <a:pt x="652780" y="144906"/>
                  </a:lnTo>
                  <a:lnTo>
                    <a:pt x="662828" y="144313"/>
                  </a:lnTo>
                  <a:lnTo>
                    <a:pt x="671829" y="142541"/>
                  </a:lnTo>
                  <a:lnTo>
                    <a:pt x="679783" y="139602"/>
                  </a:lnTo>
                  <a:lnTo>
                    <a:pt x="686689" y="135509"/>
                  </a:lnTo>
                  <a:lnTo>
                    <a:pt x="686689" y="131699"/>
                  </a:lnTo>
                  <a:lnTo>
                    <a:pt x="646684" y="131699"/>
                  </a:lnTo>
                  <a:lnTo>
                    <a:pt x="638937" y="128777"/>
                  </a:lnTo>
                  <a:lnTo>
                    <a:pt x="624586" y="97789"/>
                  </a:lnTo>
                  <a:lnTo>
                    <a:pt x="693547" y="97789"/>
                  </a:lnTo>
                  <a:lnTo>
                    <a:pt x="693547" y="89535"/>
                  </a:lnTo>
                  <a:lnTo>
                    <a:pt x="693221" y="84454"/>
                  </a:lnTo>
                  <a:lnTo>
                    <a:pt x="624840" y="84454"/>
                  </a:lnTo>
                  <a:lnTo>
                    <a:pt x="625983" y="75946"/>
                  </a:lnTo>
                  <a:lnTo>
                    <a:pt x="629158" y="69087"/>
                  </a:lnTo>
                  <a:lnTo>
                    <a:pt x="634365" y="63880"/>
                  </a:lnTo>
                  <a:lnTo>
                    <a:pt x="639445" y="58547"/>
                  </a:lnTo>
                  <a:lnTo>
                    <a:pt x="645795" y="55879"/>
                  </a:lnTo>
                  <a:lnTo>
                    <a:pt x="683520" y="55879"/>
                  </a:lnTo>
                  <a:lnTo>
                    <a:pt x="683006" y="55117"/>
                  </a:lnTo>
                  <a:lnTo>
                    <a:pt x="677221" y="49710"/>
                  </a:lnTo>
                  <a:lnTo>
                    <a:pt x="670353" y="45862"/>
                  </a:lnTo>
                  <a:lnTo>
                    <a:pt x="662414" y="43562"/>
                  </a:lnTo>
                  <a:lnTo>
                    <a:pt x="653415" y="42799"/>
                  </a:lnTo>
                  <a:close/>
                </a:path>
                <a:path w="694054" h="145414">
                  <a:moveTo>
                    <a:pt x="686689" y="120903"/>
                  </a:moveTo>
                  <a:lnTo>
                    <a:pt x="679644" y="125644"/>
                  </a:lnTo>
                  <a:lnTo>
                    <a:pt x="672242" y="129016"/>
                  </a:lnTo>
                  <a:lnTo>
                    <a:pt x="664507" y="131030"/>
                  </a:lnTo>
                  <a:lnTo>
                    <a:pt x="656463" y="131699"/>
                  </a:lnTo>
                  <a:lnTo>
                    <a:pt x="686689" y="131699"/>
                  </a:lnTo>
                  <a:lnTo>
                    <a:pt x="686689" y="120903"/>
                  </a:lnTo>
                  <a:close/>
                </a:path>
                <a:path w="694054" h="145414">
                  <a:moveTo>
                    <a:pt x="683520" y="55879"/>
                  </a:moveTo>
                  <a:lnTo>
                    <a:pt x="660781" y="55879"/>
                  </a:lnTo>
                  <a:lnTo>
                    <a:pt x="666623" y="58420"/>
                  </a:lnTo>
                  <a:lnTo>
                    <a:pt x="670941" y="63500"/>
                  </a:lnTo>
                  <a:lnTo>
                    <a:pt x="675259" y="68452"/>
                  </a:lnTo>
                  <a:lnTo>
                    <a:pt x="677418" y="75437"/>
                  </a:lnTo>
                  <a:lnTo>
                    <a:pt x="677545" y="84454"/>
                  </a:lnTo>
                  <a:lnTo>
                    <a:pt x="693221" y="84454"/>
                  </a:lnTo>
                  <a:lnTo>
                    <a:pt x="692882" y="79156"/>
                  </a:lnTo>
                  <a:lnTo>
                    <a:pt x="690895" y="69945"/>
                  </a:lnTo>
                  <a:lnTo>
                    <a:pt x="687599" y="61924"/>
                  </a:lnTo>
                  <a:lnTo>
                    <a:pt x="683520" y="55879"/>
                  </a:lnTo>
                  <a:close/>
                </a:path>
              </a:pathLst>
            </a:custGeom>
            <a:solidFill>
              <a:srgbClr val="FFFFFF">
                <a:alpha val="98823"/>
              </a:srgbClr>
            </a:solidFill>
          </p:spPr>
          <p:txBody>
            <a:bodyPr wrap="square" lIns="0" tIns="0" rIns="0" bIns="0" rtlCol="0"/>
            <a:lstStyle/>
            <a:p>
              <a:endParaRPr sz="1764" dirty="0">
                <a:latin typeface="+mj-lt"/>
              </a:endParaRPr>
            </a:p>
          </p:txBody>
        </p:sp>
        <p:sp>
          <p:nvSpPr>
            <p:cNvPr id="57" name="object 55">
              <a:extLst>
                <a:ext uri="{FF2B5EF4-FFF2-40B4-BE49-F238E27FC236}">
                  <a16:creationId xmlns:a16="http://schemas.microsoft.com/office/drawing/2014/main" id="{D62C0ADA-16D0-45B9-91F0-76E45705D230}"/>
                </a:ext>
              </a:extLst>
            </p:cNvPr>
            <p:cNvSpPr/>
            <p:nvPr/>
          </p:nvSpPr>
          <p:spPr>
            <a:xfrm>
              <a:off x="7107936" y="2973323"/>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5B9BD4"/>
            </a:solidFill>
          </p:spPr>
          <p:txBody>
            <a:bodyPr wrap="square" lIns="0" tIns="0" rIns="0" bIns="0" rtlCol="0"/>
            <a:lstStyle/>
            <a:p>
              <a:endParaRPr sz="1764" dirty="0">
                <a:latin typeface="+mj-lt"/>
              </a:endParaRPr>
            </a:p>
          </p:txBody>
        </p:sp>
        <p:sp>
          <p:nvSpPr>
            <p:cNvPr id="58" name="object 56">
              <a:extLst>
                <a:ext uri="{FF2B5EF4-FFF2-40B4-BE49-F238E27FC236}">
                  <a16:creationId xmlns:a16="http://schemas.microsoft.com/office/drawing/2014/main" id="{4869FD3E-E0F3-4606-8E7F-804A4295C915}"/>
                </a:ext>
              </a:extLst>
            </p:cNvPr>
            <p:cNvSpPr/>
            <p:nvPr/>
          </p:nvSpPr>
          <p:spPr>
            <a:xfrm>
              <a:off x="7107936" y="2973323"/>
              <a:ext cx="1670685" cy="388620"/>
            </a:xfrm>
            <a:custGeom>
              <a:avLst/>
              <a:gdLst/>
              <a:ahLst/>
              <a:cxnLst/>
              <a:rect l="l" t="t" r="r" b="b"/>
              <a:pathLst>
                <a:path w="1670684" h="388620">
                  <a:moveTo>
                    <a:pt x="0" y="388620"/>
                  </a:moveTo>
                  <a:lnTo>
                    <a:pt x="1670303" y="388620"/>
                  </a:lnTo>
                  <a:lnTo>
                    <a:pt x="1670303"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59" name="object 57">
              <a:extLst>
                <a:ext uri="{FF2B5EF4-FFF2-40B4-BE49-F238E27FC236}">
                  <a16:creationId xmlns:a16="http://schemas.microsoft.com/office/drawing/2014/main" id="{EFB74D95-1C7A-4CD4-9CBC-C9B90F739863}"/>
                </a:ext>
              </a:extLst>
            </p:cNvPr>
            <p:cNvSpPr/>
            <p:nvPr/>
          </p:nvSpPr>
          <p:spPr>
            <a:xfrm>
              <a:off x="7416418" y="3063874"/>
              <a:ext cx="1048385" cy="189865"/>
            </a:xfrm>
            <a:custGeom>
              <a:avLst/>
              <a:gdLst/>
              <a:ahLst/>
              <a:cxnLst/>
              <a:rect l="l" t="t" r="r" b="b"/>
              <a:pathLst>
                <a:path w="1048384" h="189864">
                  <a:moveTo>
                    <a:pt x="68960" y="7874"/>
                  </a:moveTo>
                  <a:lnTo>
                    <a:pt x="52450" y="7874"/>
                  </a:lnTo>
                  <a:lnTo>
                    <a:pt x="0" y="144399"/>
                  </a:lnTo>
                  <a:lnTo>
                    <a:pt x="17779" y="144399"/>
                  </a:lnTo>
                  <a:lnTo>
                    <a:pt x="31496" y="106172"/>
                  </a:lnTo>
                  <a:lnTo>
                    <a:pt x="106817" y="106172"/>
                  </a:lnTo>
                  <a:lnTo>
                    <a:pt x="101290" y="91821"/>
                  </a:lnTo>
                  <a:lnTo>
                    <a:pt x="36829" y="91821"/>
                  </a:lnTo>
                  <a:lnTo>
                    <a:pt x="58038" y="33527"/>
                  </a:lnTo>
                  <a:lnTo>
                    <a:pt x="58800" y="31369"/>
                  </a:lnTo>
                  <a:lnTo>
                    <a:pt x="59562" y="28321"/>
                  </a:lnTo>
                  <a:lnTo>
                    <a:pt x="60198" y="24384"/>
                  </a:lnTo>
                  <a:lnTo>
                    <a:pt x="75319" y="24384"/>
                  </a:lnTo>
                  <a:lnTo>
                    <a:pt x="68960" y="7874"/>
                  </a:lnTo>
                  <a:close/>
                </a:path>
                <a:path w="1048384" h="189864">
                  <a:moveTo>
                    <a:pt x="106817" y="106172"/>
                  </a:moveTo>
                  <a:lnTo>
                    <a:pt x="89407" y="106172"/>
                  </a:lnTo>
                  <a:lnTo>
                    <a:pt x="103885" y="144399"/>
                  </a:lnTo>
                  <a:lnTo>
                    <a:pt x="121538" y="144399"/>
                  </a:lnTo>
                  <a:lnTo>
                    <a:pt x="106817" y="106172"/>
                  </a:lnTo>
                  <a:close/>
                </a:path>
                <a:path w="1048384" h="189864">
                  <a:moveTo>
                    <a:pt x="75319" y="24384"/>
                  </a:moveTo>
                  <a:lnTo>
                    <a:pt x="60578" y="24384"/>
                  </a:lnTo>
                  <a:lnTo>
                    <a:pt x="61340" y="28575"/>
                  </a:lnTo>
                  <a:lnTo>
                    <a:pt x="61975" y="31623"/>
                  </a:lnTo>
                  <a:lnTo>
                    <a:pt x="62737" y="33527"/>
                  </a:lnTo>
                  <a:lnTo>
                    <a:pt x="84074" y="91821"/>
                  </a:lnTo>
                  <a:lnTo>
                    <a:pt x="101290" y="91821"/>
                  </a:lnTo>
                  <a:lnTo>
                    <a:pt x="75319" y="24384"/>
                  </a:lnTo>
                  <a:close/>
                </a:path>
                <a:path w="1048384" h="189864">
                  <a:moveTo>
                    <a:pt x="155828" y="46862"/>
                  </a:moveTo>
                  <a:lnTo>
                    <a:pt x="140207" y="46862"/>
                  </a:lnTo>
                  <a:lnTo>
                    <a:pt x="140207" y="189357"/>
                  </a:lnTo>
                  <a:lnTo>
                    <a:pt x="155828" y="189357"/>
                  </a:lnTo>
                  <a:lnTo>
                    <a:pt x="155828" y="130301"/>
                  </a:lnTo>
                  <a:lnTo>
                    <a:pt x="168447" y="130301"/>
                  </a:lnTo>
                  <a:lnTo>
                    <a:pt x="163702" y="125095"/>
                  </a:lnTo>
                  <a:lnTo>
                    <a:pt x="158496" y="119507"/>
                  </a:lnTo>
                  <a:lnTo>
                    <a:pt x="155828" y="112649"/>
                  </a:lnTo>
                  <a:lnTo>
                    <a:pt x="155828" y="81534"/>
                  </a:lnTo>
                  <a:lnTo>
                    <a:pt x="158623" y="73533"/>
                  </a:lnTo>
                  <a:lnTo>
                    <a:pt x="164198" y="67056"/>
                  </a:lnTo>
                  <a:lnTo>
                    <a:pt x="166935" y="64008"/>
                  </a:lnTo>
                  <a:lnTo>
                    <a:pt x="155828" y="64008"/>
                  </a:lnTo>
                  <a:lnTo>
                    <a:pt x="155828" y="46862"/>
                  </a:lnTo>
                  <a:close/>
                </a:path>
                <a:path w="1048384" h="189864">
                  <a:moveTo>
                    <a:pt x="168447" y="130301"/>
                  </a:moveTo>
                  <a:lnTo>
                    <a:pt x="156209" y="130301"/>
                  </a:lnTo>
                  <a:lnTo>
                    <a:pt x="161899" y="137469"/>
                  </a:lnTo>
                  <a:lnTo>
                    <a:pt x="168671" y="142589"/>
                  </a:lnTo>
                  <a:lnTo>
                    <a:pt x="176516" y="145661"/>
                  </a:lnTo>
                  <a:lnTo>
                    <a:pt x="185420" y="146685"/>
                  </a:lnTo>
                  <a:lnTo>
                    <a:pt x="195234" y="145776"/>
                  </a:lnTo>
                  <a:lnTo>
                    <a:pt x="203930" y="143033"/>
                  </a:lnTo>
                  <a:lnTo>
                    <a:pt x="211530" y="138433"/>
                  </a:lnTo>
                  <a:lnTo>
                    <a:pt x="216395" y="133604"/>
                  </a:lnTo>
                  <a:lnTo>
                    <a:pt x="175640" y="133604"/>
                  </a:lnTo>
                  <a:lnTo>
                    <a:pt x="168909" y="130810"/>
                  </a:lnTo>
                  <a:lnTo>
                    <a:pt x="168447" y="130301"/>
                  </a:lnTo>
                  <a:close/>
                </a:path>
                <a:path w="1048384" h="189864">
                  <a:moveTo>
                    <a:pt x="219412" y="57785"/>
                  </a:moveTo>
                  <a:lnTo>
                    <a:pt x="194563" y="57785"/>
                  </a:lnTo>
                  <a:lnTo>
                    <a:pt x="201422" y="60833"/>
                  </a:lnTo>
                  <a:lnTo>
                    <a:pt x="206375" y="67056"/>
                  </a:lnTo>
                  <a:lnTo>
                    <a:pt x="213980" y="92837"/>
                  </a:lnTo>
                  <a:lnTo>
                    <a:pt x="213475" y="101679"/>
                  </a:lnTo>
                  <a:lnTo>
                    <a:pt x="193166" y="133604"/>
                  </a:lnTo>
                  <a:lnTo>
                    <a:pt x="216395" y="133604"/>
                  </a:lnTo>
                  <a:lnTo>
                    <a:pt x="229997" y="92837"/>
                  </a:lnTo>
                  <a:lnTo>
                    <a:pt x="229330" y="82357"/>
                  </a:lnTo>
                  <a:lnTo>
                    <a:pt x="227329" y="73009"/>
                  </a:lnTo>
                  <a:lnTo>
                    <a:pt x="223996" y="64779"/>
                  </a:lnTo>
                  <a:lnTo>
                    <a:pt x="219412" y="57785"/>
                  </a:lnTo>
                  <a:close/>
                </a:path>
                <a:path w="1048384" h="189864">
                  <a:moveTo>
                    <a:pt x="189991" y="44576"/>
                  </a:moveTo>
                  <a:lnTo>
                    <a:pt x="179534" y="45791"/>
                  </a:lnTo>
                  <a:lnTo>
                    <a:pt x="170433" y="49434"/>
                  </a:lnTo>
                  <a:lnTo>
                    <a:pt x="162667" y="55506"/>
                  </a:lnTo>
                  <a:lnTo>
                    <a:pt x="156209" y="64008"/>
                  </a:lnTo>
                  <a:lnTo>
                    <a:pt x="166935" y="64008"/>
                  </a:lnTo>
                  <a:lnTo>
                    <a:pt x="169672" y="60960"/>
                  </a:lnTo>
                  <a:lnTo>
                    <a:pt x="176910" y="57785"/>
                  </a:lnTo>
                  <a:lnTo>
                    <a:pt x="219412" y="57785"/>
                  </a:lnTo>
                  <a:lnTo>
                    <a:pt x="213566" y="51970"/>
                  </a:lnTo>
                  <a:lnTo>
                    <a:pt x="206755" y="47878"/>
                  </a:lnTo>
                  <a:lnTo>
                    <a:pt x="198897" y="45406"/>
                  </a:lnTo>
                  <a:lnTo>
                    <a:pt x="189991" y="44576"/>
                  </a:lnTo>
                  <a:close/>
                </a:path>
                <a:path w="1048384" h="189864">
                  <a:moveTo>
                    <a:pt x="270128" y="46862"/>
                  </a:moveTo>
                  <a:lnTo>
                    <a:pt x="254507" y="46862"/>
                  </a:lnTo>
                  <a:lnTo>
                    <a:pt x="254507" y="189357"/>
                  </a:lnTo>
                  <a:lnTo>
                    <a:pt x="270128" y="189357"/>
                  </a:lnTo>
                  <a:lnTo>
                    <a:pt x="270128" y="130301"/>
                  </a:lnTo>
                  <a:lnTo>
                    <a:pt x="282747" y="130301"/>
                  </a:lnTo>
                  <a:lnTo>
                    <a:pt x="278002" y="125095"/>
                  </a:lnTo>
                  <a:lnTo>
                    <a:pt x="272796" y="119507"/>
                  </a:lnTo>
                  <a:lnTo>
                    <a:pt x="270128" y="112649"/>
                  </a:lnTo>
                  <a:lnTo>
                    <a:pt x="270128" y="81534"/>
                  </a:lnTo>
                  <a:lnTo>
                    <a:pt x="272923" y="73533"/>
                  </a:lnTo>
                  <a:lnTo>
                    <a:pt x="278498" y="67056"/>
                  </a:lnTo>
                  <a:lnTo>
                    <a:pt x="281235" y="64008"/>
                  </a:lnTo>
                  <a:lnTo>
                    <a:pt x="270128" y="64008"/>
                  </a:lnTo>
                  <a:lnTo>
                    <a:pt x="270128" y="46862"/>
                  </a:lnTo>
                  <a:close/>
                </a:path>
                <a:path w="1048384" h="189864">
                  <a:moveTo>
                    <a:pt x="282747" y="130301"/>
                  </a:moveTo>
                  <a:lnTo>
                    <a:pt x="270509" y="130301"/>
                  </a:lnTo>
                  <a:lnTo>
                    <a:pt x="276199" y="137469"/>
                  </a:lnTo>
                  <a:lnTo>
                    <a:pt x="282971" y="142589"/>
                  </a:lnTo>
                  <a:lnTo>
                    <a:pt x="290816" y="145661"/>
                  </a:lnTo>
                  <a:lnTo>
                    <a:pt x="299720" y="146685"/>
                  </a:lnTo>
                  <a:lnTo>
                    <a:pt x="309534" y="145776"/>
                  </a:lnTo>
                  <a:lnTo>
                    <a:pt x="318230" y="143033"/>
                  </a:lnTo>
                  <a:lnTo>
                    <a:pt x="325830" y="138433"/>
                  </a:lnTo>
                  <a:lnTo>
                    <a:pt x="330695" y="133604"/>
                  </a:lnTo>
                  <a:lnTo>
                    <a:pt x="289940" y="133604"/>
                  </a:lnTo>
                  <a:lnTo>
                    <a:pt x="283209" y="130810"/>
                  </a:lnTo>
                  <a:lnTo>
                    <a:pt x="282747" y="130301"/>
                  </a:lnTo>
                  <a:close/>
                </a:path>
                <a:path w="1048384" h="189864">
                  <a:moveTo>
                    <a:pt x="333712" y="57785"/>
                  </a:moveTo>
                  <a:lnTo>
                    <a:pt x="308863" y="57785"/>
                  </a:lnTo>
                  <a:lnTo>
                    <a:pt x="315722" y="60833"/>
                  </a:lnTo>
                  <a:lnTo>
                    <a:pt x="320675" y="67056"/>
                  </a:lnTo>
                  <a:lnTo>
                    <a:pt x="328280" y="92837"/>
                  </a:lnTo>
                  <a:lnTo>
                    <a:pt x="327775" y="101679"/>
                  </a:lnTo>
                  <a:lnTo>
                    <a:pt x="307466" y="133604"/>
                  </a:lnTo>
                  <a:lnTo>
                    <a:pt x="330695" y="133604"/>
                  </a:lnTo>
                  <a:lnTo>
                    <a:pt x="344297" y="92837"/>
                  </a:lnTo>
                  <a:lnTo>
                    <a:pt x="343630" y="82357"/>
                  </a:lnTo>
                  <a:lnTo>
                    <a:pt x="341629" y="73009"/>
                  </a:lnTo>
                  <a:lnTo>
                    <a:pt x="338296" y="64779"/>
                  </a:lnTo>
                  <a:lnTo>
                    <a:pt x="333712" y="57785"/>
                  </a:lnTo>
                  <a:close/>
                </a:path>
                <a:path w="1048384" h="189864">
                  <a:moveTo>
                    <a:pt x="304291" y="44576"/>
                  </a:moveTo>
                  <a:lnTo>
                    <a:pt x="293834" y="45791"/>
                  </a:lnTo>
                  <a:lnTo>
                    <a:pt x="284733" y="49434"/>
                  </a:lnTo>
                  <a:lnTo>
                    <a:pt x="276967" y="55506"/>
                  </a:lnTo>
                  <a:lnTo>
                    <a:pt x="270509" y="64008"/>
                  </a:lnTo>
                  <a:lnTo>
                    <a:pt x="281235" y="64008"/>
                  </a:lnTo>
                  <a:lnTo>
                    <a:pt x="283972" y="60960"/>
                  </a:lnTo>
                  <a:lnTo>
                    <a:pt x="291210" y="57785"/>
                  </a:lnTo>
                  <a:lnTo>
                    <a:pt x="333712" y="57785"/>
                  </a:lnTo>
                  <a:lnTo>
                    <a:pt x="327866" y="51970"/>
                  </a:lnTo>
                  <a:lnTo>
                    <a:pt x="321055" y="47878"/>
                  </a:lnTo>
                  <a:lnTo>
                    <a:pt x="313197" y="45406"/>
                  </a:lnTo>
                  <a:lnTo>
                    <a:pt x="304291" y="44576"/>
                  </a:lnTo>
                  <a:close/>
                </a:path>
                <a:path w="1048384" h="189864">
                  <a:moveTo>
                    <a:pt x="384428" y="0"/>
                  </a:moveTo>
                  <a:lnTo>
                    <a:pt x="368807" y="0"/>
                  </a:lnTo>
                  <a:lnTo>
                    <a:pt x="368807" y="144399"/>
                  </a:lnTo>
                  <a:lnTo>
                    <a:pt x="384428" y="144399"/>
                  </a:lnTo>
                  <a:lnTo>
                    <a:pt x="384428" y="0"/>
                  </a:lnTo>
                  <a:close/>
                </a:path>
                <a:path w="1048384" h="189864">
                  <a:moveTo>
                    <a:pt x="426974" y="1905"/>
                  </a:moveTo>
                  <a:lnTo>
                    <a:pt x="421258" y="1905"/>
                  </a:lnTo>
                  <a:lnTo>
                    <a:pt x="418846" y="2794"/>
                  </a:lnTo>
                  <a:lnTo>
                    <a:pt x="414908" y="6731"/>
                  </a:lnTo>
                  <a:lnTo>
                    <a:pt x="414020" y="9144"/>
                  </a:lnTo>
                  <a:lnTo>
                    <a:pt x="414020" y="14986"/>
                  </a:lnTo>
                  <a:lnTo>
                    <a:pt x="414908" y="17399"/>
                  </a:lnTo>
                  <a:lnTo>
                    <a:pt x="416940" y="19304"/>
                  </a:lnTo>
                  <a:lnTo>
                    <a:pt x="418846" y="21209"/>
                  </a:lnTo>
                  <a:lnTo>
                    <a:pt x="421258" y="22098"/>
                  </a:lnTo>
                  <a:lnTo>
                    <a:pt x="426974" y="22098"/>
                  </a:lnTo>
                  <a:lnTo>
                    <a:pt x="429386" y="21209"/>
                  </a:lnTo>
                  <a:lnTo>
                    <a:pt x="431291" y="19176"/>
                  </a:lnTo>
                  <a:lnTo>
                    <a:pt x="433324" y="17272"/>
                  </a:lnTo>
                  <a:lnTo>
                    <a:pt x="434286" y="14986"/>
                  </a:lnTo>
                  <a:lnTo>
                    <a:pt x="434339" y="9144"/>
                  </a:lnTo>
                  <a:lnTo>
                    <a:pt x="433324" y="6731"/>
                  </a:lnTo>
                  <a:lnTo>
                    <a:pt x="429386" y="2794"/>
                  </a:lnTo>
                  <a:lnTo>
                    <a:pt x="426974" y="1905"/>
                  </a:lnTo>
                  <a:close/>
                </a:path>
                <a:path w="1048384" h="189864">
                  <a:moveTo>
                    <a:pt x="431673" y="46862"/>
                  </a:moveTo>
                  <a:lnTo>
                    <a:pt x="416051" y="46862"/>
                  </a:lnTo>
                  <a:lnTo>
                    <a:pt x="416051" y="144399"/>
                  </a:lnTo>
                  <a:lnTo>
                    <a:pt x="431673" y="144399"/>
                  </a:lnTo>
                  <a:lnTo>
                    <a:pt x="431673" y="46862"/>
                  </a:lnTo>
                  <a:close/>
                </a:path>
                <a:path w="1048384" h="189864">
                  <a:moveTo>
                    <a:pt x="515874" y="44576"/>
                  </a:moveTo>
                  <a:lnTo>
                    <a:pt x="507364" y="44576"/>
                  </a:lnTo>
                  <a:lnTo>
                    <a:pt x="496411" y="45501"/>
                  </a:lnTo>
                  <a:lnTo>
                    <a:pt x="464407" y="67109"/>
                  </a:lnTo>
                  <a:lnTo>
                    <a:pt x="456691" y="97917"/>
                  </a:lnTo>
                  <a:lnTo>
                    <a:pt x="457479" y="108253"/>
                  </a:lnTo>
                  <a:lnTo>
                    <a:pt x="484282" y="143319"/>
                  </a:lnTo>
                  <a:lnTo>
                    <a:pt x="503174" y="146685"/>
                  </a:lnTo>
                  <a:lnTo>
                    <a:pt x="510627" y="146276"/>
                  </a:lnTo>
                  <a:lnTo>
                    <a:pt x="517556" y="145033"/>
                  </a:lnTo>
                  <a:lnTo>
                    <a:pt x="523962" y="142934"/>
                  </a:lnTo>
                  <a:lnTo>
                    <a:pt x="529844" y="139954"/>
                  </a:lnTo>
                  <a:lnTo>
                    <a:pt x="529844" y="133604"/>
                  </a:lnTo>
                  <a:lnTo>
                    <a:pt x="505840" y="133604"/>
                  </a:lnTo>
                  <a:lnTo>
                    <a:pt x="498621" y="132984"/>
                  </a:lnTo>
                  <a:lnTo>
                    <a:pt x="472694" y="96647"/>
                  </a:lnTo>
                  <a:lnTo>
                    <a:pt x="473289" y="88312"/>
                  </a:lnTo>
                  <a:lnTo>
                    <a:pt x="499614" y="58451"/>
                  </a:lnTo>
                  <a:lnTo>
                    <a:pt x="506729" y="57785"/>
                  </a:lnTo>
                  <a:lnTo>
                    <a:pt x="529971" y="57785"/>
                  </a:lnTo>
                  <a:lnTo>
                    <a:pt x="529971" y="49402"/>
                  </a:lnTo>
                  <a:lnTo>
                    <a:pt x="523494" y="46227"/>
                  </a:lnTo>
                  <a:lnTo>
                    <a:pt x="515874" y="44576"/>
                  </a:lnTo>
                  <a:close/>
                </a:path>
                <a:path w="1048384" h="189864">
                  <a:moveTo>
                    <a:pt x="529844" y="125095"/>
                  </a:moveTo>
                  <a:lnTo>
                    <a:pt x="524128" y="128835"/>
                  </a:lnTo>
                  <a:lnTo>
                    <a:pt x="518223" y="131492"/>
                  </a:lnTo>
                  <a:lnTo>
                    <a:pt x="512127" y="133078"/>
                  </a:lnTo>
                  <a:lnTo>
                    <a:pt x="505840" y="133604"/>
                  </a:lnTo>
                  <a:lnTo>
                    <a:pt x="529844" y="133604"/>
                  </a:lnTo>
                  <a:lnTo>
                    <a:pt x="529844" y="125095"/>
                  </a:lnTo>
                  <a:close/>
                </a:path>
                <a:path w="1048384" h="189864">
                  <a:moveTo>
                    <a:pt x="529971" y="57785"/>
                  </a:moveTo>
                  <a:lnTo>
                    <a:pt x="514984" y="57785"/>
                  </a:lnTo>
                  <a:lnTo>
                    <a:pt x="522731" y="60325"/>
                  </a:lnTo>
                  <a:lnTo>
                    <a:pt x="529971" y="65405"/>
                  </a:lnTo>
                  <a:lnTo>
                    <a:pt x="529971" y="57785"/>
                  </a:lnTo>
                  <a:close/>
                </a:path>
                <a:path w="1048384" h="189864">
                  <a:moveTo>
                    <a:pt x="616781" y="57785"/>
                  </a:moveTo>
                  <a:lnTo>
                    <a:pt x="587375" y="57785"/>
                  </a:lnTo>
                  <a:lnTo>
                    <a:pt x="596136" y="59334"/>
                  </a:lnTo>
                  <a:lnTo>
                    <a:pt x="602408" y="63992"/>
                  </a:lnTo>
                  <a:lnTo>
                    <a:pt x="606180" y="71768"/>
                  </a:lnTo>
                  <a:lnTo>
                    <a:pt x="607440" y="82676"/>
                  </a:lnTo>
                  <a:lnTo>
                    <a:pt x="578230" y="86740"/>
                  </a:lnTo>
                  <a:lnTo>
                    <a:pt x="564135" y="90380"/>
                  </a:lnTo>
                  <a:lnTo>
                    <a:pt x="554053" y="96901"/>
                  </a:lnTo>
                  <a:lnTo>
                    <a:pt x="547991" y="106299"/>
                  </a:lnTo>
                  <a:lnTo>
                    <a:pt x="545973" y="118490"/>
                  </a:lnTo>
                  <a:lnTo>
                    <a:pt x="545973" y="127000"/>
                  </a:lnTo>
                  <a:lnTo>
                    <a:pt x="548766" y="133858"/>
                  </a:lnTo>
                  <a:lnTo>
                    <a:pt x="554227" y="139064"/>
                  </a:lnTo>
                  <a:lnTo>
                    <a:pt x="559688" y="144145"/>
                  </a:lnTo>
                  <a:lnTo>
                    <a:pt x="567308" y="146685"/>
                  </a:lnTo>
                  <a:lnTo>
                    <a:pt x="577087" y="146685"/>
                  </a:lnTo>
                  <a:lnTo>
                    <a:pt x="586378" y="145589"/>
                  </a:lnTo>
                  <a:lnTo>
                    <a:pt x="594455" y="142303"/>
                  </a:lnTo>
                  <a:lnTo>
                    <a:pt x="601341" y="136826"/>
                  </a:lnTo>
                  <a:lnTo>
                    <a:pt x="603744" y="133604"/>
                  </a:lnTo>
                  <a:lnTo>
                    <a:pt x="575055" y="133604"/>
                  </a:lnTo>
                  <a:lnTo>
                    <a:pt x="570483" y="132080"/>
                  </a:lnTo>
                  <a:lnTo>
                    <a:pt x="563626" y="125984"/>
                  </a:lnTo>
                  <a:lnTo>
                    <a:pt x="561975" y="122174"/>
                  </a:lnTo>
                  <a:lnTo>
                    <a:pt x="561975" y="110871"/>
                  </a:lnTo>
                  <a:lnTo>
                    <a:pt x="563879" y="106299"/>
                  </a:lnTo>
                  <a:lnTo>
                    <a:pt x="567562" y="103759"/>
                  </a:lnTo>
                  <a:lnTo>
                    <a:pt x="571246" y="101092"/>
                  </a:lnTo>
                  <a:lnTo>
                    <a:pt x="576706" y="99313"/>
                  </a:lnTo>
                  <a:lnTo>
                    <a:pt x="607440" y="95123"/>
                  </a:lnTo>
                  <a:lnTo>
                    <a:pt x="623061" y="95123"/>
                  </a:lnTo>
                  <a:lnTo>
                    <a:pt x="623061" y="81025"/>
                  </a:lnTo>
                  <a:lnTo>
                    <a:pt x="620916" y="65097"/>
                  </a:lnTo>
                  <a:lnTo>
                    <a:pt x="616781" y="57785"/>
                  </a:lnTo>
                  <a:close/>
                </a:path>
                <a:path w="1048384" h="189864">
                  <a:moveTo>
                    <a:pt x="623061" y="129159"/>
                  </a:moveTo>
                  <a:lnTo>
                    <a:pt x="607440" y="129159"/>
                  </a:lnTo>
                  <a:lnTo>
                    <a:pt x="607440" y="144399"/>
                  </a:lnTo>
                  <a:lnTo>
                    <a:pt x="623061" y="144399"/>
                  </a:lnTo>
                  <a:lnTo>
                    <a:pt x="623061" y="129159"/>
                  </a:lnTo>
                  <a:close/>
                </a:path>
                <a:path w="1048384" h="189864">
                  <a:moveTo>
                    <a:pt x="623061" y="95123"/>
                  </a:moveTo>
                  <a:lnTo>
                    <a:pt x="607440" y="95123"/>
                  </a:lnTo>
                  <a:lnTo>
                    <a:pt x="607440" y="113157"/>
                  </a:lnTo>
                  <a:lnTo>
                    <a:pt x="604901" y="120014"/>
                  </a:lnTo>
                  <a:lnTo>
                    <a:pt x="599821" y="125475"/>
                  </a:lnTo>
                  <a:lnTo>
                    <a:pt x="594740" y="130810"/>
                  </a:lnTo>
                  <a:lnTo>
                    <a:pt x="588390" y="133604"/>
                  </a:lnTo>
                  <a:lnTo>
                    <a:pt x="603744" y="133604"/>
                  </a:lnTo>
                  <a:lnTo>
                    <a:pt x="607059" y="129159"/>
                  </a:lnTo>
                  <a:lnTo>
                    <a:pt x="623061" y="129159"/>
                  </a:lnTo>
                  <a:lnTo>
                    <a:pt x="623061" y="95123"/>
                  </a:lnTo>
                  <a:close/>
                </a:path>
                <a:path w="1048384" h="189864">
                  <a:moveTo>
                    <a:pt x="588645" y="44576"/>
                  </a:moveTo>
                  <a:lnTo>
                    <a:pt x="555498" y="69723"/>
                  </a:lnTo>
                  <a:lnTo>
                    <a:pt x="562836" y="64482"/>
                  </a:lnTo>
                  <a:lnTo>
                    <a:pt x="570579" y="60753"/>
                  </a:lnTo>
                  <a:lnTo>
                    <a:pt x="578750" y="58525"/>
                  </a:lnTo>
                  <a:lnTo>
                    <a:pt x="587375" y="57785"/>
                  </a:lnTo>
                  <a:lnTo>
                    <a:pt x="616781" y="57785"/>
                  </a:lnTo>
                  <a:lnTo>
                    <a:pt x="614473" y="53705"/>
                  </a:lnTo>
                  <a:lnTo>
                    <a:pt x="603720" y="46861"/>
                  </a:lnTo>
                  <a:lnTo>
                    <a:pt x="588645" y="44576"/>
                  </a:lnTo>
                  <a:close/>
                </a:path>
                <a:path w="1048384" h="189864">
                  <a:moveTo>
                    <a:pt x="672973" y="60198"/>
                  </a:moveTo>
                  <a:lnTo>
                    <a:pt x="657351" y="60198"/>
                  </a:lnTo>
                  <a:lnTo>
                    <a:pt x="657351" y="117983"/>
                  </a:lnTo>
                  <a:lnTo>
                    <a:pt x="658949" y="130484"/>
                  </a:lnTo>
                  <a:lnTo>
                    <a:pt x="663749" y="139414"/>
                  </a:lnTo>
                  <a:lnTo>
                    <a:pt x="671764" y="144772"/>
                  </a:lnTo>
                  <a:lnTo>
                    <a:pt x="683005" y="146558"/>
                  </a:lnTo>
                  <a:lnTo>
                    <a:pt x="688975" y="146558"/>
                  </a:lnTo>
                  <a:lnTo>
                    <a:pt x="693801" y="145542"/>
                  </a:lnTo>
                  <a:lnTo>
                    <a:pt x="697483" y="143510"/>
                  </a:lnTo>
                  <a:lnTo>
                    <a:pt x="697483" y="133350"/>
                  </a:lnTo>
                  <a:lnTo>
                    <a:pt x="682244" y="133350"/>
                  </a:lnTo>
                  <a:lnTo>
                    <a:pt x="678560" y="131952"/>
                  </a:lnTo>
                  <a:lnTo>
                    <a:pt x="676275" y="129159"/>
                  </a:lnTo>
                  <a:lnTo>
                    <a:pt x="674115" y="126364"/>
                  </a:lnTo>
                  <a:lnTo>
                    <a:pt x="672973" y="121793"/>
                  </a:lnTo>
                  <a:lnTo>
                    <a:pt x="672973" y="60198"/>
                  </a:lnTo>
                  <a:close/>
                </a:path>
                <a:path w="1048384" h="189864">
                  <a:moveTo>
                    <a:pt x="697483" y="130175"/>
                  </a:moveTo>
                  <a:lnTo>
                    <a:pt x="694689" y="132334"/>
                  </a:lnTo>
                  <a:lnTo>
                    <a:pt x="691260" y="133350"/>
                  </a:lnTo>
                  <a:lnTo>
                    <a:pt x="697483" y="133350"/>
                  </a:lnTo>
                  <a:lnTo>
                    <a:pt x="697483" y="130175"/>
                  </a:lnTo>
                  <a:close/>
                </a:path>
                <a:path w="1048384" h="189864">
                  <a:moveTo>
                    <a:pt x="697483" y="46862"/>
                  </a:moveTo>
                  <a:lnTo>
                    <a:pt x="640587" y="46862"/>
                  </a:lnTo>
                  <a:lnTo>
                    <a:pt x="640587" y="60198"/>
                  </a:lnTo>
                  <a:lnTo>
                    <a:pt x="697483" y="60198"/>
                  </a:lnTo>
                  <a:lnTo>
                    <a:pt x="697483" y="46862"/>
                  </a:lnTo>
                  <a:close/>
                </a:path>
                <a:path w="1048384" h="189864">
                  <a:moveTo>
                    <a:pt x="672973" y="18034"/>
                  </a:moveTo>
                  <a:lnTo>
                    <a:pt x="657351" y="23113"/>
                  </a:lnTo>
                  <a:lnTo>
                    <a:pt x="657351" y="46862"/>
                  </a:lnTo>
                  <a:lnTo>
                    <a:pt x="672973" y="46862"/>
                  </a:lnTo>
                  <a:lnTo>
                    <a:pt x="672973" y="18034"/>
                  </a:lnTo>
                  <a:close/>
                </a:path>
                <a:path w="1048384" h="189864">
                  <a:moveTo>
                    <a:pt x="728726" y="1905"/>
                  </a:moveTo>
                  <a:lnTo>
                    <a:pt x="723010" y="1905"/>
                  </a:lnTo>
                  <a:lnTo>
                    <a:pt x="720598" y="2794"/>
                  </a:lnTo>
                  <a:lnTo>
                    <a:pt x="716660" y="6731"/>
                  </a:lnTo>
                  <a:lnTo>
                    <a:pt x="715772" y="9144"/>
                  </a:lnTo>
                  <a:lnTo>
                    <a:pt x="715772" y="14986"/>
                  </a:lnTo>
                  <a:lnTo>
                    <a:pt x="716660" y="17399"/>
                  </a:lnTo>
                  <a:lnTo>
                    <a:pt x="718692" y="19304"/>
                  </a:lnTo>
                  <a:lnTo>
                    <a:pt x="720598" y="21209"/>
                  </a:lnTo>
                  <a:lnTo>
                    <a:pt x="723010" y="22098"/>
                  </a:lnTo>
                  <a:lnTo>
                    <a:pt x="728726" y="22098"/>
                  </a:lnTo>
                  <a:lnTo>
                    <a:pt x="731138" y="21209"/>
                  </a:lnTo>
                  <a:lnTo>
                    <a:pt x="733044" y="19176"/>
                  </a:lnTo>
                  <a:lnTo>
                    <a:pt x="735076" y="17272"/>
                  </a:lnTo>
                  <a:lnTo>
                    <a:pt x="736038" y="14986"/>
                  </a:lnTo>
                  <a:lnTo>
                    <a:pt x="736091" y="9144"/>
                  </a:lnTo>
                  <a:lnTo>
                    <a:pt x="735076" y="6731"/>
                  </a:lnTo>
                  <a:lnTo>
                    <a:pt x="731138" y="2794"/>
                  </a:lnTo>
                  <a:lnTo>
                    <a:pt x="728726" y="1905"/>
                  </a:lnTo>
                  <a:close/>
                </a:path>
                <a:path w="1048384" h="189864">
                  <a:moveTo>
                    <a:pt x="733425" y="46862"/>
                  </a:moveTo>
                  <a:lnTo>
                    <a:pt x="717803" y="46862"/>
                  </a:lnTo>
                  <a:lnTo>
                    <a:pt x="717803" y="144399"/>
                  </a:lnTo>
                  <a:lnTo>
                    <a:pt x="733425" y="144399"/>
                  </a:lnTo>
                  <a:lnTo>
                    <a:pt x="733425" y="46862"/>
                  </a:lnTo>
                  <a:close/>
                </a:path>
                <a:path w="1048384" h="189864">
                  <a:moveTo>
                    <a:pt x="808101" y="44576"/>
                  </a:moveTo>
                  <a:lnTo>
                    <a:pt x="771774" y="58425"/>
                  </a:lnTo>
                  <a:lnTo>
                    <a:pt x="758444" y="96774"/>
                  </a:lnTo>
                  <a:lnTo>
                    <a:pt x="759233" y="107539"/>
                  </a:lnTo>
                  <a:lnTo>
                    <a:pt x="786399" y="143271"/>
                  </a:lnTo>
                  <a:lnTo>
                    <a:pt x="805814" y="146685"/>
                  </a:lnTo>
                  <a:lnTo>
                    <a:pt x="816369" y="145805"/>
                  </a:lnTo>
                  <a:lnTo>
                    <a:pt x="825769" y="143176"/>
                  </a:lnTo>
                  <a:lnTo>
                    <a:pt x="834050" y="138809"/>
                  </a:lnTo>
                  <a:lnTo>
                    <a:pt x="840198" y="133604"/>
                  </a:lnTo>
                  <a:lnTo>
                    <a:pt x="806957" y="133604"/>
                  </a:lnTo>
                  <a:lnTo>
                    <a:pt x="799907" y="132982"/>
                  </a:lnTo>
                  <a:lnTo>
                    <a:pt x="774479" y="96774"/>
                  </a:lnTo>
                  <a:lnTo>
                    <a:pt x="774511" y="95250"/>
                  </a:lnTo>
                  <a:lnTo>
                    <a:pt x="793511" y="60340"/>
                  </a:lnTo>
                  <a:lnTo>
                    <a:pt x="806957" y="57785"/>
                  </a:lnTo>
                  <a:lnTo>
                    <a:pt x="841846" y="57785"/>
                  </a:lnTo>
                  <a:lnTo>
                    <a:pt x="835443" y="52185"/>
                  </a:lnTo>
                  <a:lnTo>
                    <a:pt x="827547" y="47974"/>
                  </a:lnTo>
                  <a:lnTo>
                    <a:pt x="818437" y="45430"/>
                  </a:lnTo>
                  <a:lnTo>
                    <a:pt x="808101" y="44576"/>
                  </a:lnTo>
                  <a:close/>
                </a:path>
                <a:path w="1048384" h="189864">
                  <a:moveTo>
                    <a:pt x="841846" y="57785"/>
                  </a:moveTo>
                  <a:lnTo>
                    <a:pt x="817117" y="57785"/>
                  </a:lnTo>
                  <a:lnTo>
                    <a:pt x="824864" y="61087"/>
                  </a:lnTo>
                  <a:lnTo>
                    <a:pt x="830199" y="67690"/>
                  </a:lnTo>
                  <a:lnTo>
                    <a:pt x="833792" y="73167"/>
                  </a:lnTo>
                  <a:lnTo>
                    <a:pt x="836374" y="79692"/>
                  </a:lnTo>
                  <a:lnTo>
                    <a:pt x="837932" y="87264"/>
                  </a:lnTo>
                  <a:lnTo>
                    <a:pt x="838415" y="95250"/>
                  </a:lnTo>
                  <a:lnTo>
                    <a:pt x="838399" y="96774"/>
                  </a:lnTo>
                  <a:lnTo>
                    <a:pt x="817117" y="133604"/>
                  </a:lnTo>
                  <a:lnTo>
                    <a:pt x="840198" y="133604"/>
                  </a:lnTo>
                  <a:lnTo>
                    <a:pt x="854455" y="95250"/>
                  </a:lnTo>
                  <a:lnTo>
                    <a:pt x="853674" y="84006"/>
                  </a:lnTo>
                  <a:lnTo>
                    <a:pt x="851344" y="74072"/>
                  </a:lnTo>
                  <a:lnTo>
                    <a:pt x="847490" y="65424"/>
                  </a:lnTo>
                  <a:lnTo>
                    <a:pt x="842136" y="58038"/>
                  </a:lnTo>
                  <a:lnTo>
                    <a:pt x="841846" y="57785"/>
                  </a:lnTo>
                  <a:close/>
                </a:path>
                <a:path w="1048384" h="189864">
                  <a:moveTo>
                    <a:pt x="894969" y="46862"/>
                  </a:moveTo>
                  <a:lnTo>
                    <a:pt x="879348" y="46862"/>
                  </a:lnTo>
                  <a:lnTo>
                    <a:pt x="879348" y="144399"/>
                  </a:lnTo>
                  <a:lnTo>
                    <a:pt x="894969" y="144399"/>
                  </a:lnTo>
                  <a:lnTo>
                    <a:pt x="894969" y="79883"/>
                  </a:lnTo>
                  <a:lnTo>
                    <a:pt x="897508" y="72389"/>
                  </a:lnTo>
                  <a:lnTo>
                    <a:pt x="902588" y="66548"/>
                  </a:lnTo>
                  <a:lnTo>
                    <a:pt x="905645" y="63119"/>
                  </a:lnTo>
                  <a:lnTo>
                    <a:pt x="894969" y="63119"/>
                  </a:lnTo>
                  <a:lnTo>
                    <a:pt x="894969" y="46862"/>
                  </a:lnTo>
                  <a:close/>
                </a:path>
                <a:path w="1048384" h="189864">
                  <a:moveTo>
                    <a:pt x="953666" y="57785"/>
                  </a:moveTo>
                  <a:lnTo>
                    <a:pt x="922020" y="57785"/>
                  </a:lnTo>
                  <a:lnTo>
                    <a:pt x="931947" y="59715"/>
                  </a:lnTo>
                  <a:lnTo>
                    <a:pt x="939053" y="65516"/>
                  </a:lnTo>
                  <a:lnTo>
                    <a:pt x="943326" y="75197"/>
                  </a:lnTo>
                  <a:lnTo>
                    <a:pt x="944752" y="88773"/>
                  </a:lnTo>
                  <a:lnTo>
                    <a:pt x="944752" y="144399"/>
                  </a:lnTo>
                  <a:lnTo>
                    <a:pt x="960374" y="144399"/>
                  </a:lnTo>
                  <a:lnTo>
                    <a:pt x="960374" y="84836"/>
                  </a:lnTo>
                  <a:lnTo>
                    <a:pt x="959830" y="75618"/>
                  </a:lnTo>
                  <a:lnTo>
                    <a:pt x="958214" y="67579"/>
                  </a:lnTo>
                  <a:lnTo>
                    <a:pt x="955550" y="60706"/>
                  </a:lnTo>
                  <a:lnTo>
                    <a:pt x="953666" y="57785"/>
                  </a:lnTo>
                  <a:close/>
                </a:path>
                <a:path w="1048384" h="189864">
                  <a:moveTo>
                    <a:pt x="927353" y="44576"/>
                  </a:moveTo>
                  <a:lnTo>
                    <a:pt x="917495" y="45741"/>
                  </a:lnTo>
                  <a:lnTo>
                    <a:pt x="908875" y="49228"/>
                  </a:lnTo>
                  <a:lnTo>
                    <a:pt x="901493" y="55024"/>
                  </a:lnTo>
                  <a:lnTo>
                    <a:pt x="895350" y="63119"/>
                  </a:lnTo>
                  <a:lnTo>
                    <a:pt x="905645" y="63119"/>
                  </a:lnTo>
                  <a:lnTo>
                    <a:pt x="907796" y="60706"/>
                  </a:lnTo>
                  <a:lnTo>
                    <a:pt x="914273" y="57785"/>
                  </a:lnTo>
                  <a:lnTo>
                    <a:pt x="953666" y="57785"/>
                  </a:lnTo>
                  <a:lnTo>
                    <a:pt x="951864" y="54990"/>
                  </a:lnTo>
                  <a:lnTo>
                    <a:pt x="947124" y="50417"/>
                  </a:lnTo>
                  <a:lnTo>
                    <a:pt x="941466" y="47164"/>
                  </a:lnTo>
                  <a:lnTo>
                    <a:pt x="934880" y="45221"/>
                  </a:lnTo>
                  <a:lnTo>
                    <a:pt x="927353" y="44576"/>
                  </a:lnTo>
                  <a:close/>
                </a:path>
                <a:path w="1048384" h="189864">
                  <a:moveTo>
                    <a:pt x="983233" y="124206"/>
                  </a:moveTo>
                  <a:lnTo>
                    <a:pt x="983233" y="140970"/>
                  </a:lnTo>
                  <a:lnTo>
                    <a:pt x="988998" y="143470"/>
                  </a:lnTo>
                  <a:lnTo>
                    <a:pt x="995251" y="145256"/>
                  </a:lnTo>
                  <a:lnTo>
                    <a:pt x="1002004" y="146327"/>
                  </a:lnTo>
                  <a:lnTo>
                    <a:pt x="1009269" y="146685"/>
                  </a:lnTo>
                  <a:lnTo>
                    <a:pt x="1014349" y="146685"/>
                  </a:lnTo>
                  <a:lnTo>
                    <a:pt x="1043082" y="133604"/>
                  </a:lnTo>
                  <a:lnTo>
                    <a:pt x="1011301" y="133604"/>
                  </a:lnTo>
                  <a:lnTo>
                    <a:pt x="1003772" y="133010"/>
                  </a:lnTo>
                  <a:lnTo>
                    <a:pt x="996600" y="131238"/>
                  </a:lnTo>
                  <a:lnTo>
                    <a:pt x="989762" y="128299"/>
                  </a:lnTo>
                  <a:lnTo>
                    <a:pt x="983233" y="124206"/>
                  </a:lnTo>
                  <a:close/>
                </a:path>
                <a:path w="1048384" h="189864">
                  <a:moveTo>
                    <a:pt x="1029207" y="44576"/>
                  </a:moveTo>
                  <a:lnTo>
                    <a:pt x="1016000" y="44576"/>
                  </a:lnTo>
                  <a:lnTo>
                    <a:pt x="1011301" y="45212"/>
                  </a:lnTo>
                  <a:lnTo>
                    <a:pt x="1006855" y="46482"/>
                  </a:lnTo>
                  <a:lnTo>
                    <a:pt x="1002410" y="47625"/>
                  </a:lnTo>
                  <a:lnTo>
                    <a:pt x="998347" y="49402"/>
                  </a:lnTo>
                  <a:lnTo>
                    <a:pt x="994917" y="51815"/>
                  </a:lnTo>
                  <a:lnTo>
                    <a:pt x="991361" y="54229"/>
                  </a:lnTo>
                  <a:lnTo>
                    <a:pt x="988567" y="57150"/>
                  </a:lnTo>
                  <a:lnTo>
                    <a:pt x="986535" y="60706"/>
                  </a:lnTo>
                  <a:lnTo>
                    <a:pt x="984376" y="64135"/>
                  </a:lnTo>
                  <a:lnTo>
                    <a:pt x="983360" y="68199"/>
                  </a:lnTo>
                  <a:lnTo>
                    <a:pt x="983360" y="76581"/>
                  </a:lnTo>
                  <a:lnTo>
                    <a:pt x="983869" y="79883"/>
                  </a:lnTo>
                  <a:lnTo>
                    <a:pt x="986154" y="85471"/>
                  </a:lnTo>
                  <a:lnTo>
                    <a:pt x="987805" y="87884"/>
                  </a:lnTo>
                  <a:lnTo>
                    <a:pt x="989964" y="90043"/>
                  </a:lnTo>
                  <a:lnTo>
                    <a:pt x="992124" y="92329"/>
                  </a:lnTo>
                  <a:lnTo>
                    <a:pt x="994917" y="94234"/>
                  </a:lnTo>
                  <a:lnTo>
                    <a:pt x="998220" y="96012"/>
                  </a:lnTo>
                  <a:lnTo>
                    <a:pt x="1001395" y="97789"/>
                  </a:lnTo>
                  <a:lnTo>
                    <a:pt x="1005204" y="99440"/>
                  </a:lnTo>
                  <a:lnTo>
                    <a:pt x="1009523" y="101219"/>
                  </a:lnTo>
                  <a:lnTo>
                    <a:pt x="1012698" y="102362"/>
                  </a:lnTo>
                  <a:lnTo>
                    <a:pt x="1015619" y="103505"/>
                  </a:lnTo>
                  <a:lnTo>
                    <a:pt x="1020952" y="105790"/>
                  </a:lnTo>
                  <a:lnTo>
                    <a:pt x="1023365" y="107061"/>
                  </a:lnTo>
                  <a:lnTo>
                    <a:pt x="1025271" y="108458"/>
                  </a:lnTo>
                  <a:lnTo>
                    <a:pt x="1027302" y="109855"/>
                  </a:lnTo>
                  <a:lnTo>
                    <a:pt x="1028953" y="111379"/>
                  </a:lnTo>
                  <a:lnTo>
                    <a:pt x="1030097" y="113284"/>
                  </a:lnTo>
                  <a:lnTo>
                    <a:pt x="1031239" y="115062"/>
                  </a:lnTo>
                  <a:lnTo>
                    <a:pt x="1031875" y="117221"/>
                  </a:lnTo>
                  <a:lnTo>
                    <a:pt x="1031875" y="129032"/>
                  </a:lnTo>
                  <a:lnTo>
                    <a:pt x="1025016" y="133604"/>
                  </a:lnTo>
                  <a:lnTo>
                    <a:pt x="1043082" y="133604"/>
                  </a:lnTo>
                  <a:lnTo>
                    <a:pt x="1044701" y="130937"/>
                  </a:lnTo>
                  <a:lnTo>
                    <a:pt x="1046733" y="127381"/>
                  </a:lnTo>
                  <a:lnTo>
                    <a:pt x="1047876" y="123189"/>
                  </a:lnTo>
                  <a:lnTo>
                    <a:pt x="1047876" y="114426"/>
                  </a:lnTo>
                  <a:lnTo>
                    <a:pt x="1047241" y="110998"/>
                  </a:lnTo>
                  <a:lnTo>
                    <a:pt x="1045845" y="108204"/>
                  </a:lnTo>
                  <a:lnTo>
                    <a:pt x="1044575" y="105283"/>
                  </a:lnTo>
                  <a:lnTo>
                    <a:pt x="1019936" y="89535"/>
                  </a:lnTo>
                  <a:lnTo>
                    <a:pt x="1011301" y="86106"/>
                  </a:lnTo>
                  <a:lnTo>
                    <a:pt x="1008760" y="84962"/>
                  </a:lnTo>
                  <a:lnTo>
                    <a:pt x="1006601" y="83820"/>
                  </a:lnTo>
                  <a:lnTo>
                    <a:pt x="1004824" y="82423"/>
                  </a:lnTo>
                  <a:lnTo>
                    <a:pt x="1003046" y="81152"/>
                  </a:lnTo>
                  <a:lnTo>
                    <a:pt x="1001649" y="79629"/>
                  </a:lnTo>
                  <a:lnTo>
                    <a:pt x="1000759" y="77850"/>
                  </a:lnTo>
                  <a:lnTo>
                    <a:pt x="999871" y="76200"/>
                  </a:lnTo>
                  <a:lnTo>
                    <a:pt x="999362" y="74040"/>
                  </a:lnTo>
                  <a:lnTo>
                    <a:pt x="999362" y="69469"/>
                  </a:lnTo>
                  <a:lnTo>
                    <a:pt x="999871" y="67563"/>
                  </a:lnTo>
                  <a:lnTo>
                    <a:pt x="1001649" y="64262"/>
                  </a:lnTo>
                  <a:lnTo>
                    <a:pt x="1002919" y="62737"/>
                  </a:lnTo>
                  <a:lnTo>
                    <a:pt x="1004697" y="61595"/>
                  </a:lnTo>
                  <a:lnTo>
                    <a:pt x="1006348" y="60325"/>
                  </a:lnTo>
                  <a:lnTo>
                    <a:pt x="1008379" y="59436"/>
                  </a:lnTo>
                  <a:lnTo>
                    <a:pt x="1010665" y="58800"/>
                  </a:lnTo>
                  <a:lnTo>
                    <a:pt x="1013078" y="58038"/>
                  </a:lnTo>
                  <a:lnTo>
                    <a:pt x="1015746" y="57785"/>
                  </a:lnTo>
                  <a:lnTo>
                    <a:pt x="1043431" y="57785"/>
                  </a:lnTo>
                  <a:lnTo>
                    <a:pt x="1043431" y="49022"/>
                  </a:lnTo>
                  <a:lnTo>
                    <a:pt x="1036701" y="46100"/>
                  </a:lnTo>
                  <a:lnTo>
                    <a:pt x="1029207" y="44576"/>
                  </a:lnTo>
                  <a:close/>
                </a:path>
                <a:path w="1048384" h="189864">
                  <a:moveTo>
                    <a:pt x="1043431" y="57785"/>
                  </a:moveTo>
                  <a:lnTo>
                    <a:pt x="1018666" y="57785"/>
                  </a:lnTo>
                  <a:lnTo>
                    <a:pt x="1025429" y="58215"/>
                  </a:lnTo>
                  <a:lnTo>
                    <a:pt x="1031811" y="59515"/>
                  </a:lnTo>
                  <a:lnTo>
                    <a:pt x="1037812" y="61696"/>
                  </a:lnTo>
                  <a:lnTo>
                    <a:pt x="1043431" y="64770"/>
                  </a:lnTo>
                  <a:lnTo>
                    <a:pt x="1043431" y="57785"/>
                  </a:lnTo>
                  <a:close/>
                </a:path>
              </a:pathLst>
            </a:custGeom>
            <a:solidFill>
              <a:srgbClr val="FFFFFF">
                <a:alpha val="98823"/>
              </a:srgbClr>
            </a:solidFill>
          </p:spPr>
          <p:txBody>
            <a:bodyPr wrap="square" lIns="0" tIns="0" rIns="0" bIns="0" rtlCol="0"/>
            <a:lstStyle/>
            <a:p>
              <a:endParaRPr sz="1764" dirty="0">
                <a:latin typeface="+mj-lt"/>
              </a:endParaRPr>
            </a:p>
          </p:txBody>
        </p:sp>
        <p:sp>
          <p:nvSpPr>
            <p:cNvPr id="60" name="object 58">
              <a:extLst>
                <a:ext uri="{FF2B5EF4-FFF2-40B4-BE49-F238E27FC236}">
                  <a16:creationId xmlns:a16="http://schemas.microsoft.com/office/drawing/2014/main" id="{93F8400D-D5C9-47EB-B464-93B883BAE22B}"/>
                </a:ext>
              </a:extLst>
            </p:cNvPr>
            <p:cNvSpPr/>
            <p:nvPr/>
          </p:nvSpPr>
          <p:spPr>
            <a:xfrm>
              <a:off x="9760712" y="1589912"/>
              <a:ext cx="974090" cy="198120"/>
            </a:xfrm>
            <a:custGeom>
              <a:avLst/>
              <a:gdLst/>
              <a:ahLst/>
              <a:cxnLst/>
              <a:rect l="l" t="t" r="r" b="b"/>
              <a:pathLst>
                <a:path w="974090" h="198119">
                  <a:moveTo>
                    <a:pt x="0" y="162179"/>
                  </a:moveTo>
                  <a:lnTo>
                    <a:pt x="0" y="187198"/>
                  </a:lnTo>
                  <a:lnTo>
                    <a:pt x="2413" y="188849"/>
                  </a:lnTo>
                  <a:lnTo>
                    <a:pt x="42545" y="197612"/>
                  </a:lnTo>
                  <a:lnTo>
                    <a:pt x="54102" y="197612"/>
                  </a:lnTo>
                  <a:lnTo>
                    <a:pt x="90551" y="186562"/>
                  </a:lnTo>
                  <a:lnTo>
                    <a:pt x="96520" y="182752"/>
                  </a:lnTo>
                  <a:lnTo>
                    <a:pt x="100396" y="178562"/>
                  </a:lnTo>
                  <a:lnTo>
                    <a:pt x="44958" y="178562"/>
                  </a:lnTo>
                  <a:lnTo>
                    <a:pt x="40894" y="178181"/>
                  </a:lnTo>
                  <a:lnTo>
                    <a:pt x="10414" y="169037"/>
                  </a:lnTo>
                  <a:lnTo>
                    <a:pt x="6350" y="167005"/>
                  </a:lnTo>
                  <a:lnTo>
                    <a:pt x="2921" y="164719"/>
                  </a:lnTo>
                  <a:lnTo>
                    <a:pt x="0" y="162179"/>
                  </a:lnTo>
                  <a:close/>
                </a:path>
                <a:path w="974090" h="198119">
                  <a:moveTo>
                    <a:pt x="63373" y="10160"/>
                  </a:moveTo>
                  <a:lnTo>
                    <a:pt x="55499" y="10160"/>
                  </a:lnTo>
                  <a:lnTo>
                    <a:pt x="47752" y="11049"/>
                  </a:lnTo>
                  <a:lnTo>
                    <a:pt x="40259" y="13081"/>
                  </a:lnTo>
                  <a:lnTo>
                    <a:pt x="32639" y="14986"/>
                  </a:lnTo>
                  <a:lnTo>
                    <a:pt x="2159" y="43180"/>
                  </a:lnTo>
                  <a:lnTo>
                    <a:pt x="254" y="50292"/>
                  </a:lnTo>
                  <a:lnTo>
                    <a:pt x="254" y="65277"/>
                  </a:lnTo>
                  <a:lnTo>
                    <a:pt x="1524" y="71247"/>
                  </a:lnTo>
                  <a:lnTo>
                    <a:pt x="3810" y="76200"/>
                  </a:lnTo>
                  <a:lnTo>
                    <a:pt x="6096" y="81280"/>
                  </a:lnTo>
                  <a:lnTo>
                    <a:pt x="9271" y="85725"/>
                  </a:lnTo>
                  <a:lnTo>
                    <a:pt x="13335" y="89662"/>
                  </a:lnTo>
                  <a:lnTo>
                    <a:pt x="17399" y="93725"/>
                  </a:lnTo>
                  <a:lnTo>
                    <a:pt x="22098" y="97282"/>
                  </a:lnTo>
                  <a:lnTo>
                    <a:pt x="27686" y="100584"/>
                  </a:lnTo>
                  <a:lnTo>
                    <a:pt x="33147" y="103886"/>
                  </a:lnTo>
                  <a:lnTo>
                    <a:pt x="38989" y="107061"/>
                  </a:lnTo>
                  <a:lnTo>
                    <a:pt x="51308" y="113411"/>
                  </a:lnTo>
                  <a:lnTo>
                    <a:pt x="56896" y="116205"/>
                  </a:lnTo>
                  <a:lnTo>
                    <a:pt x="62103" y="118999"/>
                  </a:lnTo>
                  <a:lnTo>
                    <a:pt x="67310" y="121666"/>
                  </a:lnTo>
                  <a:lnTo>
                    <a:pt x="71755" y="124587"/>
                  </a:lnTo>
                  <a:lnTo>
                    <a:pt x="75565" y="127635"/>
                  </a:lnTo>
                  <a:lnTo>
                    <a:pt x="79375" y="130556"/>
                  </a:lnTo>
                  <a:lnTo>
                    <a:pt x="82296" y="133858"/>
                  </a:lnTo>
                  <a:lnTo>
                    <a:pt x="84455" y="137541"/>
                  </a:lnTo>
                  <a:lnTo>
                    <a:pt x="86614" y="141097"/>
                  </a:lnTo>
                  <a:lnTo>
                    <a:pt x="87757" y="145414"/>
                  </a:lnTo>
                  <a:lnTo>
                    <a:pt x="87757" y="159385"/>
                  </a:lnTo>
                  <a:lnTo>
                    <a:pt x="48768" y="178562"/>
                  </a:lnTo>
                  <a:lnTo>
                    <a:pt x="100396" y="178562"/>
                  </a:lnTo>
                  <a:lnTo>
                    <a:pt x="101219" y="177673"/>
                  </a:lnTo>
                  <a:lnTo>
                    <a:pt x="104984" y="171069"/>
                  </a:lnTo>
                  <a:lnTo>
                    <a:pt x="108204" y="165226"/>
                  </a:lnTo>
                  <a:lnTo>
                    <a:pt x="109982" y="157734"/>
                  </a:lnTo>
                  <a:lnTo>
                    <a:pt x="109982" y="141986"/>
                  </a:lnTo>
                  <a:lnTo>
                    <a:pt x="86233" y="108331"/>
                  </a:lnTo>
                  <a:lnTo>
                    <a:pt x="55626" y="91567"/>
                  </a:lnTo>
                  <a:lnTo>
                    <a:pt x="50038" y="88646"/>
                  </a:lnTo>
                  <a:lnTo>
                    <a:pt x="45212" y="85979"/>
                  </a:lnTo>
                  <a:lnTo>
                    <a:pt x="40259" y="83438"/>
                  </a:lnTo>
                  <a:lnTo>
                    <a:pt x="36195" y="80772"/>
                  </a:lnTo>
                  <a:lnTo>
                    <a:pt x="22606" y="61341"/>
                  </a:lnTo>
                  <a:lnTo>
                    <a:pt x="22606" y="51688"/>
                  </a:lnTo>
                  <a:lnTo>
                    <a:pt x="47244" y="30861"/>
                  </a:lnTo>
                  <a:lnTo>
                    <a:pt x="51943" y="29845"/>
                  </a:lnTo>
                  <a:lnTo>
                    <a:pt x="56515" y="29337"/>
                  </a:lnTo>
                  <a:lnTo>
                    <a:pt x="102362" y="29337"/>
                  </a:lnTo>
                  <a:lnTo>
                    <a:pt x="102362" y="16637"/>
                  </a:lnTo>
                  <a:lnTo>
                    <a:pt x="95341" y="13803"/>
                  </a:lnTo>
                  <a:lnTo>
                    <a:pt x="86487" y="11779"/>
                  </a:lnTo>
                  <a:lnTo>
                    <a:pt x="75822" y="10564"/>
                  </a:lnTo>
                  <a:lnTo>
                    <a:pt x="63373" y="10160"/>
                  </a:lnTo>
                  <a:close/>
                </a:path>
                <a:path w="974090" h="198119">
                  <a:moveTo>
                    <a:pt x="102362" y="29337"/>
                  </a:moveTo>
                  <a:lnTo>
                    <a:pt x="61214" y="29337"/>
                  </a:lnTo>
                  <a:lnTo>
                    <a:pt x="73215" y="30029"/>
                  </a:lnTo>
                  <a:lnTo>
                    <a:pt x="84074" y="32115"/>
                  </a:lnTo>
                  <a:lnTo>
                    <a:pt x="93789" y="35605"/>
                  </a:lnTo>
                  <a:lnTo>
                    <a:pt x="102362" y="40512"/>
                  </a:lnTo>
                  <a:lnTo>
                    <a:pt x="102362" y="29337"/>
                  </a:lnTo>
                  <a:close/>
                </a:path>
                <a:path w="974090" h="198119">
                  <a:moveTo>
                    <a:pt x="200152" y="61975"/>
                  </a:moveTo>
                  <a:lnTo>
                    <a:pt x="161611" y="72316"/>
                  </a:lnTo>
                  <a:lnTo>
                    <a:pt x="135211" y="115913"/>
                  </a:lnTo>
                  <a:lnTo>
                    <a:pt x="134112" y="131318"/>
                  </a:lnTo>
                  <a:lnTo>
                    <a:pt x="135183" y="145553"/>
                  </a:lnTo>
                  <a:lnTo>
                    <a:pt x="160545" y="187378"/>
                  </a:lnTo>
                  <a:lnTo>
                    <a:pt x="197104" y="197612"/>
                  </a:lnTo>
                  <a:lnTo>
                    <a:pt x="211054" y="196445"/>
                  </a:lnTo>
                  <a:lnTo>
                    <a:pt x="223551" y="192944"/>
                  </a:lnTo>
                  <a:lnTo>
                    <a:pt x="234572" y="187110"/>
                  </a:lnTo>
                  <a:lnTo>
                    <a:pt x="242613" y="180212"/>
                  </a:lnTo>
                  <a:lnTo>
                    <a:pt x="198628" y="180212"/>
                  </a:lnTo>
                  <a:lnTo>
                    <a:pt x="189224" y="179379"/>
                  </a:lnTo>
                  <a:lnTo>
                    <a:pt x="158273" y="151145"/>
                  </a:lnTo>
                  <a:lnTo>
                    <a:pt x="155372" y="131318"/>
                  </a:lnTo>
                  <a:lnTo>
                    <a:pt x="155401" y="129286"/>
                  </a:lnTo>
                  <a:lnTo>
                    <a:pt x="173339" y="87110"/>
                  </a:lnTo>
                  <a:lnTo>
                    <a:pt x="198628" y="79501"/>
                  </a:lnTo>
                  <a:lnTo>
                    <a:pt x="244928" y="79501"/>
                  </a:lnTo>
                  <a:lnTo>
                    <a:pt x="236406" y="72048"/>
                  </a:lnTo>
                  <a:lnTo>
                    <a:pt x="225901" y="66452"/>
                  </a:lnTo>
                  <a:lnTo>
                    <a:pt x="213824" y="63095"/>
                  </a:lnTo>
                  <a:lnTo>
                    <a:pt x="200152" y="61975"/>
                  </a:lnTo>
                  <a:close/>
                </a:path>
                <a:path w="974090" h="198119">
                  <a:moveTo>
                    <a:pt x="244928" y="79501"/>
                  </a:moveTo>
                  <a:lnTo>
                    <a:pt x="198628" y="79501"/>
                  </a:lnTo>
                  <a:lnTo>
                    <a:pt x="208057" y="80313"/>
                  </a:lnTo>
                  <a:lnTo>
                    <a:pt x="216344" y="82756"/>
                  </a:lnTo>
                  <a:lnTo>
                    <a:pt x="239615" y="118621"/>
                  </a:lnTo>
                  <a:lnTo>
                    <a:pt x="240239" y="129286"/>
                  </a:lnTo>
                  <a:lnTo>
                    <a:pt x="240209" y="131318"/>
                  </a:lnTo>
                  <a:lnTo>
                    <a:pt x="223488" y="172819"/>
                  </a:lnTo>
                  <a:lnTo>
                    <a:pt x="198628" y="180212"/>
                  </a:lnTo>
                  <a:lnTo>
                    <a:pt x="242613" y="180212"/>
                  </a:lnTo>
                  <a:lnTo>
                    <a:pt x="260524" y="144027"/>
                  </a:lnTo>
                  <a:lnTo>
                    <a:pt x="261620" y="129286"/>
                  </a:lnTo>
                  <a:lnTo>
                    <a:pt x="260598" y="114333"/>
                  </a:lnTo>
                  <a:lnTo>
                    <a:pt x="257540" y="101107"/>
                  </a:lnTo>
                  <a:lnTo>
                    <a:pt x="252458" y="89620"/>
                  </a:lnTo>
                  <a:lnTo>
                    <a:pt x="245364" y="79883"/>
                  </a:lnTo>
                  <a:lnTo>
                    <a:pt x="244928" y="79501"/>
                  </a:lnTo>
                  <a:close/>
                </a:path>
                <a:path w="974090" h="198119">
                  <a:moveTo>
                    <a:pt x="319151" y="82804"/>
                  </a:moveTo>
                  <a:lnTo>
                    <a:pt x="298577" y="82804"/>
                  </a:lnTo>
                  <a:lnTo>
                    <a:pt x="298577" y="194563"/>
                  </a:lnTo>
                  <a:lnTo>
                    <a:pt x="319151" y="194563"/>
                  </a:lnTo>
                  <a:lnTo>
                    <a:pt x="319151" y="82804"/>
                  </a:lnTo>
                  <a:close/>
                </a:path>
                <a:path w="974090" h="198119">
                  <a:moveTo>
                    <a:pt x="349504" y="65024"/>
                  </a:moveTo>
                  <a:lnTo>
                    <a:pt x="276479" y="65024"/>
                  </a:lnTo>
                  <a:lnTo>
                    <a:pt x="276479" y="82804"/>
                  </a:lnTo>
                  <a:lnTo>
                    <a:pt x="349504" y="82804"/>
                  </a:lnTo>
                  <a:lnTo>
                    <a:pt x="349504" y="65024"/>
                  </a:lnTo>
                  <a:close/>
                </a:path>
                <a:path w="974090" h="198119">
                  <a:moveTo>
                    <a:pt x="346075" y="0"/>
                  </a:moveTo>
                  <a:lnTo>
                    <a:pt x="339725" y="0"/>
                  </a:lnTo>
                  <a:lnTo>
                    <a:pt x="331247" y="738"/>
                  </a:lnTo>
                  <a:lnTo>
                    <a:pt x="301529" y="25796"/>
                  </a:lnTo>
                  <a:lnTo>
                    <a:pt x="298577" y="44069"/>
                  </a:lnTo>
                  <a:lnTo>
                    <a:pt x="298577" y="65024"/>
                  </a:lnTo>
                  <a:lnTo>
                    <a:pt x="319151" y="65024"/>
                  </a:lnTo>
                  <a:lnTo>
                    <a:pt x="319267" y="44069"/>
                  </a:lnTo>
                  <a:lnTo>
                    <a:pt x="320528" y="33083"/>
                  </a:lnTo>
                  <a:lnTo>
                    <a:pt x="324643" y="24511"/>
                  </a:lnTo>
                  <a:lnTo>
                    <a:pt x="331473" y="19367"/>
                  </a:lnTo>
                  <a:lnTo>
                    <a:pt x="340995" y="17652"/>
                  </a:lnTo>
                  <a:lnTo>
                    <a:pt x="354711" y="17652"/>
                  </a:lnTo>
                  <a:lnTo>
                    <a:pt x="354711" y="2286"/>
                  </a:lnTo>
                  <a:lnTo>
                    <a:pt x="351028" y="762"/>
                  </a:lnTo>
                  <a:lnTo>
                    <a:pt x="346075" y="0"/>
                  </a:lnTo>
                  <a:close/>
                </a:path>
                <a:path w="974090" h="198119">
                  <a:moveTo>
                    <a:pt x="354711" y="17652"/>
                  </a:moveTo>
                  <a:lnTo>
                    <a:pt x="346075" y="17652"/>
                  </a:lnTo>
                  <a:lnTo>
                    <a:pt x="350647" y="18796"/>
                  </a:lnTo>
                  <a:lnTo>
                    <a:pt x="354711" y="20955"/>
                  </a:lnTo>
                  <a:lnTo>
                    <a:pt x="354711" y="17652"/>
                  </a:lnTo>
                  <a:close/>
                </a:path>
                <a:path w="974090" h="198119">
                  <a:moveTo>
                    <a:pt x="403479" y="82804"/>
                  </a:moveTo>
                  <a:lnTo>
                    <a:pt x="382778" y="82804"/>
                  </a:lnTo>
                  <a:lnTo>
                    <a:pt x="382778" y="159385"/>
                  </a:lnTo>
                  <a:lnTo>
                    <a:pt x="384899" y="175980"/>
                  </a:lnTo>
                  <a:lnTo>
                    <a:pt x="391271" y="187848"/>
                  </a:lnTo>
                  <a:lnTo>
                    <a:pt x="401905" y="194978"/>
                  </a:lnTo>
                  <a:lnTo>
                    <a:pt x="416814" y="197358"/>
                  </a:lnTo>
                  <a:lnTo>
                    <a:pt x="424815" y="197358"/>
                  </a:lnTo>
                  <a:lnTo>
                    <a:pt x="431292" y="195961"/>
                  </a:lnTo>
                  <a:lnTo>
                    <a:pt x="436118" y="193294"/>
                  </a:lnTo>
                  <a:lnTo>
                    <a:pt x="436118" y="179959"/>
                  </a:lnTo>
                  <a:lnTo>
                    <a:pt x="415798" y="179959"/>
                  </a:lnTo>
                  <a:lnTo>
                    <a:pt x="410972" y="178054"/>
                  </a:lnTo>
                  <a:lnTo>
                    <a:pt x="407924" y="174371"/>
                  </a:lnTo>
                  <a:lnTo>
                    <a:pt x="405003" y="170561"/>
                  </a:lnTo>
                  <a:lnTo>
                    <a:pt x="403479" y="164464"/>
                  </a:lnTo>
                  <a:lnTo>
                    <a:pt x="403479" y="82804"/>
                  </a:lnTo>
                  <a:close/>
                </a:path>
                <a:path w="974090" h="198119">
                  <a:moveTo>
                    <a:pt x="436118" y="175641"/>
                  </a:moveTo>
                  <a:lnTo>
                    <a:pt x="432435" y="178435"/>
                  </a:lnTo>
                  <a:lnTo>
                    <a:pt x="427863" y="179959"/>
                  </a:lnTo>
                  <a:lnTo>
                    <a:pt x="436118" y="179959"/>
                  </a:lnTo>
                  <a:lnTo>
                    <a:pt x="436118" y="175641"/>
                  </a:lnTo>
                  <a:close/>
                </a:path>
                <a:path w="974090" h="198119">
                  <a:moveTo>
                    <a:pt x="436118" y="65024"/>
                  </a:moveTo>
                  <a:lnTo>
                    <a:pt x="360553" y="65024"/>
                  </a:lnTo>
                  <a:lnTo>
                    <a:pt x="360553" y="82804"/>
                  </a:lnTo>
                  <a:lnTo>
                    <a:pt x="436118" y="82804"/>
                  </a:lnTo>
                  <a:lnTo>
                    <a:pt x="436118" y="65024"/>
                  </a:lnTo>
                  <a:close/>
                </a:path>
                <a:path w="974090" h="198119">
                  <a:moveTo>
                    <a:pt x="403479" y="26670"/>
                  </a:moveTo>
                  <a:lnTo>
                    <a:pt x="382778" y="33400"/>
                  </a:lnTo>
                  <a:lnTo>
                    <a:pt x="382778" y="65024"/>
                  </a:lnTo>
                  <a:lnTo>
                    <a:pt x="403479" y="65024"/>
                  </a:lnTo>
                  <a:lnTo>
                    <a:pt x="403479" y="26670"/>
                  </a:lnTo>
                  <a:close/>
                </a:path>
                <a:path w="974090" h="198119">
                  <a:moveTo>
                    <a:pt x="468249" y="65024"/>
                  </a:moveTo>
                  <a:lnTo>
                    <a:pt x="446532" y="65024"/>
                  </a:lnTo>
                  <a:lnTo>
                    <a:pt x="485775" y="194563"/>
                  </a:lnTo>
                  <a:lnTo>
                    <a:pt x="506476" y="194563"/>
                  </a:lnTo>
                  <a:lnTo>
                    <a:pt x="512844" y="174117"/>
                  </a:lnTo>
                  <a:lnTo>
                    <a:pt x="496824" y="174117"/>
                  </a:lnTo>
                  <a:lnTo>
                    <a:pt x="496570" y="169291"/>
                  </a:lnTo>
                  <a:lnTo>
                    <a:pt x="495935" y="165354"/>
                  </a:lnTo>
                  <a:lnTo>
                    <a:pt x="494976" y="162179"/>
                  </a:lnTo>
                  <a:lnTo>
                    <a:pt x="468249" y="65024"/>
                  </a:lnTo>
                  <a:close/>
                </a:path>
                <a:path w="974090" h="198119">
                  <a:moveTo>
                    <a:pt x="555816" y="89788"/>
                  </a:moveTo>
                  <a:lnTo>
                    <a:pt x="538607" y="89788"/>
                  </a:lnTo>
                  <a:lnTo>
                    <a:pt x="538988" y="94361"/>
                  </a:lnTo>
                  <a:lnTo>
                    <a:pt x="539623" y="98298"/>
                  </a:lnTo>
                  <a:lnTo>
                    <a:pt x="567309" y="194563"/>
                  </a:lnTo>
                  <a:lnTo>
                    <a:pt x="588772" y="194563"/>
                  </a:lnTo>
                  <a:lnTo>
                    <a:pt x="594829" y="174371"/>
                  </a:lnTo>
                  <a:lnTo>
                    <a:pt x="577723" y="174371"/>
                  </a:lnTo>
                  <a:lnTo>
                    <a:pt x="577215" y="169672"/>
                  </a:lnTo>
                  <a:lnTo>
                    <a:pt x="576580" y="165862"/>
                  </a:lnTo>
                  <a:lnTo>
                    <a:pt x="575678" y="162179"/>
                  </a:lnTo>
                  <a:lnTo>
                    <a:pt x="555816" y="89788"/>
                  </a:lnTo>
                  <a:close/>
                </a:path>
                <a:path w="974090" h="198119">
                  <a:moveTo>
                    <a:pt x="627634" y="65024"/>
                  </a:moveTo>
                  <a:lnTo>
                    <a:pt x="607187" y="65024"/>
                  </a:lnTo>
                  <a:lnTo>
                    <a:pt x="580898" y="162687"/>
                  </a:lnTo>
                  <a:lnTo>
                    <a:pt x="579628" y="167132"/>
                  </a:lnTo>
                  <a:lnTo>
                    <a:pt x="578866" y="171069"/>
                  </a:lnTo>
                  <a:lnTo>
                    <a:pt x="578739" y="174371"/>
                  </a:lnTo>
                  <a:lnTo>
                    <a:pt x="594829" y="174371"/>
                  </a:lnTo>
                  <a:lnTo>
                    <a:pt x="627634" y="65024"/>
                  </a:lnTo>
                  <a:close/>
                </a:path>
                <a:path w="974090" h="198119">
                  <a:moveTo>
                    <a:pt x="549021" y="65024"/>
                  </a:moveTo>
                  <a:lnTo>
                    <a:pt x="529971" y="65024"/>
                  </a:lnTo>
                  <a:lnTo>
                    <a:pt x="499972" y="162687"/>
                  </a:lnTo>
                  <a:lnTo>
                    <a:pt x="498856" y="166370"/>
                  </a:lnTo>
                  <a:lnTo>
                    <a:pt x="498094" y="170307"/>
                  </a:lnTo>
                  <a:lnTo>
                    <a:pt x="497840" y="174117"/>
                  </a:lnTo>
                  <a:lnTo>
                    <a:pt x="512844" y="174117"/>
                  </a:lnTo>
                  <a:lnTo>
                    <a:pt x="535432" y="101600"/>
                  </a:lnTo>
                  <a:lnTo>
                    <a:pt x="536956" y="96774"/>
                  </a:lnTo>
                  <a:lnTo>
                    <a:pt x="537845" y="92837"/>
                  </a:lnTo>
                  <a:lnTo>
                    <a:pt x="538099" y="89788"/>
                  </a:lnTo>
                  <a:lnTo>
                    <a:pt x="555816" y="89788"/>
                  </a:lnTo>
                  <a:lnTo>
                    <a:pt x="549021" y="65024"/>
                  </a:lnTo>
                  <a:close/>
                </a:path>
                <a:path w="974090" h="198119">
                  <a:moveTo>
                    <a:pt x="736296" y="79501"/>
                  </a:moveTo>
                  <a:lnTo>
                    <a:pt x="697230" y="79501"/>
                  </a:lnTo>
                  <a:lnTo>
                    <a:pt x="708898" y="81553"/>
                  </a:lnTo>
                  <a:lnTo>
                    <a:pt x="717232" y="87725"/>
                  </a:lnTo>
                  <a:lnTo>
                    <a:pt x="722233" y="98040"/>
                  </a:lnTo>
                  <a:lnTo>
                    <a:pt x="723900" y="112522"/>
                  </a:lnTo>
                  <a:lnTo>
                    <a:pt x="685038" y="117856"/>
                  </a:lnTo>
                  <a:lnTo>
                    <a:pt x="666369" y="122785"/>
                  </a:lnTo>
                  <a:lnTo>
                    <a:pt x="653034" y="131476"/>
                  </a:lnTo>
                  <a:lnTo>
                    <a:pt x="645033" y="143930"/>
                  </a:lnTo>
                  <a:lnTo>
                    <a:pt x="642366" y="160147"/>
                  </a:lnTo>
                  <a:lnTo>
                    <a:pt x="643036" y="168215"/>
                  </a:lnTo>
                  <a:lnTo>
                    <a:pt x="674397" y="196969"/>
                  </a:lnTo>
                  <a:lnTo>
                    <a:pt x="683514" y="197612"/>
                  </a:lnTo>
                  <a:lnTo>
                    <a:pt x="695870" y="196159"/>
                  </a:lnTo>
                  <a:lnTo>
                    <a:pt x="706643" y="191801"/>
                  </a:lnTo>
                  <a:lnTo>
                    <a:pt x="715821" y="184538"/>
                  </a:lnTo>
                  <a:lnTo>
                    <a:pt x="719042" y="180212"/>
                  </a:lnTo>
                  <a:lnTo>
                    <a:pt x="680847" y="180212"/>
                  </a:lnTo>
                  <a:lnTo>
                    <a:pt x="674878" y="178181"/>
                  </a:lnTo>
                  <a:lnTo>
                    <a:pt x="665861" y="170180"/>
                  </a:lnTo>
                  <a:lnTo>
                    <a:pt x="663575" y="164973"/>
                  </a:lnTo>
                  <a:lnTo>
                    <a:pt x="663604" y="149913"/>
                  </a:lnTo>
                  <a:lnTo>
                    <a:pt x="665988" y="143891"/>
                  </a:lnTo>
                  <a:lnTo>
                    <a:pt x="670941" y="140462"/>
                  </a:lnTo>
                  <a:lnTo>
                    <a:pt x="675767" y="137033"/>
                  </a:lnTo>
                  <a:lnTo>
                    <a:pt x="683006" y="134747"/>
                  </a:lnTo>
                  <a:lnTo>
                    <a:pt x="723900" y="129032"/>
                  </a:lnTo>
                  <a:lnTo>
                    <a:pt x="744601" y="129032"/>
                  </a:lnTo>
                  <a:lnTo>
                    <a:pt x="744601" y="110362"/>
                  </a:lnTo>
                  <a:lnTo>
                    <a:pt x="741763" y="89193"/>
                  </a:lnTo>
                  <a:lnTo>
                    <a:pt x="736296" y="79501"/>
                  </a:lnTo>
                  <a:close/>
                </a:path>
                <a:path w="974090" h="198119">
                  <a:moveTo>
                    <a:pt x="744601" y="174371"/>
                  </a:moveTo>
                  <a:lnTo>
                    <a:pt x="723900" y="174371"/>
                  </a:lnTo>
                  <a:lnTo>
                    <a:pt x="723900" y="194563"/>
                  </a:lnTo>
                  <a:lnTo>
                    <a:pt x="744601" y="194563"/>
                  </a:lnTo>
                  <a:lnTo>
                    <a:pt x="744601" y="174371"/>
                  </a:lnTo>
                  <a:close/>
                </a:path>
                <a:path w="974090" h="198119">
                  <a:moveTo>
                    <a:pt x="744601" y="129032"/>
                  </a:moveTo>
                  <a:lnTo>
                    <a:pt x="723900" y="129032"/>
                  </a:lnTo>
                  <a:lnTo>
                    <a:pt x="723900" y="141986"/>
                  </a:lnTo>
                  <a:lnTo>
                    <a:pt x="723278" y="149913"/>
                  </a:lnTo>
                  <a:lnTo>
                    <a:pt x="695721" y="179524"/>
                  </a:lnTo>
                  <a:lnTo>
                    <a:pt x="688340" y="180212"/>
                  </a:lnTo>
                  <a:lnTo>
                    <a:pt x="719042" y="180212"/>
                  </a:lnTo>
                  <a:lnTo>
                    <a:pt x="723392" y="174371"/>
                  </a:lnTo>
                  <a:lnTo>
                    <a:pt x="744601" y="174371"/>
                  </a:lnTo>
                  <a:lnTo>
                    <a:pt x="744601" y="129032"/>
                  </a:lnTo>
                  <a:close/>
                </a:path>
                <a:path w="974090" h="198119">
                  <a:moveTo>
                    <a:pt x="699008" y="61975"/>
                  </a:moveTo>
                  <a:lnTo>
                    <a:pt x="686889" y="62737"/>
                  </a:lnTo>
                  <a:lnTo>
                    <a:pt x="675497" y="65024"/>
                  </a:lnTo>
                  <a:lnTo>
                    <a:pt x="664843" y="68834"/>
                  </a:lnTo>
                  <a:lnTo>
                    <a:pt x="654939" y="74168"/>
                  </a:lnTo>
                  <a:lnTo>
                    <a:pt x="654939" y="95376"/>
                  </a:lnTo>
                  <a:lnTo>
                    <a:pt x="664654" y="88395"/>
                  </a:lnTo>
                  <a:lnTo>
                    <a:pt x="674941" y="83438"/>
                  </a:lnTo>
                  <a:lnTo>
                    <a:pt x="685800" y="80482"/>
                  </a:lnTo>
                  <a:lnTo>
                    <a:pt x="697230" y="79501"/>
                  </a:lnTo>
                  <a:lnTo>
                    <a:pt x="736296" y="79501"/>
                  </a:lnTo>
                  <a:lnTo>
                    <a:pt x="733234" y="74072"/>
                  </a:lnTo>
                  <a:lnTo>
                    <a:pt x="718990" y="65000"/>
                  </a:lnTo>
                  <a:lnTo>
                    <a:pt x="699008" y="61975"/>
                  </a:lnTo>
                  <a:close/>
                </a:path>
                <a:path w="974090" h="198119">
                  <a:moveTo>
                    <a:pt x="803783" y="65024"/>
                  </a:moveTo>
                  <a:lnTo>
                    <a:pt x="782955" y="65024"/>
                  </a:lnTo>
                  <a:lnTo>
                    <a:pt x="782955" y="194563"/>
                  </a:lnTo>
                  <a:lnTo>
                    <a:pt x="803783" y="194563"/>
                  </a:lnTo>
                  <a:lnTo>
                    <a:pt x="803783" y="128524"/>
                  </a:lnTo>
                  <a:lnTo>
                    <a:pt x="804332" y="118310"/>
                  </a:lnTo>
                  <a:lnTo>
                    <a:pt x="805989" y="109204"/>
                  </a:lnTo>
                  <a:lnTo>
                    <a:pt x="808765" y="101217"/>
                  </a:lnTo>
                  <a:lnTo>
                    <a:pt x="812673" y="94361"/>
                  </a:lnTo>
                  <a:lnTo>
                    <a:pt x="814979" y="91694"/>
                  </a:lnTo>
                  <a:lnTo>
                    <a:pt x="803783" y="91694"/>
                  </a:lnTo>
                  <a:lnTo>
                    <a:pt x="803783" y="65024"/>
                  </a:lnTo>
                  <a:close/>
                </a:path>
                <a:path w="974090" h="198119">
                  <a:moveTo>
                    <a:pt x="843534" y="62737"/>
                  </a:moveTo>
                  <a:lnTo>
                    <a:pt x="830580" y="62737"/>
                  </a:lnTo>
                  <a:lnTo>
                    <a:pt x="823849" y="65277"/>
                  </a:lnTo>
                  <a:lnTo>
                    <a:pt x="817753" y="70358"/>
                  </a:lnTo>
                  <a:lnTo>
                    <a:pt x="811657" y="75564"/>
                  </a:lnTo>
                  <a:lnTo>
                    <a:pt x="807210" y="82680"/>
                  </a:lnTo>
                  <a:lnTo>
                    <a:pt x="804291" y="91694"/>
                  </a:lnTo>
                  <a:lnTo>
                    <a:pt x="814979" y="91694"/>
                  </a:lnTo>
                  <a:lnTo>
                    <a:pt x="817413" y="88880"/>
                  </a:lnTo>
                  <a:lnTo>
                    <a:pt x="822690" y="84994"/>
                  </a:lnTo>
                  <a:lnTo>
                    <a:pt x="828547" y="82676"/>
                  </a:lnTo>
                  <a:lnTo>
                    <a:pt x="834898" y="81914"/>
                  </a:lnTo>
                  <a:lnTo>
                    <a:pt x="850519" y="81914"/>
                  </a:lnTo>
                  <a:lnTo>
                    <a:pt x="850519" y="64516"/>
                  </a:lnTo>
                  <a:lnTo>
                    <a:pt x="847725" y="63373"/>
                  </a:lnTo>
                  <a:lnTo>
                    <a:pt x="843534" y="62737"/>
                  </a:lnTo>
                  <a:close/>
                </a:path>
                <a:path w="974090" h="198119">
                  <a:moveTo>
                    <a:pt x="850519" y="81914"/>
                  </a:moveTo>
                  <a:lnTo>
                    <a:pt x="841629" y="81914"/>
                  </a:lnTo>
                  <a:lnTo>
                    <a:pt x="846963" y="83312"/>
                  </a:lnTo>
                  <a:lnTo>
                    <a:pt x="850519" y="85979"/>
                  </a:lnTo>
                  <a:lnTo>
                    <a:pt x="850519" y="81914"/>
                  </a:lnTo>
                  <a:close/>
                </a:path>
                <a:path w="974090" h="198119">
                  <a:moveTo>
                    <a:pt x="920750" y="61975"/>
                  </a:moveTo>
                  <a:lnTo>
                    <a:pt x="878205" y="81025"/>
                  </a:lnTo>
                  <a:lnTo>
                    <a:pt x="862131" y="115869"/>
                  </a:lnTo>
                  <a:lnTo>
                    <a:pt x="861060" y="130301"/>
                  </a:lnTo>
                  <a:lnTo>
                    <a:pt x="862036" y="145401"/>
                  </a:lnTo>
                  <a:lnTo>
                    <a:pt x="885249" y="187700"/>
                  </a:lnTo>
                  <a:lnTo>
                    <a:pt x="919861" y="197612"/>
                  </a:lnTo>
                  <a:lnTo>
                    <a:pt x="933192" y="196828"/>
                  </a:lnTo>
                  <a:lnTo>
                    <a:pt x="945165" y="194484"/>
                  </a:lnTo>
                  <a:lnTo>
                    <a:pt x="955758" y="190593"/>
                  </a:lnTo>
                  <a:lnTo>
                    <a:pt x="964946" y="185166"/>
                  </a:lnTo>
                  <a:lnTo>
                    <a:pt x="964946" y="180212"/>
                  </a:lnTo>
                  <a:lnTo>
                    <a:pt x="924814" y="180212"/>
                  </a:lnTo>
                  <a:lnTo>
                    <a:pt x="915548" y="179474"/>
                  </a:lnTo>
                  <a:lnTo>
                    <a:pt x="885698" y="154130"/>
                  </a:lnTo>
                  <a:lnTo>
                    <a:pt x="882523" y="135000"/>
                  </a:lnTo>
                  <a:lnTo>
                    <a:pt x="973963" y="135000"/>
                  </a:lnTo>
                  <a:lnTo>
                    <a:pt x="973963" y="124079"/>
                  </a:lnTo>
                  <a:lnTo>
                    <a:pt x="973543" y="117348"/>
                  </a:lnTo>
                  <a:lnTo>
                    <a:pt x="882777" y="117348"/>
                  </a:lnTo>
                  <a:lnTo>
                    <a:pt x="884493" y="109275"/>
                  </a:lnTo>
                  <a:lnTo>
                    <a:pt x="913300" y="80146"/>
                  </a:lnTo>
                  <a:lnTo>
                    <a:pt x="920369" y="79501"/>
                  </a:lnTo>
                  <a:lnTo>
                    <a:pt x="960805" y="79501"/>
                  </a:lnTo>
                  <a:lnTo>
                    <a:pt x="960120" y="78486"/>
                  </a:lnTo>
                  <a:lnTo>
                    <a:pt x="952378" y="71245"/>
                  </a:lnTo>
                  <a:lnTo>
                    <a:pt x="943244" y="66087"/>
                  </a:lnTo>
                  <a:lnTo>
                    <a:pt x="932705" y="63001"/>
                  </a:lnTo>
                  <a:lnTo>
                    <a:pt x="920750" y="61975"/>
                  </a:lnTo>
                  <a:close/>
                </a:path>
                <a:path w="974090" h="198119">
                  <a:moveTo>
                    <a:pt x="964946" y="165735"/>
                  </a:moveTo>
                  <a:lnTo>
                    <a:pt x="955567" y="172069"/>
                  </a:lnTo>
                  <a:lnTo>
                    <a:pt x="945737" y="176593"/>
                  </a:lnTo>
                  <a:lnTo>
                    <a:pt x="935478" y="179308"/>
                  </a:lnTo>
                  <a:lnTo>
                    <a:pt x="924814" y="180212"/>
                  </a:lnTo>
                  <a:lnTo>
                    <a:pt x="964946" y="180212"/>
                  </a:lnTo>
                  <a:lnTo>
                    <a:pt x="964946" y="165735"/>
                  </a:lnTo>
                  <a:close/>
                </a:path>
                <a:path w="974090" h="198119">
                  <a:moveTo>
                    <a:pt x="960805" y="79501"/>
                  </a:moveTo>
                  <a:lnTo>
                    <a:pt x="920369" y="79501"/>
                  </a:lnTo>
                  <a:lnTo>
                    <a:pt x="927506" y="80121"/>
                  </a:lnTo>
                  <a:lnTo>
                    <a:pt x="933846" y="81978"/>
                  </a:lnTo>
                  <a:lnTo>
                    <a:pt x="952754" y="117348"/>
                  </a:lnTo>
                  <a:lnTo>
                    <a:pt x="973543" y="117348"/>
                  </a:lnTo>
                  <a:lnTo>
                    <a:pt x="973103" y="110293"/>
                  </a:lnTo>
                  <a:lnTo>
                    <a:pt x="970518" y="98091"/>
                  </a:lnTo>
                  <a:lnTo>
                    <a:pt x="966194" y="87485"/>
                  </a:lnTo>
                  <a:lnTo>
                    <a:pt x="960805" y="79501"/>
                  </a:lnTo>
                  <a:close/>
                </a:path>
              </a:pathLst>
            </a:custGeom>
            <a:solidFill>
              <a:srgbClr val="585858">
                <a:alpha val="98823"/>
              </a:srgbClr>
            </a:solidFill>
          </p:spPr>
          <p:txBody>
            <a:bodyPr wrap="square" lIns="0" tIns="0" rIns="0" bIns="0" rtlCol="0"/>
            <a:lstStyle/>
            <a:p>
              <a:endParaRPr sz="1764" dirty="0">
                <a:latin typeface="+mj-lt"/>
              </a:endParaRPr>
            </a:p>
          </p:txBody>
        </p:sp>
        <p:sp>
          <p:nvSpPr>
            <p:cNvPr id="61" name="object 59">
              <a:extLst>
                <a:ext uri="{FF2B5EF4-FFF2-40B4-BE49-F238E27FC236}">
                  <a16:creationId xmlns:a16="http://schemas.microsoft.com/office/drawing/2014/main" id="{37EB7B02-BD5F-4969-B421-11693503BE30}"/>
                </a:ext>
              </a:extLst>
            </p:cNvPr>
            <p:cNvSpPr/>
            <p:nvPr/>
          </p:nvSpPr>
          <p:spPr>
            <a:xfrm>
              <a:off x="9759568" y="1892045"/>
              <a:ext cx="1273682" cy="184530"/>
            </a:xfrm>
            <a:prstGeom prst="rect">
              <a:avLst/>
            </a:prstGeom>
            <a:blipFill>
              <a:blip r:embed="rId9" cstate="print"/>
              <a:stretch>
                <a:fillRect/>
              </a:stretch>
            </a:blipFill>
          </p:spPr>
          <p:txBody>
            <a:bodyPr wrap="square" lIns="0" tIns="0" rIns="0" bIns="0" rtlCol="0"/>
            <a:lstStyle/>
            <a:p>
              <a:endParaRPr sz="1764" dirty="0">
                <a:latin typeface="+mj-lt"/>
              </a:endParaRPr>
            </a:p>
          </p:txBody>
        </p:sp>
        <p:sp>
          <p:nvSpPr>
            <p:cNvPr id="62" name="object 60">
              <a:extLst>
                <a:ext uri="{FF2B5EF4-FFF2-40B4-BE49-F238E27FC236}">
                  <a16:creationId xmlns:a16="http://schemas.microsoft.com/office/drawing/2014/main" id="{404BD26F-0781-403D-B8C0-ACF06069BADE}"/>
                </a:ext>
              </a:extLst>
            </p:cNvPr>
            <p:cNvSpPr/>
            <p:nvPr/>
          </p:nvSpPr>
          <p:spPr>
            <a:xfrm>
              <a:off x="11712448" y="3032378"/>
              <a:ext cx="178943" cy="2963125"/>
            </a:xfrm>
            <a:prstGeom prst="rect">
              <a:avLst/>
            </a:prstGeom>
            <a:blipFill>
              <a:blip r:embed="rId10" cstate="print"/>
              <a:stretch>
                <a:fillRect/>
              </a:stretch>
            </a:blipFill>
          </p:spPr>
          <p:txBody>
            <a:bodyPr wrap="square" lIns="0" tIns="0" rIns="0" bIns="0" rtlCol="0"/>
            <a:lstStyle/>
            <a:p>
              <a:endParaRPr sz="1764" dirty="0">
                <a:latin typeface="+mj-lt"/>
              </a:endParaRPr>
            </a:p>
          </p:txBody>
        </p:sp>
        <p:sp>
          <p:nvSpPr>
            <p:cNvPr id="63" name="object 61">
              <a:extLst>
                <a:ext uri="{FF2B5EF4-FFF2-40B4-BE49-F238E27FC236}">
                  <a16:creationId xmlns:a16="http://schemas.microsoft.com/office/drawing/2014/main" id="{1F7E7677-FB4A-4D2B-9F7A-D617B3009A40}"/>
                </a:ext>
              </a:extLst>
            </p:cNvPr>
            <p:cNvSpPr/>
            <p:nvPr/>
          </p:nvSpPr>
          <p:spPr>
            <a:xfrm>
              <a:off x="9715500" y="5303519"/>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64" name="object 62">
              <a:extLst>
                <a:ext uri="{FF2B5EF4-FFF2-40B4-BE49-F238E27FC236}">
                  <a16:creationId xmlns:a16="http://schemas.microsoft.com/office/drawing/2014/main" id="{E807C385-48F9-4773-8DAF-1796AD7CF4D1}"/>
                </a:ext>
              </a:extLst>
            </p:cNvPr>
            <p:cNvSpPr/>
            <p:nvPr/>
          </p:nvSpPr>
          <p:spPr>
            <a:xfrm>
              <a:off x="10064241" y="5394578"/>
              <a:ext cx="974725" cy="190500"/>
            </a:xfrm>
            <a:custGeom>
              <a:avLst/>
              <a:gdLst/>
              <a:ahLst/>
              <a:cxnLst/>
              <a:rect l="l" t="t" r="r" b="b"/>
              <a:pathLst>
                <a:path w="974725" h="190500">
                  <a:moveTo>
                    <a:pt x="20700" y="7746"/>
                  </a:moveTo>
                  <a:lnTo>
                    <a:pt x="0" y="7746"/>
                  </a:lnTo>
                  <a:lnTo>
                    <a:pt x="0" y="144398"/>
                  </a:lnTo>
                  <a:lnTo>
                    <a:pt x="16001" y="144398"/>
                  </a:lnTo>
                  <a:lnTo>
                    <a:pt x="15981" y="35559"/>
                  </a:lnTo>
                  <a:lnTo>
                    <a:pt x="15748" y="29844"/>
                  </a:lnTo>
                  <a:lnTo>
                    <a:pt x="15239" y="26923"/>
                  </a:lnTo>
                  <a:lnTo>
                    <a:pt x="32947" y="26923"/>
                  </a:lnTo>
                  <a:lnTo>
                    <a:pt x="20700" y="7746"/>
                  </a:lnTo>
                  <a:close/>
                </a:path>
                <a:path w="974725" h="190500">
                  <a:moveTo>
                    <a:pt x="32947" y="26923"/>
                  </a:moveTo>
                  <a:lnTo>
                    <a:pt x="15748" y="26923"/>
                  </a:lnTo>
                  <a:lnTo>
                    <a:pt x="16890" y="29971"/>
                  </a:lnTo>
                  <a:lnTo>
                    <a:pt x="18414" y="32765"/>
                  </a:lnTo>
                  <a:lnTo>
                    <a:pt x="20192" y="35559"/>
                  </a:lnTo>
                  <a:lnTo>
                    <a:pt x="90424" y="144398"/>
                  </a:lnTo>
                  <a:lnTo>
                    <a:pt x="110108" y="144398"/>
                  </a:lnTo>
                  <a:lnTo>
                    <a:pt x="110108" y="124078"/>
                  </a:lnTo>
                  <a:lnTo>
                    <a:pt x="94614" y="124078"/>
                  </a:lnTo>
                  <a:lnTo>
                    <a:pt x="93852" y="122427"/>
                  </a:lnTo>
                  <a:lnTo>
                    <a:pt x="89153" y="114934"/>
                  </a:lnTo>
                  <a:lnTo>
                    <a:pt x="32947" y="26923"/>
                  </a:lnTo>
                  <a:close/>
                </a:path>
                <a:path w="974725" h="190500">
                  <a:moveTo>
                    <a:pt x="110108" y="7746"/>
                  </a:moveTo>
                  <a:lnTo>
                    <a:pt x="94106" y="7746"/>
                  </a:lnTo>
                  <a:lnTo>
                    <a:pt x="94164" y="114934"/>
                  </a:lnTo>
                  <a:lnTo>
                    <a:pt x="94360" y="120141"/>
                  </a:lnTo>
                  <a:lnTo>
                    <a:pt x="94996" y="124078"/>
                  </a:lnTo>
                  <a:lnTo>
                    <a:pt x="110108" y="124078"/>
                  </a:lnTo>
                  <a:lnTo>
                    <a:pt x="110108" y="7746"/>
                  </a:lnTo>
                  <a:close/>
                </a:path>
                <a:path w="974725" h="190500">
                  <a:moveTo>
                    <a:pt x="182499" y="44576"/>
                  </a:moveTo>
                  <a:lnTo>
                    <a:pt x="144827" y="66597"/>
                  </a:lnTo>
                  <a:lnTo>
                    <a:pt x="137540" y="96011"/>
                  </a:lnTo>
                  <a:lnTo>
                    <a:pt x="138279" y="107346"/>
                  </a:lnTo>
                  <a:lnTo>
                    <a:pt x="163369" y="143351"/>
                  </a:lnTo>
                  <a:lnTo>
                    <a:pt x="181863" y="146684"/>
                  </a:lnTo>
                  <a:lnTo>
                    <a:pt x="191912" y="146091"/>
                  </a:lnTo>
                  <a:lnTo>
                    <a:pt x="200913" y="144319"/>
                  </a:lnTo>
                  <a:lnTo>
                    <a:pt x="208867" y="141380"/>
                  </a:lnTo>
                  <a:lnTo>
                    <a:pt x="215773" y="137286"/>
                  </a:lnTo>
                  <a:lnTo>
                    <a:pt x="215773" y="133476"/>
                  </a:lnTo>
                  <a:lnTo>
                    <a:pt x="175767" y="133476"/>
                  </a:lnTo>
                  <a:lnTo>
                    <a:pt x="168021" y="130555"/>
                  </a:lnTo>
                  <a:lnTo>
                    <a:pt x="153669" y="99567"/>
                  </a:lnTo>
                  <a:lnTo>
                    <a:pt x="222630" y="99567"/>
                  </a:lnTo>
                  <a:lnTo>
                    <a:pt x="222630" y="91312"/>
                  </a:lnTo>
                  <a:lnTo>
                    <a:pt x="222305" y="86232"/>
                  </a:lnTo>
                  <a:lnTo>
                    <a:pt x="153924" y="86232"/>
                  </a:lnTo>
                  <a:lnTo>
                    <a:pt x="155066" y="77723"/>
                  </a:lnTo>
                  <a:lnTo>
                    <a:pt x="158241" y="70865"/>
                  </a:lnTo>
                  <a:lnTo>
                    <a:pt x="163449" y="65658"/>
                  </a:lnTo>
                  <a:lnTo>
                    <a:pt x="168528" y="60324"/>
                  </a:lnTo>
                  <a:lnTo>
                    <a:pt x="174878" y="57657"/>
                  </a:lnTo>
                  <a:lnTo>
                    <a:pt x="212604" y="57657"/>
                  </a:lnTo>
                  <a:lnTo>
                    <a:pt x="212089" y="56895"/>
                  </a:lnTo>
                  <a:lnTo>
                    <a:pt x="206305" y="51488"/>
                  </a:lnTo>
                  <a:lnTo>
                    <a:pt x="199437" y="47640"/>
                  </a:lnTo>
                  <a:lnTo>
                    <a:pt x="191498" y="45340"/>
                  </a:lnTo>
                  <a:lnTo>
                    <a:pt x="182499" y="44576"/>
                  </a:lnTo>
                  <a:close/>
                </a:path>
                <a:path w="974725" h="190500">
                  <a:moveTo>
                    <a:pt x="215773" y="122681"/>
                  </a:moveTo>
                  <a:lnTo>
                    <a:pt x="208728" y="127422"/>
                  </a:lnTo>
                  <a:lnTo>
                    <a:pt x="201326" y="130794"/>
                  </a:lnTo>
                  <a:lnTo>
                    <a:pt x="193591" y="132808"/>
                  </a:lnTo>
                  <a:lnTo>
                    <a:pt x="185547" y="133476"/>
                  </a:lnTo>
                  <a:lnTo>
                    <a:pt x="215773" y="133476"/>
                  </a:lnTo>
                  <a:lnTo>
                    <a:pt x="215773" y="122681"/>
                  </a:lnTo>
                  <a:close/>
                </a:path>
                <a:path w="974725" h="190500">
                  <a:moveTo>
                    <a:pt x="212604" y="57657"/>
                  </a:moveTo>
                  <a:lnTo>
                    <a:pt x="189864" y="57657"/>
                  </a:lnTo>
                  <a:lnTo>
                    <a:pt x="195833" y="60197"/>
                  </a:lnTo>
                  <a:lnTo>
                    <a:pt x="200025" y="65277"/>
                  </a:lnTo>
                  <a:lnTo>
                    <a:pt x="204342" y="70230"/>
                  </a:lnTo>
                  <a:lnTo>
                    <a:pt x="206501" y="77215"/>
                  </a:lnTo>
                  <a:lnTo>
                    <a:pt x="206628" y="86232"/>
                  </a:lnTo>
                  <a:lnTo>
                    <a:pt x="222305" y="86232"/>
                  </a:lnTo>
                  <a:lnTo>
                    <a:pt x="221966" y="80934"/>
                  </a:lnTo>
                  <a:lnTo>
                    <a:pt x="219979" y="71723"/>
                  </a:lnTo>
                  <a:lnTo>
                    <a:pt x="216683" y="63702"/>
                  </a:lnTo>
                  <a:lnTo>
                    <a:pt x="212604" y="57657"/>
                  </a:lnTo>
                  <a:close/>
                </a:path>
                <a:path w="974725" h="190500">
                  <a:moveTo>
                    <a:pt x="266953" y="60197"/>
                  </a:moveTo>
                  <a:lnTo>
                    <a:pt x="251332" y="60197"/>
                  </a:lnTo>
                  <a:lnTo>
                    <a:pt x="251332" y="117855"/>
                  </a:lnTo>
                  <a:lnTo>
                    <a:pt x="252930" y="130357"/>
                  </a:lnTo>
                  <a:lnTo>
                    <a:pt x="257730" y="139287"/>
                  </a:lnTo>
                  <a:lnTo>
                    <a:pt x="265745" y="144645"/>
                  </a:lnTo>
                  <a:lnTo>
                    <a:pt x="276986" y="146430"/>
                  </a:lnTo>
                  <a:lnTo>
                    <a:pt x="282955" y="146430"/>
                  </a:lnTo>
                  <a:lnTo>
                    <a:pt x="287908" y="145414"/>
                  </a:lnTo>
                  <a:lnTo>
                    <a:pt x="291591" y="143382"/>
                  </a:lnTo>
                  <a:lnTo>
                    <a:pt x="291591" y="133349"/>
                  </a:lnTo>
                  <a:lnTo>
                    <a:pt x="276225" y="133349"/>
                  </a:lnTo>
                  <a:lnTo>
                    <a:pt x="272541" y="131952"/>
                  </a:lnTo>
                  <a:lnTo>
                    <a:pt x="270255" y="129158"/>
                  </a:lnTo>
                  <a:lnTo>
                    <a:pt x="268097" y="126364"/>
                  </a:lnTo>
                  <a:lnTo>
                    <a:pt x="266953" y="121665"/>
                  </a:lnTo>
                  <a:lnTo>
                    <a:pt x="266953" y="60197"/>
                  </a:lnTo>
                  <a:close/>
                </a:path>
                <a:path w="974725" h="190500">
                  <a:moveTo>
                    <a:pt x="291591" y="130047"/>
                  </a:moveTo>
                  <a:lnTo>
                    <a:pt x="288671" y="132206"/>
                  </a:lnTo>
                  <a:lnTo>
                    <a:pt x="285241" y="133349"/>
                  </a:lnTo>
                  <a:lnTo>
                    <a:pt x="291591" y="133349"/>
                  </a:lnTo>
                  <a:lnTo>
                    <a:pt x="291591" y="130047"/>
                  </a:lnTo>
                  <a:close/>
                </a:path>
                <a:path w="974725" h="190500">
                  <a:moveTo>
                    <a:pt x="291591" y="46862"/>
                  </a:moveTo>
                  <a:lnTo>
                    <a:pt x="234568" y="46862"/>
                  </a:lnTo>
                  <a:lnTo>
                    <a:pt x="234568" y="60197"/>
                  </a:lnTo>
                  <a:lnTo>
                    <a:pt x="291591" y="60197"/>
                  </a:lnTo>
                  <a:lnTo>
                    <a:pt x="291591" y="46862"/>
                  </a:lnTo>
                  <a:close/>
                </a:path>
                <a:path w="974725" h="190500">
                  <a:moveTo>
                    <a:pt x="266953" y="18033"/>
                  </a:moveTo>
                  <a:lnTo>
                    <a:pt x="251332" y="22986"/>
                  </a:lnTo>
                  <a:lnTo>
                    <a:pt x="251332" y="46862"/>
                  </a:lnTo>
                  <a:lnTo>
                    <a:pt x="266953" y="46862"/>
                  </a:lnTo>
                  <a:lnTo>
                    <a:pt x="266953" y="18033"/>
                  </a:lnTo>
                  <a:close/>
                </a:path>
                <a:path w="974725" h="190500">
                  <a:moveTo>
                    <a:pt x="314705" y="46862"/>
                  </a:moveTo>
                  <a:lnTo>
                    <a:pt x="298323" y="46862"/>
                  </a:lnTo>
                  <a:lnTo>
                    <a:pt x="327786" y="144398"/>
                  </a:lnTo>
                  <a:lnTo>
                    <a:pt x="343407" y="144398"/>
                  </a:lnTo>
                  <a:lnTo>
                    <a:pt x="348243" y="128904"/>
                  </a:lnTo>
                  <a:lnTo>
                    <a:pt x="336168" y="128904"/>
                  </a:lnTo>
                  <a:lnTo>
                    <a:pt x="335914" y="125348"/>
                  </a:lnTo>
                  <a:lnTo>
                    <a:pt x="335533" y="122427"/>
                  </a:lnTo>
                  <a:lnTo>
                    <a:pt x="314705" y="46862"/>
                  </a:lnTo>
                  <a:close/>
                </a:path>
                <a:path w="974725" h="190500">
                  <a:moveTo>
                    <a:pt x="380540" y="65531"/>
                  </a:moveTo>
                  <a:lnTo>
                    <a:pt x="367664" y="65531"/>
                  </a:lnTo>
                  <a:lnTo>
                    <a:pt x="367918" y="68833"/>
                  </a:lnTo>
                  <a:lnTo>
                    <a:pt x="368426" y="71881"/>
                  </a:lnTo>
                  <a:lnTo>
                    <a:pt x="389254" y="144398"/>
                  </a:lnTo>
                  <a:lnTo>
                    <a:pt x="405510" y="144398"/>
                  </a:lnTo>
                  <a:lnTo>
                    <a:pt x="410075" y="129158"/>
                  </a:lnTo>
                  <a:lnTo>
                    <a:pt x="397128" y="129158"/>
                  </a:lnTo>
                  <a:lnTo>
                    <a:pt x="396748" y="125602"/>
                  </a:lnTo>
                  <a:lnTo>
                    <a:pt x="396239" y="122681"/>
                  </a:lnTo>
                  <a:lnTo>
                    <a:pt x="380540" y="65531"/>
                  </a:lnTo>
                  <a:close/>
                </a:path>
                <a:path w="974725" h="190500">
                  <a:moveTo>
                    <a:pt x="434721" y="46862"/>
                  </a:moveTo>
                  <a:lnTo>
                    <a:pt x="419226" y="46862"/>
                  </a:lnTo>
                  <a:lnTo>
                    <a:pt x="398525" y="123697"/>
                  </a:lnTo>
                  <a:lnTo>
                    <a:pt x="398017" y="126618"/>
                  </a:lnTo>
                  <a:lnTo>
                    <a:pt x="397890" y="129158"/>
                  </a:lnTo>
                  <a:lnTo>
                    <a:pt x="410075" y="129158"/>
                  </a:lnTo>
                  <a:lnTo>
                    <a:pt x="434721" y="46862"/>
                  </a:lnTo>
                  <a:close/>
                </a:path>
                <a:path w="974725" h="190500">
                  <a:moveTo>
                    <a:pt x="375411" y="46862"/>
                  </a:moveTo>
                  <a:lnTo>
                    <a:pt x="361187" y="46862"/>
                  </a:lnTo>
                  <a:lnTo>
                    <a:pt x="338708" y="120014"/>
                  </a:lnTo>
                  <a:lnTo>
                    <a:pt x="337692" y="123189"/>
                  </a:lnTo>
                  <a:lnTo>
                    <a:pt x="337184" y="126110"/>
                  </a:lnTo>
                  <a:lnTo>
                    <a:pt x="336930" y="128904"/>
                  </a:lnTo>
                  <a:lnTo>
                    <a:pt x="348243" y="128904"/>
                  </a:lnTo>
                  <a:lnTo>
                    <a:pt x="366394" y="70738"/>
                  </a:lnTo>
                  <a:lnTo>
                    <a:pt x="367029" y="67817"/>
                  </a:lnTo>
                  <a:lnTo>
                    <a:pt x="367283" y="65531"/>
                  </a:lnTo>
                  <a:lnTo>
                    <a:pt x="380540" y="65531"/>
                  </a:lnTo>
                  <a:lnTo>
                    <a:pt x="375411" y="46862"/>
                  </a:lnTo>
                  <a:close/>
                </a:path>
                <a:path w="974725" h="190500">
                  <a:moveTo>
                    <a:pt x="496569" y="44576"/>
                  </a:moveTo>
                  <a:lnTo>
                    <a:pt x="460375" y="58419"/>
                  </a:lnTo>
                  <a:lnTo>
                    <a:pt x="446912" y="96773"/>
                  </a:lnTo>
                  <a:lnTo>
                    <a:pt x="447722" y="107465"/>
                  </a:lnTo>
                  <a:lnTo>
                    <a:pt x="474884" y="143255"/>
                  </a:lnTo>
                  <a:lnTo>
                    <a:pt x="494283" y="146684"/>
                  </a:lnTo>
                  <a:lnTo>
                    <a:pt x="504856" y="145803"/>
                  </a:lnTo>
                  <a:lnTo>
                    <a:pt x="514286" y="143160"/>
                  </a:lnTo>
                  <a:lnTo>
                    <a:pt x="522573" y="138755"/>
                  </a:lnTo>
                  <a:lnTo>
                    <a:pt x="528687" y="133476"/>
                  </a:lnTo>
                  <a:lnTo>
                    <a:pt x="495426" y="133476"/>
                  </a:lnTo>
                  <a:lnTo>
                    <a:pt x="488378" y="132857"/>
                  </a:lnTo>
                  <a:lnTo>
                    <a:pt x="462957" y="96773"/>
                  </a:lnTo>
                  <a:lnTo>
                    <a:pt x="462972" y="95249"/>
                  </a:lnTo>
                  <a:lnTo>
                    <a:pt x="481980" y="60229"/>
                  </a:lnTo>
                  <a:lnTo>
                    <a:pt x="495426" y="57657"/>
                  </a:lnTo>
                  <a:lnTo>
                    <a:pt x="530296" y="57657"/>
                  </a:lnTo>
                  <a:lnTo>
                    <a:pt x="523966" y="52131"/>
                  </a:lnTo>
                  <a:lnTo>
                    <a:pt x="516032" y="47926"/>
                  </a:lnTo>
                  <a:lnTo>
                    <a:pt x="506908" y="45412"/>
                  </a:lnTo>
                  <a:lnTo>
                    <a:pt x="496569" y="44576"/>
                  </a:lnTo>
                  <a:close/>
                </a:path>
                <a:path w="974725" h="190500">
                  <a:moveTo>
                    <a:pt x="530296" y="57657"/>
                  </a:moveTo>
                  <a:lnTo>
                    <a:pt x="505586" y="57657"/>
                  </a:lnTo>
                  <a:lnTo>
                    <a:pt x="513333" y="60959"/>
                  </a:lnTo>
                  <a:lnTo>
                    <a:pt x="518794" y="67563"/>
                  </a:lnTo>
                  <a:lnTo>
                    <a:pt x="522368" y="73040"/>
                  </a:lnTo>
                  <a:lnTo>
                    <a:pt x="524906" y="79565"/>
                  </a:lnTo>
                  <a:lnTo>
                    <a:pt x="526420" y="87137"/>
                  </a:lnTo>
                  <a:lnTo>
                    <a:pt x="526893" y="95249"/>
                  </a:lnTo>
                  <a:lnTo>
                    <a:pt x="526863" y="96773"/>
                  </a:lnTo>
                  <a:lnTo>
                    <a:pt x="505586" y="133476"/>
                  </a:lnTo>
                  <a:lnTo>
                    <a:pt x="528687" y="133476"/>
                  </a:lnTo>
                  <a:lnTo>
                    <a:pt x="542925" y="95249"/>
                  </a:lnTo>
                  <a:lnTo>
                    <a:pt x="542163" y="83988"/>
                  </a:lnTo>
                  <a:lnTo>
                    <a:pt x="539876" y="74025"/>
                  </a:lnTo>
                  <a:lnTo>
                    <a:pt x="536066" y="65371"/>
                  </a:lnTo>
                  <a:lnTo>
                    <a:pt x="530732" y="58038"/>
                  </a:lnTo>
                  <a:lnTo>
                    <a:pt x="530296" y="57657"/>
                  </a:lnTo>
                  <a:close/>
                </a:path>
                <a:path w="974725" h="190500">
                  <a:moveTo>
                    <a:pt x="583437" y="46862"/>
                  </a:moveTo>
                  <a:lnTo>
                    <a:pt x="567816" y="46862"/>
                  </a:lnTo>
                  <a:lnTo>
                    <a:pt x="567816" y="144398"/>
                  </a:lnTo>
                  <a:lnTo>
                    <a:pt x="583437" y="144398"/>
                  </a:lnTo>
                  <a:lnTo>
                    <a:pt x="583437" y="94614"/>
                  </a:lnTo>
                  <a:lnTo>
                    <a:pt x="583864" y="86927"/>
                  </a:lnTo>
                  <a:lnTo>
                    <a:pt x="585136" y="80073"/>
                  </a:lnTo>
                  <a:lnTo>
                    <a:pt x="587242" y="74076"/>
                  </a:lnTo>
                  <a:lnTo>
                    <a:pt x="590168" y="68960"/>
                  </a:lnTo>
                  <a:lnTo>
                    <a:pt x="591632" y="66928"/>
                  </a:lnTo>
                  <a:lnTo>
                    <a:pt x="583437" y="66928"/>
                  </a:lnTo>
                  <a:lnTo>
                    <a:pt x="583437" y="46862"/>
                  </a:lnTo>
                  <a:close/>
                </a:path>
                <a:path w="974725" h="190500">
                  <a:moveTo>
                    <a:pt x="613409" y="45084"/>
                  </a:moveTo>
                  <a:lnTo>
                    <a:pt x="603757" y="45084"/>
                  </a:lnTo>
                  <a:lnTo>
                    <a:pt x="598677" y="46989"/>
                  </a:lnTo>
                  <a:lnTo>
                    <a:pt x="594105" y="50926"/>
                  </a:lnTo>
                  <a:lnTo>
                    <a:pt x="589533" y="54736"/>
                  </a:lnTo>
                  <a:lnTo>
                    <a:pt x="586104" y="60070"/>
                  </a:lnTo>
                  <a:lnTo>
                    <a:pt x="583818" y="66928"/>
                  </a:lnTo>
                  <a:lnTo>
                    <a:pt x="591632" y="66928"/>
                  </a:lnTo>
                  <a:lnTo>
                    <a:pt x="594740" y="62610"/>
                  </a:lnTo>
                  <a:lnTo>
                    <a:pt x="600201" y="59562"/>
                  </a:lnTo>
                  <a:lnTo>
                    <a:pt x="618743" y="59562"/>
                  </a:lnTo>
                  <a:lnTo>
                    <a:pt x="618743" y="46481"/>
                  </a:lnTo>
                  <a:lnTo>
                    <a:pt x="616584" y="45592"/>
                  </a:lnTo>
                  <a:lnTo>
                    <a:pt x="613409" y="45084"/>
                  </a:lnTo>
                  <a:close/>
                </a:path>
                <a:path w="974725" h="190500">
                  <a:moveTo>
                    <a:pt x="618743" y="59562"/>
                  </a:moveTo>
                  <a:lnTo>
                    <a:pt x="612012" y="59562"/>
                  </a:lnTo>
                  <a:lnTo>
                    <a:pt x="615950" y="60578"/>
                  </a:lnTo>
                  <a:lnTo>
                    <a:pt x="618743" y="62610"/>
                  </a:lnTo>
                  <a:lnTo>
                    <a:pt x="618743" y="59562"/>
                  </a:lnTo>
                  <a:close/>
                </a:path>
                <a:path w="974725" h="190500">
                  <a:moveTo>
                    <a:pt x="652017" y="0"/>
                  </a:moveTo>
                  <a:lnTo>
                    <a:pt x="636397" y="0"/>
                  </a:lnTo>
                  <a:lnTo>
                    <a:pt x="636397" y="144398"/>
                  </a:lnTo>
                  <a:lnTo>
                    <a:pt x="652017" y="144398"/>
                  </a:lnTo>
                  <a:lnTo>
                    <a:pt x="652017" y="97535"/>
                  </a:lnTo>
                  <a:lnTo>
                    <a:pt x="672208" y="97535"/>
                  </a:lnTo>
                  <a:lnTo>
                    <a:pt x="668654" y="93852"/>
                  </a:lnTo>
                  <a:lnTo>
                    <a:pt x="670854" y="91566"/>
                  </a:lnTo>
                  <a:lnTo>
                    <a:pt x="652017" y="91566"/>
                  </a:lnTo>
                  <a:lnTo>
                    <a:pt x="652017" y="0"/>
                  </a:lnTo>
                  <a:close/>
                </a:path>
                <a:path w="974725" h="190500">
                  <a:moveTo>
                    <a:pt x="672208" y="97535"/>
                  </a:moveTo>
                  <a:lnTo>
                    <a:pt x="652399" y="97535"/>
                  </a:lnTo>
                  <a:lnTo>
                    <a:pt x="695451" y="144398"/>
                  </a:lnTo>
                  <a:lnTo>
                    <a:pt x="717423" y="144398"/>
                  </a:lnTo>
                  <a:lnTo>
                    <a:pt x="672208" y="97535"/>
                  </a:lnTo>
                  <a:close/>
                </a:path>
                <a:path w="974725" h="190500">
                  <a:moveTo>
                    <a:pt x="713866" y="46862"/>
                  </a:moveTo>
                  <a:lnTo>
                    <a:pt x="693419" y="46862"/>
                  </a:lnTo>
                  <a:lnTo>
                    <a:pt x="652399" y="91566"/>
                  </a:lnTo>
                  <a:lnTo>
                    <a:pt x="670854" y="91566"/>
                  </a:lnTo>
                  <a:lnTo>
                    <a:pt x="713866" y="46862"/>
                  </a:lnTo>
                  <a:close/>
                </a:path>
                <a:path w="974725" h="190500">
                  <a:moveTo>
                    <a:pt x="744854" y="1777"/>
                  </a:moveTo>
                  <a:lnTo>
                    <a:pt x="739139" y="1777"/>
                  </a:lnTo>
                  <a:lnTo>
                    <a:pt x="736853" y="2793"/>
                  </a:lnTo>
                  <a:lnTo>
                    <a:pt x="734822" y="4698"/>
                  </a:lnTo>
                  <a:lnTo>
                    <a:pt x="732916" y="6603"/>
                  </a:lnTo>
                  <a:lnTo>
                    <a:pt x="731901" y="9016"/>
                  </a:lnTo>
                  <a:lnTo>
                    <a:pt x="731901" y="14858"/>
                  </a:lnTo>
                  <a:lnTo>
                    <a:pt x="732916" y="17271"/>
                  </a:lnTo>
                  <a:lnTo>
                    <a:pt x="734822" y="19176"/>
                  </a:lnTo>
                  <a:lnTo>
                    <a:pt x="736853" y="21081"/>
                  </a:lnTo>
                  <a:lnTo>
                    <a:pt x="739139" y="22097"/>
                  </a:lnTo>
                  <a:lnTo>
                    <a:pt x="744854" y="22097"/>
                  </a:lnTo>
                  <a:lnTo>
                    <a:pt x="752221" y="9016"/>
                  </a:lnTo>
                  <a:lnTo>
                    <a:pt x="751331" y="6603"/>
                  </a:lnTo>
                  <a:lnTo>
                    <a:pt x="747267" y="2793"/>
                  </a:lnTo>
                  <a:lnTo>
                    <a:pt x="744854" y="1777"/>
                  </a:lnTo>
                  <a:close/>
                </a:path>
                <a:path w="974725" h="190500">
                  <a:moveTo>
                    <a:pt x="749553" y="46862"/>
                  </a:moveTo>
                  <a:lnTo>
                    <a:pt x="733932" y="46862"/>
                  </a:lnTo>
                  <a:lnTo>
                    <a:pt x="733932" y="144398"/>
                  </a:lnTo>
                  <a:lnTo>
                    <a:pt x="749553" y="144398"/>
                  </a:lnTo>
                  <a:lnTo>
                    <a:pt x="749553" y="46862"/>
                  </a:lnTo>
                  <a:close/>
                </a:path>
                <a:path w="974725" h="190500">
                  <a:moveTo>
                    <a:pt x="796798" y="46862"/>
                  </a:moveTo>
                  <a:lnTo>
                    <a:pt x="781176" y="46862"/>
                  </a:lnTo>
                  <a:lnTo>
                    <a:pt x="781176" y="144398"/>
                  </a:lnTo>
                  <a:lnTo>
                    <a:pt x="796798" y="144398"/>
                  </a:lnTo>
                  <a:lnTo>
                    <a:pt x="796798" y="79755"/>
                  </a:lnTo>
                  <a:lnTo>
                    <a:pt x="799464" y="72389"/>
                  </a:lnTo>
                  <a:lnTo>
                    <a:pt x="804544" y="66547"/>
                  </a:lnTo>
                  <a:lnTo>
                    <a:pt x="807571" y="62991"/>
                  </a:lnTo>
                  <a:lnTo>
                    <a:pt x="796798" y="62991"/>
                  </a:lnTo>
                  <a:lnTo>
                    <a:pt x="796798" y="46862"/>
                  </a:lnTo>
                  <a:close/>
                </a:path>
                <a:path w="974725" h="190500">
                  <a:moveTo>
                    <a:pt x="855516" y="57657"/>
                  </a:moveTo>
                  <a:lnTo>
                    <a:pt x="823849" y="57657"/>
                  </a:lnTo>
                  <a:lnTo>
                    <a:pt x="833776" y="59608"/>
                  </a:lnTo>
                  <a:lnTo>
                    <a:pt x="840882" y="65452"/>
                  </a:lnTo>
                  <a:lnTo>
                    <a:pt x="845155" y="75178"/>
                  </a:lnTo>
                  <a:lnTo>
                    <a:pt x="846581" y="88772"/>
                  </a:lnTo>
                  <a:lnTo>
                    <a:pt x="846581" y="144398"/>
                  </a:lnTo>
                  <a:lnTo>
                    <a:pt x="862202" y="144398"/>
                  </a:lnTo>
                  <a:lnTo>
                    <a:pt x="862202" y="84708"/>
                  </a:lnTo>
                  <a:lnTo>
                    <a:pt x="861677" y="75545"/>
                  </a:lnTo>
                  <a:lnTo>
                    <a:pt x="860091" y="67500"/>
                  </a:lnTo>
                  <a:lnTo>
                    <a:pt x="857421" y="60578"/>
                  </a:lnTo>
                  <a:lnTo>
                    <a:pt x="855516" y="57657"/>
                  </a:lnTo>
                  <a:close/>
                </a:path>
                <a:path w="974725" h="190500">
                  <a:moveTo>
                    <a:pt x="829182" y="44576"/>
                  </a:moveTo>
                  <a:lnTo>
                    <a:pt x="819324" y="45721"/>
                  </a:lnTo>
                  <a:lnTo>
                    <a:pt x="810704" y="49164"/>
                  </a:lnTo>
                  <a:lnTo>
                    <a:pt x="803322" y="54917"/>
                  </a:lnTo>
                  <a:lnTo>
                    <a:pt x="797178" y="62991"/>
                  </a:lnTo>
                  <a:lnTo>
                    <a:pt x="807571" y="62991"/>
                  </a:lnTo>
                  <a:lnTo>
                    <a:pt x="809625" y="60578"/>
                  </a:lnTo>
                  <a:lnTo>
                    <a:pt x="816101" y="57657"/>
                  </a:lnTo>
                  <a:lnTo>
                    <a:pt x="855516" y="57657"/>
                  </a:lnTo>
                  <a:lnTo>
                    <a:pt x="853693" y="54863"/>
                  </a:lnTo>
                  <a:lnTo>
                    <a:pt x="849006" y="50363"/>
                  </a:lnTo>
                  <a:lnTo>
                    <a:pt x="843343" y="47148"/>
                  </a:lnTo>
                  <a:lnTo>
                    <a:pt x="836727" y="45219"/>
                  </a:lnTo>
                  <a:lnTo>
                    <a:pt x="829182" y="44576"/>
                  </a:lnTo>
                  <a:close/>
                </a:path>
                <a:path w="974725" h="190500">
                  <a:moveTo>
                    <a:pt x="891158" y="167766"/>
                  </a:moveTo>
                  <a:lnTo>
                    <a:pt x="891158" y="183387"/>
                  </a:lnTo>
                  <a:lnTo>
                    <a:pt x="898207" y="186388"/>
                  </a:lnTo>
                  <a:lnTo>
                    <a:pt x="905827" y="188531"/>
                  </a:lnTo>
                  <a:lnTo>
                    <a:pt x="914018" y="189817"/>
                  </a:lnTo>
                  <a:lnTo>
                    <a:pt x="922781" y="190245"/>
                  </a:lnTo>
                  <a:lnTo>
                    <a:pt x="945284" y="186888"/>
                  </a:lnTo>
                  <a:lnTo>
                    <a:pt x="961206" y="176910"/>
                  </a:lnTo>
                  <a:lnTo>
                    <a:pt x="922527" y="176910"/>
                  </a:lnTo>
                  <a:lnTo>
                    <a:pt x="914983" y="176339"/>
                  </a:lnTo>
                  <a:lnTo>
                    <a:pt x="907224" y="174624"/>
                  </a:lnTo>
                  <a:lnTo>
                    <a:pt x="899275" y="171767"/>
                  </a:lnTo>
                  <a:lnTo>
                    <a:pt x="891158" y="167766"/>
                  </a:lnTo>
                  <a:close/>
                </a:path>
                <a:path w="974725" h="190500">
                  <a:moveTo>
                    <a:pt x="974216" y="128015"/>
                  </a:moveTo>
                  <a:lnTo>
                    <a:pt x="958596" y="128015"/>
                  </a:lnTo>
                  <a:lnTo>
                    <a:pt x="958506" y="139344"/>
                  </a:lnTo>
                  <a:lnTo>
                    <a:pt x="956335" y="155426"/>
                  </a:lnTo>
                  <a:lnTo>
                    <a:pt x="949563" y="167370"/>
                  </a:lnTo>
                  <a:lnTo>
                    <a:pt x="938289" y="174527"/>
                  </a:lnTo>
                  <a:lnTo>
                    <a:pt x="922527" y="176910"/>
                  </a:lnTo>
                  <a:lnTo>
                    <a:pt x="961206" y="176910"/>
                  </a:lnTo>
                  <a:lnTo>
                    <a:pt x="961358" y="176815"/>
                  </a:lnTo>
                  <a:lnTo>
                    <a:pt x="971002" y="160027"/>
                  </a:lnTo>
                  <a:lnTo>
                    <a:pt x="974216" y="136524"/>
                  </a:lnTo>
                  <a:lnTo>
                    <a:pt x="974216" y="128015"/>
                  </a:lnTo>
                  <a:close/>
                </a:path>
                <a:path w="974725" h="190500">
                  <a:moveTo>
                    <a:pt x="929004" y="44576"/>
                  </a:moveTo>
                  <a:lnTo>
                    <a:pt x="890998" y="67159"/>
                  </a:lnTo>
                  <a:lnTo>
                    <a:pt x="884372" y="97662"/>
                  </a:lnTo>
                  <a:lnTo>
                    <a:pt x="884402" y="100329"/>
                  </a:lnTo>
                  <a:lnTo>
                    <a:pt x="901380" y="139344"/>
                  </a:lnTo>
                  <a:lnTo>
                    <a:pt x="924686" y="146684"/>
                  </a:lnTo>
                  <a:lnTo>
                    <a:pt x="935140" y="145518"/>
                  </a:lnTo>
                  <a:lnTo>
                    <a:pt x="944213" y="142017"/>
                  </a:lnTo>
                  <a:lnTo>
                    <a:pt x="951904" y="136183"/>
                  </a:lnTo>
                  <a:lnTo>
                    <a:pt x="953995" y="133476"/>
                  </a:lnTo>
                  <a:lnTo>
                    <a:pt x="920368" y="133476"/>
                  </a:lnTo>
                  <a:lnTo>
                    <a:pt x="913383" y="130301"/>
                  </a:lnTo>
                  <a:lnTo>
                    <a:pt x="900302" y="97662"/>
                  </a:lnTo>
                  <a:lnTo>
                    <a:pt x="900805" y="88737"/>
                  </a:lnTo>
                  <a:lnTo>
                    <a:pt x="921511" y="57657"/>
                  </a:lnTo>
                  <a:lnTo>
                    <a:pt x="956128" y="57657"/>
                  </a:lnTo>
                  <a:lnTo>
                    <a:pt x="952811" y="53417"/>
                  </a:lnTo>
                  <a:lnTo>
                    <a:pt x="946134" y="48498"/>
                  </a:lnTo>
                  <a:lnTo>
                    <a:pt x="938194" y="45555"/>
                  </a:lnTo>
                  <a:lnTo>
                    <a:pt x="929004" y="44576"/>
                  </a:lnTo>
                  <a:close/>
                </a:path>
                <a:path w="974725" h="190500">
                  <a:moveTo>
                    <a:pt x="956128" y="57657"/>
                  </a:moveTo>
                  <a:lnTo>
                    <a:pt x="938910" y="57657"/>
                  </a:lnTo>
                  <a:lnTo>
                    <a:pt x="945514" y="60451"/>
                  </a:lnTo>
                  <a:lnTo>
                    <a:pt x="950722" y="66039"/>
                  </a:lnTo>
                  <a:lnTo>
                    <a:pt x="955928" y="71500"/>
                  </a:lnTo>
                  <a:lnTo>
                    <a:pt x="958596" y="78104"/>
                  </a:lnTo>
                  <a:lnTo>
                    <a:pt x="958596" y="109981"/>
                  </a:lnTo>
                  <a:lnTo>
                    <a:pt x="955801" y="117982"/>
                  </a:lnTo>
                  <a:lnTo>
                    <a:pt x="944879" y="130428"/>
                  </a:lnTo>
                  <a:lnTo>
                    <a:pt x="937767" y="133476"/>
                  </a:lnTo>
                  <a:lnTo>
                    <a:pt x="953995" y="133476"/>
                  </a:lnTo>
                  <a:lnTo>
                    <a:pt x="958214" y="128015"/>
                  </a:lnTo>
                  <a:lnTo>
                    <a:pt x="974216" y="128015"/>
                  </a:lnTo>
                  <a:lnTo>
                    <a:pt x="974216" y="60324"/>
                  </a:lnTo>
                  <a:lnTo>
                    <a:pt x="958214" y="60324"/>
                  </a:lnTo>
                  <a:lnTo>
                    <a:pt x="956128" y="57657"/>
                  </a:lnTo>
                  <a:close/>
                </a:path>
                <a:path w="974725" h="190500">
                  <a:moveTo>
                    <a:pt x="974216" y="46862"/>
                  </a:moveTo>
                  <a:lnTo>
                    <a:pt x="958596" y="46862"/>
                  </a:lnTo>
                  <a:lnTo>
                    <a:pt x="958596" y="60324"/>
                  </a:lnTo>
                  <a:lnTo>
                    <a:pt x="974216" y="60324"/>
                  </a:lnTo>
                  <a:lnTo>
                    <a:pt x="974216" y="46862"/>
                  </a:lnTo>
                  <a:close/>
                </a:path>
              </a:pathLst>
            </a:custGeom>
            <a:solidFill>
              <a:srgbClr val="FFFFFF">
                <a:alpha val="98823"/>
              </a:srgbClr>
            </a:solidFill>
          </p:spPr>
          <p:txBody>
            <a:bodyPr wrap="square" lIns="0" tIns="0" rIns="0" bIns="0" rtlCol="0"/>
            <a:lstStyle/>
            <a:p>
              <a:endParaRPr sz="1764" dirty="0">
                <a:latin typeface="+mj-lt"/>
              </a:endParaRPr>
            </a:p>
          </p:txBody>
        </p:sp>
        <p:sp>
          <p:nvSpPr>
            <p:cNvPr id="65" name="object 63">
              <a:extLst>
                <a:ext uri="{FF2B5EF4-FFF2-40B4-BE49-F238E27FC236}">
                  <a16:creationId xmlns:a16="http://schemas.microsoft.com/office/drawing/2014/main" id="{DD278DBF-AF20-40C8-BA2D-F6F7F03C7166}"/>
                </a:ext>
              </a:extLst>
            </p:cNvPr>
            <p:cNvSpPr/>
            <p:nvPr/>
          </p:nvSpPr>
          <p:spPr>
            <a:xfrm>
              <a:off x="9715500" y="4840223"/>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66" name="object 64">
              <a:extLst>
                <a:ext uri="{FF2B5EF4-FFF2-40B4-BE49-F238E27FC236}">
                  <a16:creationId xmlns:a16="http://schemas.microsoft.com/office/drawing/2014/main" id="{F47B1A4D-1979-4D2D-BE16-6151070C3801}"/>
                </a:ext>
              </a:extLst>
            </p:cNvPr>
            <p:cNvSpPr/>
            <p:nvPr/>
          </p:nvSpPr>
          <p:spPr>
            <a:xfrm>
              <a:off x="10163428" y="4936235"/>
              <a:ext cx="775970" cy="184150"/>
            </a:xfrm>
            <a:custGeom>
              <a:avLst/>
              <a:gdLst/>
              <a:ahLst/>
              <a:cxnLst/>
              <a:rect l="l" t="t" r="r" b="b"/>
              <a:pathLst>
                <a:path w="775970" h="184150">
                  <a:moveTo>
                    <a:pt x="69723" y="0"/>
                  </a:moveTo>
                  <a:lnTo>
                    <a:pt x="30289" y="11358"/>
                  </a:lnTo>
                  <a:lnTo>
                    <a:pt x="4952" y="43529"/>
                  </a:lnTo>
                  <a:lnTo>
                    <a:pt x="0" y="73151"/>
                  </a:lnTo>
                  <a:lnTo>
                    <a:pt x="1095" y="87655"/>
                  </a:lnTo>
                  <a:lnTo>
                    <a:pt x="17525" y="122428"/>
                  </a:lnTo>
                  <a:lnTo>
                    <a:pt x="64262" y="141097"/>
                  </a:lnTo>
                  <a:lnTo>
                    <a:pt x="75049" y="140596"/>
                  </a:lnTo>
                  <a:lnTo>
                    <a:pt x="84931" y="139096"/>
                  </a:lnTo>
                  <a:lnTo>
                    <a:pt x="93908" y="136596"/>
                  </a:lnTo>
                  <a:lnTo>
                    <a:pt x="101980" y="133096"/>
                  </a:lnTo>
                  <a:lnTo>
                    <a:pt x="101980" y="126746"/>
                  </a:lnTo>
                  <a:lnTo>
                    <a:pt x="66294" y="126746"/>
                  </a:lnTo>
                  <a:lnTo>
                    <a:pt x="55768" y="125817"/>
                  </a:lnTo>
                  <a:lnTo>
                    <a:pt x="24479" y="103889"/>
                  </a:lnTo>
                  <a:lnTo>
                    <a:pt x="16764" y="72136"/>
                  </a:lnTo>
                  <a:lnTo>
                    <a:pt x="17690" y="59658"/>
                  </a:lnTo>
                  <a:lnTo>
                    <a:pt x="39306" y="23318"/>
                  </a:lnTo>
                  <a:lnTo>
                    <a:pt x="69596" y="14478"/>
                  </a:lnTo>
                  <a:lnTo>
                    <a:pt x="101980" y="14478"/>
                  </a:lnTo>
                  <a:lnTo>
                    <a:pt x="101980" y="5587"/>
                  </a:lnTo>
                  <a:lnTo>
                    <a:pt x="95172" y="3161"/>
                  </a:lnTo>
                  <a:lnTo>
                    <a:pt x="87518" y="1412"/>
                  </a:lnTo>
                  <a:lnTo>
                    <a:pt x="79031" y="355"/>
                  </a:lnTo>
                  <a:lnTo>
                    <a:pt x="69723" y="0"/>
                  </a:lnTo>
                  <a:close/>
                </a:path>
                <a:path w="775970" h="184150">
                  <a:moveTo>
                    <a:pt x="101980" y="117601"/>
                  </a:moveTo>
                  <a:lnTo>
                    <a:pt x="94101" y="121602"/>
                  </a:lnTo>
                  <a:lnTo>
                    <a:pt x="85518" y="124460"/>
                  </a:lnTo>
                  <a:lnTo>
                    <a:pt x="76245" y="126174"/>
                  </a:lnTo>
                  <a:lnTo>
                    <a:pt x="66294" y="126746"/>
                  </a:lnTo>
                  <a:lnTo>
                    <a:pt x="101980" y="126746"/>
                  </a:lnTo>
                  <a:lnTo>
                    <a:pt x="101980" y="117601"/>
                  </a:lnTo>
                  <a:close/>
                </a:path>
                <a:path w="775970" h="184150">
                  <a:moveTo>
                    <a:pt x="101980" y="14478"/>
                  </a:moveTo>
                  <a:lnTo>
                    <a:pt x="69596" y="14478"/>
                  </a:lnTo>
                  <a:lnTo>
                    <a:pt x="78263" y="14980"/>
                  </a:lnTo>
                  <a:lnTo>
                    <a:pt x="86550" y="16494"/>
                  </a:lnTo>
                  <a:lnTo>
                    <a:pt x="94456" y="19032"/>
                  </a:lnTo>
                  <a:lnTo>
                    <a:pt x="101980" y="22606"/>
                  </a:lnTo>
                  <a:lnTo>
                    <a:pt x="101980" y="14478"/>
                  </a:lnTo>
                  <a:close/>
                </a:path>
                <a:path w="775970" h="184150">
                  <a:moveTo>
                    <a:pt x="170306" y="38988"/>
                  </a:moveTo>
                  <a:lnTo>
                    <a:pt x="134107" y="52837"/>
                  </a:lnTo>
                  <a:lnTo>
                    <a:pt x="120650" y="91186"/>
                  </a:lnTo>
                  <a:lnTo>
                    <a:pt x="121459" y="101951"/>
                  </a:lnTo>
                  <a:lnTo>
                    <a:pt x="148621" y="137683"/>
                  </a:lnTo>
                  <a:lnTo>
                    <a:pt x="168021" y="141097"/>
                  </a:lnTo>
                  <a:lnTo>
                    <a:pt x="178593" y="140217"/>
                  </a:lnTo>
                  <a:lnTo>
                    <a:pt x="188023" y="137588"/>
                  </a:lnTo>
                  <a:lnTo>
                    <a:pt x="196310" y="133221"/>
                  </a:lnTo>
                  <a:lnTo>
                    <a:pt x="202411" y="128016"/>
                  </a:lnTo>
                  <a:lnTo>
                    <a:pt x="169164" y="128016"/>
                  </a:lnTo>
                  <a:lnTo>
                    <a:pt x="162115" y="127394"/>
                  </a:lnTo>
                  <a:lnTo>
                    <a:pt x="136685" y="91186"/>
                  </a:lnTo>
                  <a:lnTo>
                    <a:pt x="136717" y="89662"/>
                  </a:lnTo>
                  <a:lnTo>
                    <a:pt x="155717" y="54752"/>
                  </a:lnTo>
                  <a:lnTo>
                    <a:pt x="169164" y="52197"/>
                  </a:lnTo>
                  <a:lnTo>
                    <a:pt x="204176" y="52197"/>
                  </a:lnTo>
                  <a:lnTo>
                    <a:pt x="197703" y="46597"/>
                  </a:lnTo>
                  <a:lnTo>
                    <a:pt x="189769" y="42386"/>
                  </a:lnTo>
                  <a:lnTo>
                    <a:pt x="180645" y="39842"/>
                  </a:lnTo>
                  <a:lnTo>
                    <a:pt x="170306" y="38988"/>
                  </a:lnTo>
                  <a:close/>
                </a:path>
                <a:path w="775970" h="184150">
                  <a:moveTo>
                    <a:pt x="204176" y="52197"/>
                  </a:moveTo>
                  <a:lnTo>
                    <a:pt x="179324" y="52197"/>
                  </a:lnTo>
                  <a:lnTo>
                    <a:pt x="187071" y="55499"/>
                  </a:lnTo>
                  <a:lnTo>
                    <a:pt x="192531" y="62103"/>
                  </a:lnTo>
                  <a:lnTo>
                    <a:pt x="196105" y="67579"/>
                  </a:lnTo>
                  <a:lnTo>
                    <a:pt x="198643" y="74104"/>
                  </a:lnTo>
                  <a:lnTo>
                    <a:pt x="200157" y="81676"/>
                  </a:lnTo>
                  <a:lnTo>
                    <a:pt x="200623" y="89662"/>
                  </a:lnTo>
                  <a:lnTo>
                    <a:pt x="200607" y="91186"/>
                  </a:lnTo>
                  <a:lnTo>
                    <a:pt x="179324" y="128016"/>
                  </a:lnTo>
                  <a:lnTo>
                    <a:pt x="202411" y="128016"/>
                  </a:lnTo>
                  <a:lnTo>
                    <a:pt x="216662" y="89662"/>
                  </a:lnTo>
                  <a:lnTo>
                    <a:pt x="215900" y="78418"/>
                  </a:lnTo>
                  <a:lnTo>
                    <a:pt x="213614" y="68484"/>
                  </a:lnTo>
                  <a:lnTo>
                    <a:pt x="209803" y="59836"/>
                  </a:lnTo>
                  <a:lnTo>
                    <a:pt x="204470" y="52450"/>
                  </a:lnTo>
                  <a:lnTo>
                    <a:pt x="204176" y="52197"/>
                  </a:lnTo>
                  <a:close/>
                </a:path>
                <a:path w="775970" h="184150">
                  <a:moveTo>
                    <a:pt x="257175" y="41275"/>
                  </a:moveTo>
                  <a:lnTo>
                    <a:pt x="241553" y="41275"/>
                  </a:lnTo>
                  <a:lnTo>
                    <a:pt x="241553" y="138811"/>
                  </a:lnTo>
                  <a:lnTo>
                    <a:pt x="257175" y="138811"/>
                  </a:lnTo>
                  <a:lnTo>
                    <a:pt x="257175" y="74041"/>
                  </a:lnTo>
                  <a:lnTo>
                    <a:pt x="259461" y="66548"/>
                  </a:lnTo>
                  <a:lnTo>
                    <a:pt x="263905" y="60832"/>
                  </a:lnTo>
                  <a:lnTo>
                    <a:pt x="266998" y="56768"/>
                  </a:lnTo>
                  <a:lnTo>
                    <a:pt x="257175" y="56768"/>
                  </a:lnTo>
                  <a:lnTo>
                    <a:pt x="257175" y="41275"/>
                  </a:lnTo>
                  <a:close/>
                </a:path>
                <a:path w="775970" h="184150">
                  <a:moveTo>
                    <a:pt x="312986" y="52197"/>
                  </a:moveTo>
                  <a:lnTo>
                    <a:pt x="280797" y="52197"/>
                  </a:lnTo>
                  <a:lnTo>
                    <a:pt x="290538" y="53984"/>
                  </a:lnTo>
                  <a:lnTo>
                    <a:pt x="297481" y="59356"/>
                  </a:lnTo>
                  <a:lnTo>
                    <a:pt x="301638" y="68324"/>
                  </a:lnTo>
                  <a:lnTo>
                    <a:pt x="303022" y="80899"/>
                  </a:lnTo>
                  <a:lnTo>
                    <a:pt x="303022" y="138811"/>
                  </a:lnTo>
                  <a:lnTo>
                    <a:pt x="318643" y="138811"/>
                  </a:lnTo>
                  <a:lnTo>
                    <a:pt x="318643" y="74675"/>
                  </a:lnTo>
                  <a:lnTo>
                    <a:pt x="321055" y="67437"/>
                  </a:lnTo>
                  <a:lnTo>
                    <a:pt x="325627" y="61341"/>
                  </a:lnTo>
                  <a:lnTo>
                    <a:pt x="327292" y="59181"/>
                  </a:lnTo>
                  <a:lnTo>
                    <a:pt x="315468" y="59181"/>
                  </a:lnTo>
                  <a:lnTo>
                    <a:pt x="313690" y="53212"/>
                  </a:lnTo>
                  <a:lnTo>
                    <a:pt x="312986" y="52197"/>
                  </a:lnTo>
                  <a:close/>
                </a:path>
                <a:path w="775970" h="184150">
                  <a:moveTo>
                    <a:pt x="373609" y="52197"/>
                  </a:moveTo>
                  <a:lnTo>
                    <a:pt x="350520" y="52197"/>
                  </a:lnTo>
                  <a:lnTo>
                    <a:pt x="356107" y="54610"/>
                  </a:lnTo>
                  <a:lnTo>
                    <a:pt x="359537" y="59436"/>
                  </a:lnTo>
                  <a:lnTo>
                    <a:pt x="362839" y="64262"/>
                  </a:lnTo>
                  <a:lnTo>
                    <a:pt x="364490" y="72009"/>
                  </a:lnTo>
                  <a:lnTo>
                    <a:pt x="364490" y="138811"/>
                  </a:lnTo>
                  <a:lnTo>
                    <a:pt x="380111" y="138811"/>
                  </a:lnTo>
                  <a:lnTo>
                    <a:pt x="380111" y="78740"/>
                  </a:lnTo>
                  <a:lnTo>
                    <a:pt x="378088" y="61384"/>
                  </a:lnTo>
                  <a:lnTo>
                    <a:pt x="373609" y="52197"/>
                  </a:lnTo>
                  <a:close/>
                </a:path>
                <a:path w="775970" h="184150">
                  <a:moveTo>
                    <a:pt x="347852" y="38988"/>
                  </a:moveTo>
                  <a:lnTo>
                    <a:pt x="337756" y="40251"/>
                  </a:lnTo>
                  <a:lnTo>
                    <a:pt x="328993" y="44037"/>
                  </a:lnTo>
                  <a:lnTo>
                    <a:pt x="321564" y="50347"/>
                  </a:lnTo>
                  <a:lnTo>
                    <a:pt x="315468" y="59181"/>
                  </a:lnTo>
                  <a:lnTo>
                    <a:pt x="327292" y="59181"/>
                  </a:lnTo>
                  <a:lnTo>
                    <a:pt x="330326" y="55244"/>
                  </a:lnTo>
                  <a:lnTo>
                    <a:pt x="336042" y="52197"/>
                  </a:lnTo>
                  <a:lnTo>
                    <a:pt x="373609" y="52197"/>
                  </a:lnTo>
                  <a:lnTo>
                    <a:pt x="372030" y="48958"/>
                  </a:lnTo>
                  <a:lnTo>
                    <a:pt x="361948" y="41485"/>
                  </a:lnTo>
                  <a:lnTo>
                    <a:pt x="347852" y="38988"/>
                  </a:lnTo>
                  <a:close/>
                </a:path>
                <a:path w="775970" h="184150">
                  <a:moveTo>
                    <a:pt x="294513" y="38988"/>
                  </a:moveTo>
                  <a:lnTo>
                    <a:pt x="287909" y="38988"/>
                  </a:lnTo>
                  <a:lnTo>
                    <a:pt x="278522" y="40106"/>
                  </a:lnTo>
                  <a:lnTo>
                    <a:pt x="270351" y="43449"/>
                  </a:lnTo>
                  <a:lnTo>
                    <a:pt x="263370" y="49008"/>
                  </a:lnTo>
                  <a:lnTo>
                    <a:pt x="257555" y="56768"/>
                  </a:lnTo>
                  <a:lnTo>
                    <a:pt x="266998" y="56768"/>
                  </a:lnTo>
                  <a:lnTo>
                    <a:pt x="268350" y="54991"/>
                  </a:lnTo>
                  <a:lnTo>
                    <a:pt x="273939" y="52197"/>
                  </a:lnTo>
                  <a:lnTo>
                    <a:pt x="312986" y="52197"/>
                  </a:lnTo>
                  <a:lnTo>
                    <a:pt x="310261" y="48260"/>
                  </a:lnTo>
                  <a:lnTo>
                    <a:pt x="300354" y="40893"/>
                  </a:lnTo>
                  <a:lnTo>
                    <a:pt x="294513" y="38988"/>
                  </a:lnTo>
                  <a:close/>
                </a:path>
                <a:path w="775970" h="184150">
                  <a:moveTo>
                    <a:pt x="424815" y="41275"/>
                  </a:moveTo>
                  <a:lnTo>
                    <a:pt x="409194" y="41275"/>
                  </a:lnTo>
                  <a:lnTo>
                    <a:pt x="409194" y="183769"/>
                  </a:lnTo>
                  <a:lnTo>
                    <a:pt x="424815" y="183769"/>
                  </a:lnTo>
                  <a:lnTo>
                    <a:pt x="424815" y="124713"/>
                  </a:lnTo>
                  <a:lnTo>
                    <a:pt x="437549" y="124713"/>
                  </a:lnTo>
                  <a:lnTo>
                    <a:pt x="427481" y="113918"/>
                  </a:lnTo>
                  <a:lnTo>
                    <a:pt x="424815" y="107061"/>
                  </a:lnTo>
                  <a:lnTo>
                    <a:pt x="424815" y="75946"/>
                  </a:lnTo>
                  <a:lnTo>
                    <a:pt x="427609" y="67944"/>
                  </a:lnTo>
                  <a:lnTo>
                    <a:pt x="435979" y="58419"/>
                  </a:lnTo>
                  <a:lnTo>
                    <a:pt x="424815" y="58419"/>
                  </a:lnTo>
                  <a:lnTo>
                    <a:pt x="424815" y="41275"/>
                  </a:lnTo>
                  <a:close/>
                </a:path>
                <a:path w="775970" h="184150">
                  <a:moveTo>
                    <a:pt x="437549" y="124713"/>
                  </a:moveTo>
                  <a:lnTo>
                    <a:pt x="425196" y="124713"/>
                  </a:lnTo>
                  <a:lnTo>
                    <a:pt x="430887" y="131881"/>
                  </a:lnTo>
                  <a:lnTo>
                    <a:pt x="437673" y="137001"/>
                  </a:lnTo>
                  <a:lnTo>
                    <a:pt x="445555" y="140073"/>
                  </a:lnTo>
                  <a:lnTo>
                    <a:pt x="454532" y="141097"/>
                  </a:lnTo>
                  <a:lnTo>
                    <a:pt x="464292" y="140188"/>
                  </a:lnTo>
                  <a:lnTo>
                    <a:pt x="472979" y="137445"/>
                  </a:lnTo>
                  <a:lnTo>
                    <a:pt x="480571" y="132845"/>
                  </a:lnTo>
                  <a:lnTo>
                    <a:pt x="485396" y="128016"/>
                  </a:lnTo>
                  <a:lnTo>
                    <a:pt x="444626" y="128016"/>
                  </a:lnTo>
                  <a:lnTo>
                    <a:pt x="438023" y="125222"/>
                  </a:lnTo>
                  <a:lnTo>
                    <a:pt x="437549" y="124713"/>
                  </a:lnTo>
                  <a:close/>
                </a:path>
                <a:path w="775970" h="184150">
                  <a:moveTo>
                    <a:pt x="488523" y="52197"/>
                  </a:moveTo>
                  <a:lnTo>
                    <a:pt x="463676" y="52197"/>
                  </a:lnTo>
                  <a:lnTo>
                    <a:pt x="470407" y="55244"/>
                  </a:lnTo>
                  <a:lnTo>
                    <a:pt x="475488" y="61468"/>
                  </a:lnTo>
                  <a:lnTo>
                    <a:pt x="482967" y="87249"/>
                  </a:lnTo>
                  <a:lnTo>
                    <a:pt x="482480" y="96091"/>
                  </a:lnTo>
                  <a:lnTo>
                    <a:pt x="462152" y="128016"/>
                  </a:lnTo>
                  <a:lnTo>
                    <a:pt x="485396" y="128016"/>
                  </a:lnTo>
                  <a:lnTo>
                    <a:pt x="498982" y="87249"/>
                  </a:lnTo>
                  <a:lnTo>
                    <a:pt x="498318" y="76769"/>
                  </a:lnTo>
                  <a:lnTo>
                    <a:pt x="496331" y="67421"/>
                  </a:lnTo>
                  <a:lnTo>
                    <a:pt x="493035" y="59191"/>
                  </a:lnTo>
                  <a:lnTo>
                    <a:pt x="488523" y="52197"/>
                  </a:lnTo>
                  <a:close/>
                </a:path>
                <a:path w="775970" h="184150">
                  <a:moveTo>
                    <a:pt x="458977" y="38988"/>
                  </a:moveTo>
                  <a:lnTo>
                    <a:pt x="448520" y="40203"/>
                  </a:lnTo>
                  <a:lnTo>
                    <a:pt x="439420" y="43846"/>
                  </a:lnTo>
                  <a:lnTo>
                    <a:pt x="431653" y="49918"/>
                  </a:lnTo>
                  <a:lnTo>
                    <a:pt x="425196" y="58419"/>
                  </a:lnTo>
                  <a:lnTo>
                    <a:pt x="435979" y="58419"/>
                  </a:lnTo>
                  <a:lnTo>
                    <a:pt x="438657" y="55372"/>
                  </a:lnTo>
                  <a:lnTo>
                    <a:pt x="446024" y="52197"/>
                  </a:lnTo>
                  <a:lnTo>
                    <a:pt x="488523" y="52197"/>
                  </a:lnTo>
                  <a:lnTo>
                    <a:pt x="488442" y="52069"/>
                  </a:lnTo>
                  <a:lnTo>
                    <a:pt x="482605" y="46382"/>
                  </a:lnTo>
                  <a:lnTo>
                    <a:pt x="475757" y="42291"/>
                  </a:lnTo>
                  <a:lnTo>
                    <a:pt x="467885" y="39818"/>
                  </a:lnTo>
                  <a:lnTo>
                    <a:pt x="458977" y="38988"/>
                  </a:lnTo>
                  <a:close/>
                </a:path>
                <a:path w="775970" h="184150">
                  <a:moveTo>
                    <a:pt x="536955" y="41275"/>
                  </a:moveTo>
                  <a:lnTo>
                    <a:pt x="521462" y="41275"/>
                  </a:lnTo>
                  <a:lnTo>
                    <a:pt x="521462" y="99568"/>
                  </a:lnTo>
                  <a:lnTo>
                    <a:pt x="523630" y="117736"/>
                  </a:lnTo>
                  <a:lnTo>
                    <a:pt x="530145" y="130714"/>
                  </a:lnTo>
                  <a:lnTo>
                    <a:pt x="541018" y="138501"/>
                  </a:lnTo>
                  <a:lnTo>
                    <a:pt x="556260" y="141097"/>
                  </a:lnTo>
                  <a:lnTo>
                    <a:pt x="565785" y="139999"/>
                  </a:lnTo>
                  <a:lnTo>
                    <a:pt x="573976" y="136699"/>
                  </a:lnTo>
                  <a:lnTo>
                    <a:pt x="580834" y="131185"/>
                  </a:lnTo>
                  <a:lnTo>
                    <a:pt x="583096" y="128016"/>
                  </a:lnTo>
                  <a:lnTo>
                    <a:pt x="560577" y="128016"/>
                  </a:lnTo>
                  <a:lnTo>
                    <a:pt x="550243" y="126087"/>
                  </a:lnTo>
                  <a:lnTo>
                    <a:pt x="542861" y="120300"/>
                  </a:lnTo>
                  <a:lnTo>
                    <a:pt x="538432" y="110656"/>
                  </a:lnTo>
                  <a:lnTo>
                    <a:pt x="536955" y="97155"/>
                  </a:lnTo>
                  <a:lnTo>
                    <a:pt x="536955" y="41275"/>
                  </a:lnTo>
                  <a:close/>
                </a:path>
                <a:path w="775970" h="184150">
                  <a:moveTo>
                    <a:pt x="602361" y="123443"/>
                  </a:moveTo>
                  <a:lnTo>
                    <a:pt x="586740" y="123443"/>
                  </a:lnTo>
                  <a:lnTo>
                    <a:pt x="586740" y="138811"/>
                  </a:lnTo>
                  <a:lnTo>
                    <a:pt x="602361" y="138811"/>
                  </a:lnTo>
                  <a:lnTo>
                    <a:pt x="602361" y="123443"/>
                  </a:lnTo>
                  <a:close/>
                </a:path>
                <a:path w="775970" h="184150">
                  <a:moveTo>
                    <a:pt x="602361" y="41275"/>
                  </a:moveTo>
                  <a:lnTo>
                    <a:pt x="586740" y="41275"/>
                  </a:lnTo>
                  <a:lnTo>
                    <a:pt x="586740" y="106553"/>
                  </a:lnTo>
                  <a:lnTo>
                    <a:pt x="584326" y="113918"/>
                  </a:lnTo>
                  <a:lnTo>
                    <a:pt x="579374" y="119506"/>
                  </a:lnTo>
                  <a:lnTo>
                    <a:pt x="574548" y="125222"/>
                  </a:lnTo>
                  <a:lnTo>
                    <a:pt x="568198" y="128016"/>
                  </a:lnTo>
                  <a:lnTo>
                    <a:pt x="583096" y="128016"/>
                  </a:lnTo>
                  <a:lnTo>
                    <a:pt x="586359" y="123443"/>
                  </a:lnTo>
                  <a:lnTo>
                    <a:pt x="602361" y="123443"/>
                  </a:lnTo>
                  <a:lnTo>
                    <a:pt x="602361" y="41275"/>
                  </a:lnTo>
                  <a:close/>
                </a:path>
                <a:path w="775970" h="184150">
                  <a:moveTo>
                    <a:pt x="653923" y="54610"/>
                  </a:moveTo>
                  <a:lnTo>
                    <a:pt x="638301" y="54610"/>
                  </a:lnTo>
                  <a:lnTo>
                    <a:pt x="638301" y="112394"/>
                  </a:lnTo>
                  <a:lnTo>
                    <a:pt x="639899" y="124896"/>
                  </a:lnTo>
                  <a:lnTo>
                    <a:pt x="644699" y="133826"/>
                  </a:lnTo>
                  <a:lnTo>
                    <a:pt x="652714" y="139184"/>
                  </a:lnTo>
                  <a:lnTo>
                    <a:pt x="663955" y="140969"/>
                  </a:lnTo>
                  <a:lnTo>
                    <a:pt x="669925" y="140969"/>
                  </a:lnTo>
                  <a:lnTo>
                    <a:pt x="674877" y="139954"/>
                  </a:lnTo>
                  <a:lnTo>
                    <a:pt x="678561" y="137922"/>
                  </a:lnTo>
                  <a:lnTo>
                    <a:pt x="678561" y="127762"/>
                  </a:lnTo>
                  <a:lnTo>
                    <a:pt x="663194" y="127762"/>
                  </a:lnTo>
                  <a:lnTo>
                    <a:pt x="659511" y="126365"/>
                  </a:lnTo>
                  <a:lnTo>
                    <a:pt x="657225" y="123571"/>
                  </a:lnTo>
                  <a:lnTo>
                    <a:pt x="655066" y="120776"/>
                  </a:lnTo>
                  <a:lnTo>
                    <a:pt x="653923" y="116205"/>
                  </a:lnTo>
                  <a:lnTo>
                    <a:pt x="653923" y="54610"/>
                  </a:lnTo>
                  <a:close/>
                </a:path>
                <a:path w="775970" h="184150">
                  <a:moveTo>
                    <a:pt x="678561" y="124587"/>
                  </a:moveTo>
                  <a:lnTo>
                    <a:pt x="675640" y="126746"/>
                  </a:lnTo>
                  <a:lnTo>
                    <a:pt x="672211" y="127762"/>
                  </a:lnTo>
                  <a:lnTo>
                    <a:pt x="678561" y="127762"/>
                  </a:lnTo>
                  <a:lnTo>
                    <a:pt x="678561" y="124587"/>
                  </a:lnTo>
                  <a:close/>
                </a:path>
                <a:path w="775970" h="184150">
                  <a:moveTo>
                    <a:pt x="678561" y="41275"/>
                  </a:moveTo>
                  <a:lnTo>
                    <a:pt x="621538" y="41275"/>
                  </a:lnTo>
                  <a:lnTo>
                    <a:pt x="621538" y="54610"/>
                  </a:lnTo>
                  <a:lnTo>
                    <a:pt x="678561" y="54610"/>
                  </a:lnTo>
                  <a:lnTo>
                    <a:pt x="678561" y="41275"/>
                  </a:lnTo>
                  <a:close/>
                </a:path>
                <a:path w="775970" h="184150">
                  <a:moveTo>
                    <a:pt x="653923" y="12446"/>
                  </a:moveTo>
                  <a:lnTo>
                    <a:pt x="638301" y="17525"/>
                  </a:lnTo>
                  <a:lnTo>
                    <a:pt x="638301" y="41275"/>
                  </a:lnTo>
                  <a:lnTo>
                    <a:pt x="653923" y="41275"/>
                  </a:lnTo>
                  <a:lnTo>
                    <a:pt x="653923" y="12446"/>
                  </a:lnTo>
                  <a:close/>
                </a:path>
                <a:path w="775970" h="184150">
                  <a:moveTo>
                    <a:pt x="735584" y="38988"/>
                  </a:moveTo>
                  <a:lnTo>
                    <a:pt x="697912" y="61027"/>
                  </a:lnTo>
                  <a:lnTo>
                    <a:pt x="690626" y="90424"/>
                  </a:lnTo>
                  <a:lnTo>
                    <a:pt x="691364" y="101832"/>
                  </a:lnTo>
                  <a:lnTo>
                    <a:pt x="716454" y="137779"/>
                  </a:lnTo>
                  <a:lnTo>
                    <a:pt x="734949" y="141097"/>
                  </a:lnTo>
                  <a:lnTo>
                    <a:pt x="744997" y="140523"/>
                  </a:lnTo>
                  <a:lnTo>
                    <a:pt x="753999" y="138795"/>
                  </a:lnTo>
                  <a:lnTo>
                    <a:pt x="761952" y="135899"/>
                  </a:lnTo>
                  <a:lnTo>
                    <a:pt x="768857" y="131825"/>
                  </a:lnTo>
                  <a:lnTo>
                    <a:pt x="768857" y="128016"/>
                  </a:lnTo>
                  <a:lnTo>
                    <a:pt x="728852" y="128016"/>
                  </a:lnTo>
                  <a:lnTo>
                    <a:pt x="721105" y="125094"/>
                  </a:lnTo>
                  <a:lnTo>
                    <a:pt x="706754" y="93980"/>
                  </a:lnTo>
                  <a:lnTo>
                    <a:pt x="775716" y="93980"/>
                  </a:lnTo>
                  <a:lnTo>
                    <a:pt x="775716" y="85851"/>
                  </a:lnTo>
                  <a:lnTo>
                    <a:pt x="775392" y="80772"/>
                  </a:lnTo>
                  <a:lnTo>
                    <a:pt x="707009" y="80772"/>
                  </a:lnTo>
                  <a:lnTo>
                    <a:pt x="708151" y="72262"/>
                  </a:lnTo>
                  <a:lnTo>
                    <a:pt x="711326" y="65405"/>
                  </a:lnTo>
                  <a:lnTo>
                    <a:pt x="721614" y="54863"/>
                  </a:lnTo>
                  <a:lnTo>
                    <a:pt x="727964" y="52197"/>
                  </a:lnTo>
                  <a:lnTo>
                    <a:pt x="765690" y="52197"/>
                  </a:lnTo>
                  <a:lnTo>
                    <a:pt x="765175" y="51435"/>
                  </a:lnTo>
                  <a:lnTo>
                    <a:pt x="759390" y="46007"/>
                  </a:lnTo>
                  <a:lnTo>
                    <a:pt x="752522" y="42116"/>
                  </a:lnTo>
                  <a:lnTo>
                    <a:pt x="744583" y="39772"/>
                  </a:lnTo>
                  <a:lnTo>
                    <a:pt x="735584" y="38988"/>
                  </a:lnTo>
                  <a:close/>
                </a:path>
                <a:path w="775970" h="184150">
                  <a:moveTo>
                    <a:pt x="768857" y="117093"/>
                  </a:moveTo>
                  <a:lnTo>
                    <a:pt x="761813" y="121854"/>
                  </a:lnTo>
                  <a:lnTo>
                    <a:pt x="754411" y="125269"/>
                  </a:lnTo>
                  <a:lnTo>
                    <a:pt x="746676" y="127327"/>
                  </a:lnTo>
                  <a:lnTo>
                    <a:pt x="738631" y="128016"/>
                  </a:lnTo>
                  <a:lnTo>
                    <a:pt x="768857" y="128016"/>
                  </a:lnTo>
                  <a:lnTo>
                    <a:pt x="768857" y="117093"/>
                  </a:lnTo>
                  <a:close/>
                </a:path>
                <a:path w="775970" h="184150">
                  <a:moveTo>
                    <a:pt x="765690" y="52197"/>
                  </a:moveTo>
                  <a:lnTo>
                    <a:pt x="742950" y="52197"/>
                  </a:lnTo>
                  <a:lnTo>
                    <a:pt x="748919" y="54737"/>
                  </a:lnTo>
                  <a:lnTo>
                    <a:pt x="757427" y="64769"/>
                  </a:lnTo>
                  <a:lnTo>
                    <a:pt x="759587" y="71755"/>
                  </a:lnTo>
                  <a:lnTo>
                    <a:pt x="759714" y="80772"/>
                  </a:lnTo>
                  <a:lnTo>
                    <a:pt x="775392" y="80772"/>
                  </a:lnTo>
                  <a:lnTo>
                    <a:pt x="775051" y="75420"/>
                  </a:lnTo>
                  <a:lnTo>
                    <a:pt x="773064" y="66214"/>
                  </a:lnTo>
                  <a:lnTo>
                    <a:pt x="769768" y="58223"/>
                  </a:lnTo>
                  <a:lnTo>
                    <a:pt x="76569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67" name="object 65">
              <a:extLst>
                <a:ext uri="{FF2B5EF4-FFF2-40B4-BE49-F238E27FC236}">
                  <a16:creationId xmlns:a16="http://schemas.microsoft.com/office/drawing/2014/main" id="{B6CC253A-DD1F-4042-B967-75950A3B19DC}"/>
                </a:ext>
              </a:extLst>
            </p:cNvPr>
            <p:cNvSpPr/>
            <p:nvPr/>
          </p:nvSpPr>
          <p:spPr>
            <a:xfrm>
              <a:off x="9715500" y="4364735"/>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68" name="object 66">
              <a:extLst>
                <a:ext uri="{FF2B5EF4-FFF2-40B4-BE49-F238E27FC236}">
                  <a16:creationId xmlns:a16="http://schemas.microsoft.com/office/drawing/2014/main" id="{740E86B7-F3A6-45B0-A76A-B0E95FB66BB0}"/>
                </a:ext>
              </a:extLst>
            </p:cNvPr>
            <p:cNvSpPr/>
            <p:nvPr/>
          </p:nvSpPr>
          <p:spPr>
            <a:xfrm>
              <a:off x="9877298" y="4455540"/>
              <a:ext cx="1341120" cy="146685"/>
            </a:xfrm>
            <a:custGeom>
              <a:avLst/>
              <a:gdLst/>
              <a:ahLst/>
              <a:cxnLst/>
              <a:rect l="l" t="t" r="r" b="b"/>
              <a:pathLst>
                <a:path w="1341120" h="146685">
                  <a:moveTo>
                    <a:pt x="17779" y="7747"/>
                  </a:moveTo>
                  <a:lnTo>
                    <a:pt x="0" y="7747"/>
                  </a:lnTo>
                  <a:lnTo>
                    <a:pt x="49529" y="144399"/>
                  </a:lnTo>
                  <a:lnTo>
                    <a:pt x="67182" y="144399"/>
                  </a:lnTo>
                  <a:lnTo>
                    <a:pt x="73195" y="128143"/>
                  </a:lnTo>
                  <a:lnTo>
                    <a:pt x="58420" y="128143"/>
                  </a:lnTo>
                  <a:lnTo>
                    <a:pt x="57784" y="123571"/>
                  </a:lnTo>
                  <a:lnTo>
                    <a:pt x="56896" y="119634"/>
                  </a:lnTo>
                  <a:lnTo>
                    <a:pt x="55581" y="115951"/>
                  </a:lnTo>
                  <a:lnTo>
                    <a:pt x="17779" y="7747"/>
                  </a:lnTo>
                  <a:close/>
                </a:path>
                <a:path w="1341120" h="146685">
                  <a:moveTo>
                    <a:pt x="117728" y="7747"/>
                  </a:moveTo>
                  <a:lnTo>
                    <a:pt x="100456" y="7747"/>
                  </a:lnTo>
                  <a:lnTo>
                    <a:pt x="61927" y="116078"/>
                  </a:lnTo>
                  <a:lnTo>
                    <a:pt x="60325" y="120269"/>
                  </a:lnTo>
                  <a:lnTo>
                    <a:pt x="59308" y="124333"/>
                  </a:lnTo>
                  <a:lnTo>
                    <a:pt x="58800" y="128143"/>
                  </a:lnTo>
                  <a:lnTo>
                    <a:pt x="73195" y="128143"/>
                  </a:lnTo>
                  <a:lnTo>
                    <a:pt x="117728" y="7747"/>
                  </a:lnTo>
                  <a:close/>
                </a:path>
                <a:path w="1341120" h="146685">
                  <a:moveTo>
                    <a:pt x="146938" y="1778"/>
                  </a:moveTo>
                  <a:lnTo>
                    <a:pt x="141224" y="1778"/>
                  </a:lnTo>
                  <a:lnTo>
                    <a:pt x="138810" y="2794"/>
                  </a:lnTo>
                  <a:lnTo>
                    <a:pt x="136905" y="4699"/>
                  </a:lnTo>
                  <a:lnTo>
                    <a:pt x="134874" y="6604"/>
                  </a:lnTo>
                  <a:lnTo>
                    <a:pt x="133984" y="9017"/>
                  </a:lnTo>
                  <a:lnTo>
                    <a:pt x="133984" y="14859"/>
                  </a:lnTo>
                  <a:lnTo>
                    <a:pt x="134874" y="17272"/>
                  </a:lnTo>
                  <a:lnTo>
                    <a:pt x="136905" y="19177"/>
                  </a:lnTo>
                  <a:lnTo>
                    <a:pt x="138810" y="21082"/>
                  </a:lnTo>
                  <a:lnTo>
                    <a:pt x="141224" y="22098"/>
                  </a:lnTo>
                  <a:lnTo>
                    <a:pt x="146938" y="22098"/>
                  </a:lnTo>
                  <a:lnTo>
                    <a:pt x="154304" y="9017"/>
                  </a:lnTo>
                  <a:lnTo>
                    <a:pt x="153288" y="6604"/>
                  </a:lnTo>
                  <a:lnTo>
                    <a:pt x="151383" y="4699"/>
                  </a:lnTo>
                  <a:lnTo>
                    <a:pt x="149351" y="2794"/>
                  </a:lnTo>
                  <a:lnTo>
                    <a:pt x="146938" y="1778"/>
                  </a:lnTo>
                  <a:close/>
                </a:path>
                <a:path w="1341120" h="146685">
                  <a:moveTo>
                    <a:pt x="151637" y="46863"/>
                  </a:moveTo>
                  <a:lnTo>
                    <a:pt x="136017" y="46863"/>
                  </a:lnTo>
                  <a:lnTo>
                    <a:pt x="136017" y="144399"/>
                  </a:lnTo>
                  <a:lnTo>
                    <a:pt x="151637" y="144399"/>
                  </a:lnTo>
                  <a:lnTo>
                    <a:pt x="151637" y="46863"/>
                  </a:lnTo>
                  <a:close/>
                </a:path>
                <a:path w="1341120" h="146685">
                  <a:moveTo>
                    <a:pt x="198881" y="46863"/>
                  </a:moveTo>
                  <a:lnTo>
                    <a:pt x="183260" y="46863"/>
                  </a:lnTo>
                  <a:lnTo>
                    <a:pt x="183260" y="144399"/>
                  </a:lnTo>
                  <a:lnTo>
                    <a:pt x="198881" y="144399"/>
                  </a:lnTo>
                  <a:lnTo>
                    <a:pt x="198881" y="94615"/>
                  </a:lnTo>
                  <a:lnTo>
                    <a:pt x="199308" y="86927"/>
                  </a:lnTo>
                  <a:lnTo>
                    <a:pt x="200580" y="80073"/>
                  </a:lnTo>
                  <a:lnTo>
                    <a:pt x="202686" y="74076"/>
                  </a:lnTo>
                  <a:lnTo>
                    <a:pt x="205612" y="68961"/>
                  </a:lnTo>
                  <a:lnTo>
                    <a:pt x="207035" y="66929"/>
                  </a:lnTo>
                  <a:lnTo>
                    <a:pt x="198881" y="66929"/>
                  </a:lnTo>
                  <a:lnTo>
                    <a:pt x="198881" y="46863"/>
                  </a:lnTo>
                  <a:close/>
                </a:path>
                <a:path w="1341120" h="146685">
                  <a:moveTo>
                    <a:pt x="228853" y="45085"/>
                  </a:moveTo>
                  <a:lnTo>
                    <a:pt x="219201" y="45085"/>
                  </a:lnTo>
                  <a:lnTo>
                    <a:pt x="213995" y="47117"/>
                  </a:lnTo>
                  <a:lnTo>
                    <a:pt x="204850" y="54737"/>
                  </a:lnTo>
                  <a:lnTo>
                    <a:pt x="201549" y="60071"/>
                  </a:lnTo>
                  <a:lnTo>
                    <a:pt x="199262" y="66929"/>
                  </a:lnTo>
                  <a:lnTo>
                    <a:pt x="207035" y="66929"/>
                  </a:lnTo>
                  <a:lnTo>
                    <a:pt x="210057" y="62611"/>
                  </a:lnTo>
                  <a:lnTo>
                    <a:pt x="215646" y="59563"/>
                  </a:lnTo>
                  <a:lnTo>
                    <a:pt x="234187" y="59563"/>
                  </a:lnTo>
                  <a:lnTo>
                    <a:pt x="234187" y="46482"/>
                  </a:lnTo>
                  <a:lnTo>
                    <a:pt x="232028" y="45593"/>
                  </a:lnTo>
                  <a:lnTo>
                    <a:pt x="228853" y="45085"/>
                  </a:lnTo>
                  <a:close/>
                </a:path>
                <a:path w="1341120" h="146685">
                  <a:moveTo>
                    <a:pt x="234187" y="59563"/>
                  </a:moveTo>
                  <a:lnTo>
                    <a:pt x="227456" y="59563"/>
                  </a:lnTo>
                  <a:lnTo>
                    <a:pt x="231394" y="60579"/>
                  </a:lnTo>
                  <a:lnTo>
                    <a:pt x="234187" y="62611"/>
                  </a:lnTo>
                  <a:lnTo>
                    <a:pt x="234187" y="59563"/>
                  </a:lnTo>
                  <a:close/>
                </a:path>
                <a:path w="1341120" h="146685">
                  <a:moveTo>
                    <a:pt x="278637" y="60198"/>
                  </a:moveTo>
                  <a:lnTo>
                    <a:pt x="263017" y="60198"/>
                  </a:lnTo>
                  <a:lnTo>
                    <a:pt x="263017" y="117856"/>
                  </a:lnTo>
                  <a:lnTo>
                    <a:pt x="264614" y="130357"/>
                  </a:lnTo>
                  <a:lnTo>
                    <a:pt x="269414" y="139287"/>
                  </a:lnTo>
                  <a:lnTo>
                    <a:pt x="277429" y="144645"/>
                  </a:lnTo>
                  <a:lnTo>
                    <a:pt x="288671" y="146431"/>
                  </a:lnTo>
                  <a:lnTo>
                    <a:pt x="294640" y="146431"/>
                  </a:lnTo>
                  <a:lnTo>
                    <a:pt x="299466" y="145415"/>
                  </a:lnTo>
                  <a:lnTo>
                    <a:pt x="303149" y="143383"/>
                  </a:lnTo>
                  <a:lnTo>
                    <a:pt x="303149" y="133350"/>
                  </a:lnTo>
                  <a:lnTo>
                    <a:pt x="287908" y="133350"/>
                  </a:lnTo>
                  <a:lnTo>
                    <a:pt x="284225" y="131953"/>
                  </a:lnTo>
                  <a:lnTo>
                    <a:pt x="281940" y="129159"/>
                  </a:lnTo>
                  <a:lnTo>
                    <a:pt x="279780" y="126365"/>
                  </a:lnTo>
                  <a:lnTo>
                    <a:pt x="278637" y="121666"/>
                  </a:lnTo>
                  <a:lnTo>
                    <a:pt x="278637" y="60198"/>
                  </a:lnTo>
                  <a:close/>
                </a:path>
                <a:path w="1341120" h="146685">
                  <a:moveTo>
                    <a:pt x="303149" y="130048"/>
                  </a:moveTo>
                  <a:lnTo>
                    <a:pt x="300354" y="132207"/>
                  </a:lnTo>
                  <a:lnTo>
                    <a:pt x="296925" y="133350"/>
                  </a:lnTo>
                  <a:lnTo>
                    <a:pt x="303149" y="133350"/>
                  </a:lnTo>
                  <a:lnTo>
                    <a:pt x="303149" y="130048"/>
                  </a:lnTo>
                  <a:close/>
                </a:path>
                <a:path w="1341120" h="146685">
                  <a:moveTo>
                    <a:pt x="303149" y="46863"/>
                  </a:moveTo>
                  <a:lnTo>
                    <a:pt x="246252" y="46863"/>
                  </a:lnTo>
                  <a:lnTo>
                    <a:pt x="246252" y="60198"/>
                  </a:lnTo>
                  <a:lnTo>
                    <a:pt x="303149" y="60198"/>
                  </a:lnTo>
                  <a:lnTo>
                    <a:pt x="303149" y="46863"/>
                  </a:lnTo>
                  <a:close/>
                </a:path>
                <a:path w="1341120" h="146685">
                  <a:moveTo>
                    <a:pt x="278637" y="18034"/>
                  </a:moveTo>
                  <a:lnTo>
                    <a:pt x="263017" y="22987"/>
                  </a:lnTo>
                  <a:lnTo>
                    <a:pt x="263017" y="46863"/>
                  </a:lnTo>
                  <a:lnTo>
                    <a:pt x="278637" y="46863"/>
                  </a:lnTo>
                  <a:lnTo>
                    <a:pt x="278637" y="18034"/>
                  </a:lnTo>
                  <a:close/>
                </a:path>
                <a:path w="1341120" h="146685">
                  <a:moveTo>
                    <a:pt x="336930" y="46863"/>
                  </a:moveTo>
                  <a:lnTo>
                    <a:pt x="321436" y="46863"/>
                  </a:lnTo>
                  <a:lnTo>
                    <a:pt x="321436" y="105156"/>
                  </a:lnTo>
                  <a:lnTo>
                    <a:pt x="323605" y="123324"/>
                  </a:lnTo>
                  <a:lnTo>
                    <a:pt x="330120" y="136302"/>
                  </a:lnTo>
                  <a:lnTo>
                    <a:pt x="340993" y="144089"/>
                  </a:lnTo>
                  <a:lnTo>
                    <a:pt x="356234" y="146685"/>
                  </a:lnTo>
                  <a:lnTo>
                    <a:pt x="365760" y="145567"/>
                  </a:lnTo>
                  <a:lnTo>
                    <a:pt x="373951" y="142224"/>
                  </a:lnTo>
                  <a:lnTo>
                    <a:pt x="380809" y="136665"/>
                  </a:lnTo>
                  <a:lnTo>
                    <a:pt x="383079" y="133477"/>
                  </a:lnTo>
                  <a:lnTo>
                    <a:pt x="360552" y="133477"/>
                  </a:lnTo>
                  <a:lnTo>
                    <a:pt x="350218" y="131548"/>
                  </a:lnTo>
                  <a:lnTo>
                    <a:pt x="342836" y="125761"/>
                  </a:lnTo>
                  <a:lnTo>
                    <a:pt x="338407" y="116117"/>
                  </a:lnTo>
                  <a:lnTo>
                    <a:pt x="336930" y="102616"/>
                  </a:lnTo>
                  <a:lnTo>
                    <a:pt x="336930" y="46863"/>
                  </a:lnTo>
                  <a:close/>
                </a:path>
                <a:path w="1341120" h="146685">
                  <a:moveTo>
                    <a:pt x="402335" y="128905"/>
                  </a:moveTo>
                  <a:lnTo>
                    <a:pt x="386715" y="128905"/>
                  </a:lnTo>
                  <a:lnTo>
                    <a:pt x="386715" y="144399"/>
                  </a:lnTo>
                  <a:lnTo>
                    <a:pt x="402335" y="144399"/>
                  </a:lnTo>
                  <a:lnTo>
                    <a:pt x="402335" y="128905"/>
                  </a:lnTo>
                  <a:close/>
                </a:path>
                <a:path w="1341120" h="146685">
                  <a:moveTo>
                    <a:pt x="402335" y="46863"/>
                  </a:moveTo>
                  <a:lnTo>
                    <a:pt x="386715" y="46863"/>
                  </a:lnTo>
                  <a:lnTo>
                    <a:pt x="386715" y="112141"/>
                  </a:lnTo>
                  <a:lnTo>
                    <a:pt x="384301" y="119507"/>
                  </a:lnTo>
                  <a:lnTo>
                    <a:pt x="374396" y="130683"/>
                  </a:lnTo>
                  <a:lnTo>
                    <a:pt x="368173" y="133477"/>
                  </a:lnTo>
                  <a:lnTo>
                    <a:pt x="383079" y="133477"/>
                  </a:lnTo>
                  <a:lnTo>
                    <a:pt x="386333" y="128905"/>
                  </a:lnTo>
                  <a:lnTo>
                    <a:pt x="402335" y="128905"/>
                  </a:lnTo>
                  <a:lnTo>
                    <a:pt x="402335" y="46863"/>
                  </a:lnTo>
                  <a:close/>
                </a:path>
                <a:path w="1341120" h="146685">
                  <a:moveTo>
                    <a:pt x="496738" y="57658"/>
                  </a:moveTo>
                  <a:lnTo>
                    <a:pt x="467359" y="57658"/>
                  </a:lnTo>
                  <a:lnTo>
                    <a:pt x="476121" y="59225"/>
                  </a:lnTo>
                  <a:lnTo>
                    <a:pt x="482393" y="63912"/>
                  </a:lnTo>
                  <a:lnTo>
                    <a:pt x="486165" y="71695"/>
                  </a:lnTo>
                  <a:lnTo>
                    <a:pt x="487425" y="82550"/>
                  </a:lnTo>
                  <a:lnTo>
                    <a:pt x="458216" y="86614"/>
                  </a:lnTo>
                  <a:lnTo>
                    <a:pt x="444120" y="90308"/>
                  </a:lnTo>
                  <a:lnTo>
                    <a:pt x="434038" y="96837"/>
                  </a:lnTo>
                  <a:lnTo>
                    <a:pt x="427980" y="106223"/>
                  </a:lnTo>
                  <a:lnTo>
                    <a:pt x="425957" y="118491"/>
                  </a:lnTo>
                  <a:lnTo>
                    <a:pt x="425957" y="127000"/>
                  </a:lnTo>
                  <a:lnTo>
                    <a:pt x="428751" y="133858"/>
                  </a:lnTo>
                  <a:lnTo>
                    <a:pt x="434212" y="138938"/>
                  </a:lnTo>
                  <a:lnTo>
                    <a:pt x="439674" y="144145"/>
                  </a:lnTo>
                  <a:lnTo>
                    <a:pt x="447294" y="146685"/>
                  </a:lnTo>
                  <a:lnTo>
                    <a:pt x="457073" y="146685"/>
                  </a:lnTo>
                  <a:lnTo>
                    <a:pt x="466363" y="145589"/>
                  </a:lnTo>
                  <a:lnTo>
                    <a:pt x="474440" y="142303"/>
                  </a:lnTo>
                  <a:lnTo>
                    <a:pt x="481326" y="136826"/>
                  </a:lnTo>
                  <a:lnTo>
                    <a:pt x="483824" y="133477"/>
                  </a:lnTo>
                  <a:lnTo>
                    <a:pt x="455041" y="133477"/>
                  </a:lnTo>
                  <a:lnTo>
                    <a:pt x="450469" y="132080"/>
                  </a:lnTo>
                  <a:lnTo>
                    <a:pt x="447040" y="129032"/>
                  </a:lnTo>
                  <a:lnTo>
                    <a:pt x="443737" y="125984"/>
                  </a:lnTo>
                  <a:lnTo>
                    <a:pt x="441959" y="122047"/>
                  </a:lnTo>
                  <a:lnTo>
                    <a:pt x="441959" y="110744"/>
                  </a:lnTo>
                  <a:lnTo>
                    <a:pt x="487425" y="94996"/>
                  </a:lnTo>
                  <a:lnTo>
                    <a:pt x="503047" y="94996"/>
                  </a:lnTo>
                  <a:lnTo>
                    <a:pt x="503047" y="80899"/>
                  </a:lnTo>
                  <a:lnTo>
                    <a:pt x="500901" y="64990"/>
                  </a:lnTo>
                  <a:lnTo>
                    <a:pt x="496738" y="57658"/>
                  </a:lnTo>
                  <a:close/>
                </a:path>
                <a:path w="1341120" h="146685">
                  <a:moveTo>
                    <a:pt x="503047" y="129159"/>
                  </a:moveTo>
                  <a:lnTo>
                    <a:pt x="487425" y="129159"/>
                  </a:lnTo>
                  <a:lnTo>
                    <a:pt x="487425" y="144399"/>
                  </a:lnTo>
                  <a:lnTo>
                    <a:pt x="503047" y="144399"/>
                  </a:lnTo>
                  <a:lnTo>
                    <a:pt x="503047" y="129159"/>
                  </a:lnTo>
                  <a:close/>
                </a:path>
                <a:path w="1341120" h="146685">
                  <a:moveTo>
                    <a:pt x="503047" y="94996"/>
                  </a:moveTo>
                  <a:lnTo>
                    <a:pt x="487425" y="94996"/>
                  </a:lnTo>
                  <a:lnTo>
                    <a:pt x="487425" y="113030"/>
                  </a:lnTo>
                  <a:lnTo>
                    <a:pt x="484885" y="120015"/>
                  </a:lnTo>
                  <a:lnTo>
                    <a:pt x="479805" y="125349"/>
                  </a:lnTo>
                  <a:lnTo>
                    <a:pt x="474852" y="130810"/>
                  </a:lnTo>
                  <a:lnTo>
                    <a:pt x="468375" y="133477"/>
                  </a:lnTo>
                  <a:lnTo>
                    <a:pt x="483824" y="133477"/>
                  </a:lnTo>
                  <a:lnTo>
                    <a:pt x="487045" y="129159"/>
                  </a:lnTo>
                  <a:lnTo>
                    <a:pt x="503047" y="129159"/>
                  </a:lnTo>
                  <a:lnTo>
                    <a:pt x="503047" y="94996"/>
                  </a:lnTo>
                  <a:close/>
                </a:path>
                <a:path w="1341120" h="146685">
                  <a:moveTo>
                    <a:pt x="468629" y="44577"/>
                  </a:moveTo>
                  <a:lnTo>
                    <a:pt x="459557" y="45148"/>
                  </a:lnTo>
                  <a:lnTo>
                    <a:pt x="451008" y="46863"/>
                  </a:lnTo>
                  <a:lnTo>
                    <a:pt x="442983" y="49720"/>
                  </a:lnTo>
                  <a:lnTo>
                    <a:pt x="435482" y="53721"/>
                  </a:lnTo>
                  <a:lnTo>
                    <a:pt x="435482" y="69723"/>
                  </a:lnTo>
                  <a:lnTo>
                    <a:pt x="442821" y="64462"/>
                  </a:lnTo>
                  <a:lnTo>
                    <a:pt x="450564" y="60690"/>
                  </a:lnTo>
                  <a:lnTo>
                    <a:pt x="458735" y="58418"/>
                  </a:lnTo>
                  <a:lnTo>
                    <a:pt x="467359" y="57658"/>
                  </a:lnTo>
                  <a:lnTo>
                    <a:pt x="496738" y="57658"/>
                  </a:lnTo>
                  <a:lnTo>
                    <a:pt x="494458" y="53641"/>
                  </a:lnTo>
                  <a:lnTo>
                    <a:pt x="483705" y="46841"/>
                  </a:lnTo>
                  <a:lnTo>
                    <a:pt x="468629" y="44577"/>
                  </a:lnTo>
                  <a:close/>
                </a:path>
                <a:path w="1341120" h="146685">
                  <a:moveTo>
                    <a:pt x="547877" y="0"/>
                  </a:moveTo>
                  <a:lnTo>
                    <a:pt x="532256" y="0"/>
                  </a:lnTo>
                  <a:lnTo>
                    <a:pt x="532256" y="144399"/>
                  </a:lnTo>
                  <a:lnTo>
                    <a:pt x="547877" y="144399"/>
                  </a:lnTo>
                  <a:lnTo>
                    <a:pt x="547877" y="0"/>
                  </a:lnTo>
                  <a:close/>
                </a:path>
                <a:path w="1341120" h="146685">
                  <a:moveTo>
                    <a:pt x="654557" y="7747"/>
                  </a:moveTo>
                  <a:lnTo>
                    <a:pt x="633476" y="7747"/>
                  </a:lnTo>
                  <a:lnTo>
                    <a:pt x="633476" y="144399"/>
                  </a:lnTo>
                  <a:lnTo>
                    <a:pt x="648843" y="144399"/>
                  </a:lnTo>
                  <a:lnTo>
                    <a:pt x="648725" y="40671"/>
                  </a:lnTo>
                  <a:lnTo>
                    <a:pt x="648643" y="36703"/>
                  </a:lnTo>
                  <a:lnTo>
                    <a:pt x="648414" y="30902"/>
                  </a:lnTo>
                  <a:lnTo>
                    <a:pt x="648080" y="26162"/>
                  </a:lnTo>
                  <a:lnTo>
                    <a:pt x="662660" y="26162"/>
                  </a:lnTo>
                  <a:lnTo>
                    <a:pt x="654557" y="7747"/>
                  </a:lnTo>
                  <a:close/>
                </a:path>
                <a:path w="1341120" h="146685">
                  <a:moveTo>
                    <a:pt x="662660" y="26162"/>
                  </a:moveTo>
                  <a:lnTo>
                    <a:pt x="648461" y="26162"/>
                  </a:lnTo>
                  <a:lnTo>
                    <a:pt x="649858" y="32512"/>
                  </a:lnTo>
                  <a:lnTo>
                    <a:pt x="651255" y="37084"/>
                  </a:lnTo>
                  <a:lnTo>
                    <a:pt x="652526" y="40132"/>
                  </a:lnTo>
                  <a:lnTo>
                    <a:pt x="699134" y="144399"/>
                  </a:lnTo>
                  <a:lnTo>
                    <a:pt x="707008" y="144399"/>
                  </a:lnTo>
                  <a:lnTo>
                    <a:pt x="718111" y="119380"/>
                  </a:lnTo>
                  <a:lnTo>
                    <a:pt x="702818" y="119380"/>
                  </a:lnTo>
                  <a:lnTo>
                    <a:pt x="701801" y="115824"/>
                  </a:lnTo>
                  <a:lnTo>
                    <a:pt x="699770" y="110363"/>
                  </a:lnTo>
                  <a:lnTo>
                    <a:pt x="696468" y="102997"/>
                  </a:lnTo>
                  <a:lnTo>
                    <a:pt x="662660" y="26162"/>
                  </a:lnTo>
                  <a:close/>
                </a:path>
                <a:path w="1341120" h="146685">
                  <a:moveTo>
                    <a:pt x="772668" y="26162"/>
                  </a:moveTo>
                  <a:lnTo>
                    <a:pt x="758062" y="26162"/>
                  </a:lnTo>
                  <a:lnTo>
                    <a:pt x="757489" y="33738"/>
                  </a:lnTo>
                  <a:lnTo>
                    <a:pt x="757094" y="40671"/>
                  </a:lnTo>
                  <a:lnTo>
                    <a:pt x="756866" y="46986"/>
                  </a:lnTo>
                  <a:lnTo>
                    <a:pt x="756793" y="144399"/>
                  </a:lnTo>
                  <a:lnTo>
                    <a:pt x="772668" y="144399"/>
                  </a:lnTo>
                  <a:lnTo>
                    <a:pt x="772668" y="26162"/>
                  </a:lnTo>
                  <a:close/>
                </a:path>
                <a:path w="1341120" h="146685">
                  <a:moveTo>
                    <a:pt x="772668" y="7747"/>
                  </a:moveTo>
                  <a:lnTo>
                    <a:pt x="752728" y="7747"/>
                  </a:lnTo>
                  <a:lnTo>
                    <a:pt x="708278" y="106299"/>
                  </a:lnTo>
                  <a:lnTo>
                    <a:pt x="706120" y="111887"/>
                  </a:lnTo>
                  <a:lnTo>
                    <a:pt x="703326" y="119380"/>
                  </a:lnTo>
                  <a:lnTo>
                    <a:pt x="718111" y="119380"/>
                  </a:lnTo>
                  <a:lnTo>
                    <a:pt x="753618" y="39370"/>
                  </a:lnTo>
                  <a:lnTo>
                    <a:pt x="754887" y="36703"/>
                  </a:lnTo>
                  <a:lnTo>
                    <a:pt x="756157" y="32385"/>
                  </a:lnTo>
                  <a:lnTo>
                    <a:pt x="757681" y="26162"/>
                  </a:lnTo>
                  <a:lnTo>
                    <a:pt x="772668" y="26162"/>
                  </a:lnTo>
                  <a:lnTo>
                    <a:pt x="772668" y="7747"/>
                  </a:lnTo>
                  <a:close/>
                </a:path>
                <a:path w="1341120" h="146685">
                  <a:moveTo>
                    <a:pt x="870118" y="57658"/>
                  </a:moveTo>
                  <a:lnTo>
                    <a:pt x="840740" y="57658"/>
                  </a:lnTo>
                  <a:lnTo>
                    <a:pt x="849501" y="59225"/>
                  </a:lnTo>
                  <a:lnTo>
                    <a:pt x="855773" y="63912"/>
                  </a:lnTo>
                  <a:lnTo>
                    <a:pt x="859545" y="71695"/>
                  </a:lnTo>
                  <a:lnTo>
                    <a:pt x="860805" y="82550"/>
                  </a:lnTo>
                  <a:lnTo>
                    <a:pt x="831596" y="86614"/>
                  </a:lnTo>
                  <a:lnTo>
                    <a:pt x="817500" y="90308"/>
                  </a:lnTo>
                  <a:lnTo>
                    <a:pt x="807418" y="96837"/>
                  </a:lnTo>
                  <a:lnTo>
                    <a:pt x="801360" y="106223"/>
                  </a:lnTo>
                  <a:lnTo>
                    <a:pt x="799337" y="118491"/>
                  </a:lnTo>
                  <a:lnTo>
                    <a:pt x="799337" y="127000"/>
                  </a:lnTo>
                  <a:lnTo>
                    <a:pt x="802131" y="133858"/>
                  </a:lnTo>
                  <a:lnTo>
                    <a:pt x="807593" y="138938"/>
                  </a:lnTo>
                  <a:lnTo>
                    <a:pt x="813053" y="144145"/>
                  </a:lnTo>
                  <a:lnTo>
                    <a:pt x="820674" y="146685"/>
                  </a:lnTo>
                  <a:lnTo>
                    <a:pt x="830452" y="146685"/>
                  </a:lnTo>
                  <a:lnTo>
                    <a:pt x="839743" y="145589"/>
                  </a:lnTo>
                  <a:lnTo>
                    <a:pt x="847820" y="142303"/>
                  </a:lnTo>
                  <a:lnTo>
                    <a:pt x="854706" y="136826"/>
                  </a:lnTo>
                  <a:lnTo>
                    <a:pt x="857204" y="133477"/>
                  </a:lnTo>
                  <a:lnTo>
                    <a:pt x="828421" y="133477"/>
                  </a:lnTo>
                  <a:lnTo>
                    <a:pt x="823849" y="132080"/>
                  </a:lnTo>
                  <a:lnTo>
                    <a:pt x="820420" y="129032"/>
                  </a:lnTo>
                  <a:lnTo>
                    <a:pt x="817118" y="125984"/>
                  </a:lnTo>
                  <a:lnTo>
                    <a:pt x="815340" y="122047"/>
                  </a:lnTo>
                  <a:lnTo>
                    <a:pt x="815340" y="110744"/>
                  </a:lnTo>
                  <a:lnTo>
                    <a:pt x="860805" y="94996"/>
                  </a:lnTo>
                  <a:lnTo>
                    <a:pt x="876426" y="94996"/>
                  </a:lnTo>
                  <a:lnTo>
                    <a:pt x="876426" y="80899"/>
                  </a:lnTo>
                  <a:lnTo>
                    <a:pt x="874281" y="64990"/>
                  </a:lnTo>
                  <a:lnTo>
                    <a:pt x="870118" y="57658"/>
                  </a:lnTo>
                  <a:close/>
                </a:path>
                <a:path w="1341120" h="146685">
                  <a:moveTo>
                    <a:pt x="876426" y="129159"/>
                  </a:moveTo>
                  <a:lnTo>
                    <a:pt x="860805" y="129159"/>
                  </a:lnTo>
                  <a:lnTo>
                    <a:pt x="860805" y="144399"/>
                  </a:lnTo>
                  <a:lnTo>
                    <a:pt x="876426" y="144399"/>
                  </a:lnTo>
                  <a:lnTo>
                    <a:pt x="876426" y="129159"/>
                  </a:lnTo>
                  <a:close/>
                </a:path>
                <a:path w="1341120" h="146685">
                  <a:moveTo>
                    <a:pt x="876426" y="94996"/>
                  </a:moveTo>
                  <a:lnTo>
                    <a:pt x="860805" y="94996"/>
                  </a:lnTo>
                  <a:lnTo>
                    <a:pt x="860805" y="113030"/>
                  </a:lnTo>
                  <a:lnTo>
                    <a:pt x="858266" y="120015"/>
                  </a:lnTo>
                  <a:lnTo>
                    <a:pt x="853185" y="125349"/>
                  </a:lnTo>
                  <a:lnTo>
                    <a:pt x="848232" y="130810"/>
                  </a:lnTo>
                  <a:lnTo>
                    <a:pt x="841755" y="133477"/>
                  </a:lnTo>
                  <a:lnTo>
                    <a:pt x="857204" y="133477"/>
                  </a:lnTo>
                  <a:lnTo>
                    <a:pt x="860425" y="129159"/>
                  </a:lnTo>
                  <a:lnTo>
                    <a:pt x="876426" y="129159"/>
                  </a:lnTo>
                  <a:lnTo>
                    <a:pt x="876426" y="94996"/>
                  </a:lnTo>
                  <a:close/>
                </a:path>
                <a:path w="1341120" h="146685">
                  <a:moveTo>
                    <a:pt x="842009" y="44577"/>
                  </a:moveTo>
                  <a:lnTo>
                    <a:pt x="832937" y="45148"/>
                  </a:lnTo>
                  <a:lnTo>
                    <a:pt x="824388" y="46863"/>
                  </a:lnTo>
                  <a:lnTo>
                    <a:pt x="816363" y="49720"/>
                  </a:lnTo>
                  <a:lnTo>
                    <a:pt x="808862" y="53721"/>
                  </a:lnTo>
                  <a:lnTo>
                    <a:pt x="808862" y="69723"/>
                  </a:lnTo>
                  <a:lnTo>
                    <a:pt x="816201" y="64462"/>
                  </a:lnTo>
                  <a:lnTo>
                    <a:pt x="823944" y="60690"/>
                  </a:lnTo>
                  <a:lnTo>
                    <a:pt x="832115" y="58418"/>
                  </a:lnTo>
                  <a:lnTo>
                    <a:pt x="840740" y="57658"/>
                  </a:lnTo>
                  <a:lnTo>
                    <a:pt x="870118" y="57658"/>
                  </a:lnTo>
                  <a:lnTo>
                    <a:pt x="867838" y="53641"/>
                  </a:lnTo>
                  <a:lnTo>
                    <a:pt x="857085" y="46841"/>
                  </a:lnTo>
                  <a:lnTo>
                    <a:pt x="842009" y="44577"/>
                  </a:lnTo>
                  <a:close/>
                </a:path>
                <a:path w="1341120" h="146685">
                  <a:moveTo>
                    <a:pt x="958215" y="44577"/>
                  </a:moveTo>
                  <a:lnTo>
                    <a:pt x="949705" y="44577"/>
                  </a:lnTo>
                  <a:lnTo>
                    <a:pt x="938752" y="45483"/>
                  </a:lnTo>
                  <a:lnTo>
                    <a:pt x="906748" y="67091"/>
                  </a:lnTo>
                  <a:lnTo>
                    <a:pt x="899032" y="97917"/>
                  </a:lnTo>
                  <a:lnTo>
                    <a:pt x="899822" y="108200"/>
                  </a:lnTo>
                  <a:lnTo>
                    <a:pt x="926639" y="143271"/>
                  </a:lnTo>
                  <a:lnTo>
                    <a:pt x="945515" y="146685"/>
                  </a:lnTo>
                  <a:lnTo>
                    <a:pt x="952968" y="146258"/>
                  </a:lnTo>
                  <a:lnTo>
                    <a:pt x="959897" y="144986"/>
                  </a:lnTo>
                  <a:lnTo>
                    <a:pt x="966303" y="142880"/>
                  </a:lnTo>
                  <a:lnTo>
                    <a:pt x="972184" y="139954"/>
                  </a:lnTo>
                  <a:lnTo>
                    <a:pt x="972184" y="133477"/>
                  </a:lnTo>
                  <a:lnTo>
                    <a:pt x="948181" y="133477"/>
                  </a:lnTo>
                  <a:lnTo>
                    <a:pt x="940964" y="132857"/>
                  </a:lnTo>
                  <a:lnTo>
                    <a:pt x="915034" y="96520"/>
                  </a:lnTo>
                  <a:lnTo>
                    <a:pt x="915630" y="88259"/>
                  </a:lnTo>
                  <a:lnTo>
                    <a:pt x="941955" y="58344"/>
                  </a:lnTo>
                  <a:lnTo>
                    <a:pt x="949071" y="57658"/>
                  </a:lnTo>
                  <a:lnTo>
                    <a:pt x="972311" y="57658"/>
                  </a:lnTo>
                  <a:lnTo>
                    <a:pt x="972311" y="49276"/>
                  </a:lnTo>
                  <a:lnTo>
                    <a:pt x="965834" y="46101"/>
                  </a:lnTo>
                  <a:lnTo>
                    <a:pt x="958215" y="44577"/>
                  </a:lnTo>
                  <a:close/>
                </a:path>
                <a:path w="1341120" h="146685">
                  <a:moveTo>
                    <a:pt x="972184" y="125095"/>
                  </a:moveTo>
                  <a:lnTo>
                    <a:pt x="966470" y="128762"/>
                  </a:lnTo>
                  <a:lnTo>
                    <a:pt x="960564" y="131381"/>
                  </a:lnTo>
                  <a:lnTo>
                    <a:pt x="954468" y="132953"/>
                  </a:lnTo>
                  <a:lnTo>
                    <a:pt x="948181" y="133477"/>
                  </a:lnTo>
                  <a:lnTo>
                    <a:pt x="972184" y="133477"/>
                  </a:lnTo>
                  <a:lnTo>
                    <a:pt x="972184" y="125095"/>
                  </a:lnTo>
                  <a:close/>
                </a:path>
                <a:path w="1341120" h="146685">
                  <a:moveTo>
                    <a:pt x="972311" y="57658"/>
                  </a:moveTo>
                  <a:lnTo>
                    <a:pt x="957326" y="57658"/>
                  </a:lnTo>
                  <a:lnTo>
                    <a:pt x="965073" y="60198"/>
                  </a:lnTo>
                  <a:lnTo>
                    <a:pt x="972311" y="65278"/>
                  </a:lnTo>
                  <a:lnTo>
                    <a:pt x="972311" y="57658"/>
                  </a:lnTo>
                  <a:close/>
                </a:path>
                <a:path w="1341120" h="146685">
                  <a:moveTo>
                    <a:pt x="1011174" y="0"/>
                  </a:moveTo>
                  <a:lnTo>
                    <a:pt x="995552" y="0"/>
                  </a:lnTo>
                  <a:lnTo>
                    <a:pt x="995552" y="144399"/>
                  </a:lnTo>
                  <a:lnTo>
                    <a:pt x="1011174" y="144399"/>
                  </a:lnTo>
                  <a:lnTo>
                    <a:pt x="1011174" y="79883"/>
                  </a:lnTo>
                  <a:lnTo>
                    <a:pt x="1013841" y="72390"/>
                  </a:lnTo>
                  <a:lnTo>
                    <a:pt x="1022217" y="62992"/>
                  </a:lnTo>
                  <a:lnTo>
                    <a:pt x="1011174" y="62992"/>
                  </a:lnTo>
                  <a:lnTo>
                    <a:pt x="1011174" y="0"/>
                  </a:lnTo>
                  <a:close/>
                </a:path>
                <a:path w="1341120" h="146685">
                  <a:moveTo>
                    <a:pt x="1069885" y="57658"/>
                  </a:moveTo>
                  <a:lnTo>
                    <a:pt x="1038225" y="57658"/>
                  </a:lnTo>
                  <a:lnTo>
                    <a:pt x="1048152" y="59562"/>
                  </a:lnTo>
                  <a:lnTo>
                    <a:pt x="1055258" y="65278"/>
                  </a:lnTo>
                  <a:lnTo>
                    <a:pt x="1059531" y="74803"/>
                  </a:lnTo>
                  <a:lnTo>
                    <a:pt x="1060957" y="88138"/>
                  </a:lnTo>
                  <a:lnTo>
                    <a:pt x="1060957" y="144399"/>
                  </a:lnTo>
                  <a:lnTo>
                    <a:pt x="1076578" y="144399"/>
                  </a:lnTo>
                  <a:lnTo>
                    <a:pt x="1076578" y="84328"/>
                  </a:lnTo>
                  <a:lnTo>
                    <a:pt x="1074509" y="66919"/>
                  </a:lnTo>
                  <a:lnTo>
                    <a:pt x="1069885" y="57658"/>
                  </a:lnTo>
                  <a:close/>
                </a:path>
                <a:path w="1341120" h="146685">
                  <a:moveTo>
                    <a:pt x="1043558" y="44577"/>
                  </a:moveTo>
                  <a:lnTo>
                    <a:pt x="1033772" y="45721"/>
                  </a:lnTo>
                  <a:lnTo>
                    <a:pt x="1025175" y="49164"/>
                  </a:lnTo>
                  <a:lnTo>
                    <a:pt x="1017770" y="54917"/>
                  </a:lnTo>
                  <a:lnTo>
                    <a:pt x="1011554" y="62992"/>
                  </a:lnTo>
                  <a:lnTo>
                    <a:pt x="1022217" y="62992"/>
                  </a:lnTo>
                  <a:lnTo>
                    <a:pt x="1024254" y="60706"/>
                  </a:lnTo>
                  <a:lnTo>
                    <a:pt x="1030604" y="57658"/>
                  </a:lnTo>
                  <a:lnTo>
                    <a:pt x="1069885" y="57658"/>
                  </a:lnTo>
                  <a:lnTo>
                    <a:pt x="1068308" y="54498"/>
                  </a:lnTo>
                  <a:lnTo>
                    <a:pt x="1057987" y="47055"/>
                  </a:lnTo>
                  <a:lnTo>
                    <a:pt x="1043558" y="44577"/>
                  </a:lnTo>
                  <a:close/>
                </a:path>
                <a:path w="1341120" h="146685">
                  <a:moveTo>
                    <a:pt x="1116202" y="1778"/>
                  </a:moveTo>
                  <a:lnTo>
                    <a:pt x="1110487" y="1778"/>
                  </a:lnTo>
                  <a:lnTo>
                    <a:pt x="1108075" y="2794"/>
                  </a:lnTo>
                  <a:lnTo>
                    <a:pt x="1106170" y="4699"/>
                  </a:lnTo>
                  <a:lnTo>
                    <a:pt x="1104137" y="6604"/>
                  </a:lnTo>
                  <a:lnTo>
                    <a:pt x="1103249" y="9017"/>
                  </a:lnTo>
                  <a:lnTo>
                    <a:pt x="1103249" y="14859"/>
                  </a:lnTo>
                  <a:lnTo>
                    <a:pt x="1104137" y="17272"/>
                  </a:lnTo>
                  <a:lnTo>
                    <a:pt x="1106170" y="19177"/>
                  </a:lnTo>
                  <a:lnTo>
                    <a:pt x="1108075" y="21082"/>
                  </a:lnTo>
                  <a:lnTo>
                    <a:pt x="1110487" y="22098"/>
                  </a:lnTo>
                  <a:lnTo>
                    <a:pt x="1116202" y="22098"/>
                  </a:lnTo>
                  <a:lnTo>
                    <a:pt x="1123569" y="9017"/>
                  </a:lnTo>
                  <a:lnTo>
                    <a:pt x="1122552" y="6604"/>
                  </a:lnTo>
                  <a:lnTo>
                    <a:pt x="1120648" y="4699"/>
                  </a:lnTo>
                  <a:lnTo>
                    <a:pt x="1118616" y="2794"/>
                  </a:lnTo>
                  <a:lnTo>
                    <a:pt x="1116202" y="1778"/>
                  </a:lnTo>
                  <a:close/>
                </a:path>
                <a:path w="1341120" h="146685">
                  <a:moveTo>
                    <a:pt x="1120902" y="46863"/>
                  </a:moveTo>
                  <a:lnTo>
                    <a:pt x="1105280" y="46863"/>
                  </a:lnTo>
                  <a:lnTo>
                    <a:pt x="1105280" y="144399"/>
                  </a:lnTo>
                  <a:lnTo>
                    <a:pt x="1120902" y="144399"/>
                  </a:lnTo>
                  <a:lnTo>
                    <a:pt x="1120902" y="46863"/>
                  </a:lnTo>
                  <a:close/>
                </a:path>
                <a:path w="1341120" h="146685">
                  <a:moveTo>
                    <a:pt x="1168146" y="46863"/>
                  </a:moveTo>
                  <a:lnTo>
                    <a:pt x="1152525" y="46863"/>
                  </a:lnTo>
                  <a:lnTo>
                    <a:pt x="1152525" y="144399"/>
                  </a:lnTo>
                  <a:lnTo>
                    <a:pt x="1168146" y="144399"/>
                  </a:lnTo>
                  <a:lnTo>
                    <a:pt x="1168146" y="79756"/>
                  </a:lnTo>
                  <a:lnTo>
                    <a:pt x="1170685" y="72390"/>
                  </a:lnTo>
                  <a:lnTo>
                    <a:pt x="1175893" y="66548"/>
                  </a:lnTo>
                  <a:lnTo>
                    <a:pt x="1178985" y="62992"/>
                  </a:lnTo>
                  <a:lnTo>
                    <a:pt x="1168146" y="62992"/>
                  </a:lnTo>
                  <a:lnTo>
                    <a:pt x="1168146" y="46863"/>
                  </a:lnTo>
                  <a:close/>
                </a:path>
                <a:path w="1341120" h="146685">
                  <a:moveTo>
                    <a:pt x="1226821" y="57658"/>
                  </a:moveTo>
                  <a:lnTo>
                    <a:pt x="1195197" y="57658"/>
                  </a:lnTo>
                  <a:lnTo>
                    <a:pt x="1205124" y="59608"/>
                  </a:lnTo>
                  <a:lnTo>
                    <a:pt x="1212230" y="65452"/>
                  </a:lnTo>
                  <a:lnTo>
                    <a:pt x="1216503" y="75178"/>
                  </a:lnTo>
                  <a:lnTo>
                    <a:pt x="1217929" y="88773"/>
                  </a:lnTo>
                  <a:lnTo>
                    <a:pt x="1217929" y="144399"/>
                  </a:lnTo>
                  <a:lnTo>
                    <a:pt x="1233551" y="144399"/>
                  </a:lnTo>
                  <a:lnTo>
                    <a:pt x="1233551" y="84709"/>
                  </a:lnTo>
                  <a:lnTo>
                    <a:pt x="1233007" y="75563"/>
                  </a:lnTo>
                  <a:lnTo>
                    <a:pt x="1231391" y="67548"/>
                  </a:lnTo>
                  <a:lnTo>
                    <a:pt x="1228728" y="60652"/>
                  </a:lnTo>
                  <a:lnTo>
                    <a:pt x="1226821" y="57658"/>
                  </a:lnTo>
                  <a:close/>
                </a:path>
                <a:path w="1341120" h="146685">
                  <a:moveTo>
                    <a:pt x="1200530" y="44577"/>
                  </a:moveTo>
                  <a:lnTo>
                    <a:pt x="1190672" y="45721"/>
                  </a:lnTo>
                  <a:lnTo>
                    <a:pt x="1182052" y="49164"/>
                  </a:lnTo>
                  <a:lnTo>
                    <a:pt x="1174670" y="54917"/>
                  </a:lnTo>
                  <a:lnTo>
                    <a:pt x="1168527" y="62992"/>
                  </a:lnTo>
                  <a:lnTo>
                    <a:pt x="1178985" y="62992"/>
                  </a:lnTo>
                  <a:lnTo>
                    <a:pt x="1180973" y="60706"/>
                  </a:lnTo>
                  <a:lnTo>
                    <a:pt x="1187450" y="57658"/>
                  </a:lnTo>
                  <a:lnTo>
                    <a:pt x="1226821" y="57658"/>
                  </a:lnTo>
                  <a:lnTo>
                    <a:pt x="1225042" y="54864"/>
                  </a:lnTo>
                  <a:lnTo>
                    <a:pt x="1220301" y="50363"/>
                  </a:lnTo>
                  <a:lnTo>
                    <a:pt x="1214643" y="47148"/>
                  </a:lnTo>
                  <a:lnTo>
                    <a:pt x="1208057" y="45219"/>
                  </a:lnTo>
                  <a:lnTo>
                    <a:pt x="1200530" y="44577"/>
                  </a:lnTo>
                  <a:close/>
                </a:path>
                <a:path w="1341120" h="146685">
                  <a:moveTo>
                    <a:pt x="1300606" y="44577"/>
                  </a:moveTo>
                  <a:lnTo>
                    <a:pt x="1262882" y="66597"/>
                  </a:lnTo>
                  <a:lnTo>
                    <a:pt x="1255649" y="96012"/>
                  </a:lnTo>
                  <a:lnTo>
                    <a:pt x="1256387" y="107364"/>
                  </a:lnTo>
                  <a:lnTo>
                    <a:pt x="1281461" y="143351"/>
                  </a:lnTo>
                  <a:lnTo>
                    <a:pt x="1299845" y="146685"/>
                  </a:lnTo>
                  <a:lnTo>
                    <a:pt x="1309913" y="146091"/>
                  </a:lnTo>
                  <a:lnTo>
                    <a:pt x="1318958" y="144319"/>
                  </a:lnTo>
                  <a:lnTo>
                    <a:pt x="1326955" y="141380"/>
                  </a:lnTo>
                  <a:lnTo>
                    <a:pt x="1333880" y="137287"/>
                  </a:lnTo>
                  <a:lnTo>
                    <a:pt x="1333880" y="133477"/>
                  </a:lnTo>
                  <a:lnTo>
                    <a:pt x="1293876" y="133477"/>
                  </a:lnTo>
                  <a:lnTo>
                    <a:pt x="1286128" y="130556"/>
                  </a:lnTo>
                  <a:lnTo>
                    <a:pt x="1271777" y="99568"/>
                  </a:lnTo>
                  <a:lnTo>
                    <a:pt x="1340611" y="99568"/>
                  </a:lnTo>
                  <a:lnTo>
                    <a:pt x="1340611" y="91313"/>
                  </a:lnTo>
                  <a:lnTo>
                    <a:pt x="1340296" y="86233"/>
                  </a:lnTo>
                  <a:lnTo>
                    <a:pt x="1272031" y="86233"/>
                  </a:lnTo>
                  <a:lnTo>
                    <a:pt x="1273175" y="77724"/>
                  </a:lnTo>
                  <a:lnTo>
                    <a:pt x="1276350" y="70866"/>
                  </a:lnTo>
                  <a:lnTo>
                    <a:pt x="1281556" y="65659"/>
                  </a:lnTo>
                  <a:lnTo>
                    <a:pt x="1286636" y="60325"/>
                  </a:lnTo>
                  <a:lnTo>
                    <a:pt x="1292859" y="57658"/>
                  </a:lnTo>
                  <a:lnTo>
                    <a:pt x="1330710" y="57658"/>
                  </a:lnTo>
                  <a:lnTo>
                    <a:pt x="1330198" y="56896"/>
                  </a:lnTo>
                  <a:lnTo>
                    <a:pt x="1324413" y="51488"/>
                  </a:lnTo>
                  <a:lnTo>
                    <a:pt x="1317545" y="47640"/>
                  </a:lnTo>
                  <a:lnTo>
                    <a:pt x="1309606" y="45340"/>
                  </a:lnTo>
                  <a:lnTo>
                    <a:pt x="1300606" y="44577"/>
                  </a:lnTo>
                  <a:close/>
                </a:path>
                <a:path w="1341120" h="146685">
                  <a:moveTo>
                    <a:pt x="1333880" y="122682"/>
                  </a:moveTo>
                  <a:lnTo>
                    <a:pt x="1326836" y="127422"/>
                  </a:lnTo>
                  <a:lnTo>
                    <a:pt x="1319434" y="130794"/>
                  </a:lnTo>
                  <a:lnTo>
                    <a:pt x="1311699" y="132808"/>
                  </a:lnTo>
                  <a:lnTo>
                    <a:pt x="1303654" y="133477"/>
                  </a:lnTo>
                  <a:lnTo>
                    <a:pt x="1333880" y="133477"/>
                  </a:lnTo>
                  <a:lnTo>
                    <a:pt x="1333880" y="122682"/>
                  </a:lnTo>
                  <a:close/>
                </a:path>
                <a:path w="1341120" h="146685">
                  <a:moveTo>
                    <a:pt x="1330710" y="57658"/>
                  </a:moveTo>
                  <a:lnTo>
                    <a:pt x="1307846" y="57658"/>
                  </a:lnTo>
                  <a:lnTo>
                    <a:pt x="1313815" y="60198"/>
                  </a:lnTo>
                  <a:lnTo>
                    <a:pt x="1318132" y="65278"/>
                  </a:lnTo>
                  <a:lnTo>
                    <a:pt x="1322451" y="70231"/>
                  </a:lnTo>
                  <a:lnTo>
                    <a:pt x="1324609" y="77216"/>
                  </a:lnTo>
                  <a:lnTo>
                    <a:pt x="1324609" y="86233"/>
                  </a:lnTo>
                  <a:lnTo>
                    <a:pt x="1340296" y="86233"/>
                  </a:lnTo>
                  <a:lnTo>
                    <a:pt x="1339967" y="80934"/>
                  </a:lnTo>
                  <a:lnTo>
                    <a:pt x="1338024" y="71723"/>
                  </a:lnTo>
                  <a:lnTo>
                    <a:pt x="1334771" y="63702"/>
                  </a:lnTo>
                  <a:lnTo>
                    <a:pt x="1330710" y="57658"/>
                  </a:lnTo>
                  <a:close/>
                </a:path>
              </a:pathLst>
            </a:custGeom>
            <a:solidFill>
              <a:srgbClr val="FFFFFF">
                <a:alpha val="98823"/>
              </a:srgbClr>
            </a:solidFill>
          </p:spPr>
          <p:txBody>
            <a:bodyPr wrap="square" lIns="0" tIns="0" rIns="0" bIns="0" rtlCol="0"/>
            <a:lstStyle/>
            <a:p>
              <a:endParaRPr sz="1764" dirty="0">
                <a:latin typeface="+mj-lt"/>
              </a:endParaRPr>
            </a:p>
          </p:txBody>
        </p:sp>
        <p:sp>
          <p:nvSpPr>
            <p:cNvPr id="69" name="object 67">
              <a:extLst>
                <a:ext uri="{FF2B5EF4-FFF2-40B4-BE49-F238E27FC236}">
                  <a16:creationId xmlns:a16="http://schemas.microsoft.com/office/drawing/2014/main" id="{70260799-03A6-4B6D-885E-8135B11C4C84}"/>
                </a:ext>
              </a:extLst>
            </p:cNvPr>
            <p:cNvSpPr/>
            <p:nvPr/>
          </p:nvSpPr>
          <p:spPr>
            <a:xfrm>
              <a:off x="9715500" y="3901439"/>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70" name="object 68">
              <a:extLst>
                <a:ext uri="{FF2B5EF4-FFF2-40B4-BE49-F238E27FC236}">
                  <a16:creationId xmlns:a16="http://schemas.microsoft.com/office/drawing/2014/main" id="{58E4D484-2DA1-4745-9B0D-A5253D0625DF}"/>
                </a:ext>
              </a:extLst>
            </p:cNvPr>
            <p:cNvSpPr/>
            <p:nvPr/>
          </p:nvSpPr>
          <p:spPr>
            <a:xfrm>
              <a:off x="9794621" y="3993514"/>
              <a:ext cx="1506855" cy="188595"/>
            </a:xfrm>
            <a:custGeom>
              <a:avLst/>
              <a:gdLst/>
              <a:ahLst/>
              <a:cxnLst/>
              <a:rect l="l" t="t" r="r" b="b"/>
              <a:pathLst>
                <a:path w="1506854" h="188595">
                  <a:moveTo>
                    <a:pt x="66294" y="3683"/>
                  </a:moveTo>
                  <a:lnTo>
                    <a:pt x="27574" y="14666"/>
                  </a:lnTo>
                  <a:lnTo>
                    <a:pt x="4476" y="46196"/>
                  </a:lnTo>
                  <a:lnTo>
                    <a:pt x="0" y="75819"/>
                  </a:lnTo>
                  <a:lnTo>
                    <a:pt x="1095" y="90439"/>
                  </a:lnTo>
                  <a:lnTo>
                    <a:pt x="17525" y="125730"/>
                  </a:lnTo>
                  <a:lnTo>
                    <a:pt x="64007" y="144780"/>
                  </a:lnTo>
                  <a:lnTo>
                    <a:pt x="78126" y="143565"/>
                  </a:lnTo>
                  <a:lnTo>
                    <a:pt x="90757" y="139922"/>
                  </a:lnTo>
                  <a:lnTo>
                    <a:pt x="101887" y="133850"/>
                  </a:lnTo>
                  <a:lnTo>
                    <a:pt x="105758" y="130429"/>
                  </a:lnTo>
                  <a:lnTo>
                    <a:pt x="64007" y="130429"/>
                  </a:lnTo>
                  <a:lnTo>
                    <a:pt x="54010" y="129474"/>
                  </a:lnTo>
                  <a:lnTo>
                    <a:pt x="20081" y="97218"/>
                  </a:lnTo>
                  <a:lnTo>
                    <a:pt x="16763" y="74422"/>
                  </a:lnTo>
                  <a:lnTo>
                    <a:pt x="17617" y="62444"/>
                  </a:lnTo>
                  <a:lnTo>
                    <a:pt x="37468" y="26894"/>
                  </a:lnTo>
                  <a:lnTo>
                    <a:pt x="65150" y="18161"/>
                  </a:lnTo>
                  <a:lnTo>
                    <a:pt x="106793" y="18161"/>
                  </a:lnTo>
                  <a:lnTo>
                    <a:pt x="102602" y="14398"/>
                  </a:lnTo>
                  <a:lnTo>
                    <a:pt x="91900" y="8445"/>
                  </a:lnTo>
                  <a:lnTo>
                    <a:pt x="79793" y="4873"/>
                  </a:lnTo>
                  <a:lnTo>
                    <a:pt x="66294" y="3683"/>
                  </a:lnTo>
                  <a:close/>
                </a:path>
                <a:path w="1506854" h="188595">
                  <a:moveTo>
                    <a:pt x="106793" y="18161"/>
                  </a:moveTo>
                  <a:lnTo>
                    <a:pt x="65150" y="18161"/>
                  </a:lnTo>
                  <a:lnTo>
                    <a:pt x="75604" y="19087"/>
                  </a:lnTo>
                  <a:lnTo>
                    <a:pt x="84867" y="21859"/>
                  </a:lnTo>
                  <a:lnTo>
                    <a:pt x="111609" y="61932"/>
                  </a:lnTo>
                  <a:lnTo>
                    <a:pt x="112320" y="75819"/>
                  </a:lnTo>
                  <a:lnTo>
                    <a:pt x="111585" y="87177"/>
                  </a:lnTo>
                  <a:lnTo>
                    <a:pt x="92368" y="122231"/>
                  </a:lnTo>
                  <a:lnTo>
                    <a:pt x="64007" y="130429"/>
                  </a:lnTo>
                  <a:lnTo>
                    <a:pt x="105758" y="130429"/>
                  </a:lnTo>
                  <a:lnTo>
                    <a:pt x="128061" y="88380"/>
                  </a:lnTo>
                  <a:lnTo>
                    <a:pt x="129158" y="72517"/>
                  </a:lnTo>
                  <a:lnTo>
                    <a:pt x="128085" y="57898"/>
                  </a:lnTo>
                  <a:lnTo>
                    <a:pt x="124856" y="44719"/>
                  </a:lnTo>
                  <a:lnTo>
                    <a:pt x="119461" y="32994"/>
                  </a:lnTo>
                  <a:lnTo>
                    <a:pt x="111886" y="22733"/>
                  </a:lnTo>
                  <a:lnTo>
                    <a:pt x="106793" y="18161"/>
                  </a:lnTo>
                  <a:close/>
                </a:path>
                <a:path w="1506854" h="188595">
                  <a:moveTo>
                    <a:pt x="170306" y="44958"/>
                  </a:moveTo>
                  <a:lnTo>
                    <a:pt x="154685" y="44958"/>
                  </a:lnTo>
                  <a:lnTo>
                    <a:pt x="154685" y="187452"/>
                  </a:lnTo>
                  <a:lnTo>
                    <a:pt x="170306" y="187452"/>
                  </a:lnTo>
                  <a:lnTo>
                    <a:pt x="170306" y="128397"/>
                  </a:lnTo>
                  <a:lnTo>
                    <a:pt x="183041" y="128397"/>
                  </a:lnTo>
                  <a:lnTo>
                    <a:pt x="172974" y="117602"/>
                  </a:lnTo>
                  <a:lnTo>
                    <a:pt x="170306" y="110744"/>
                  </a:lnTo>
                  <a:lnTo>
                    <a:pt x="170306" y="79629"/>
                  </a:lnTo>
                  <a:lnTo>
                    <a:pt x="173100" y="71628"/>
                  </a:lnTo>
                  <a:lnTo>
                    <a:pt x="181471" y="62103"/>
                  </a:lnTo>
                  <a:lnTo>
                    <a:pt x="170306" y="62103"/>
                  </a:lnTo>
                  <a:lnTo>
                    <a:pt x="170306" y="44958"/>
                  </a:lnTo>
                  <a:close/>
                </a:path>
                <a:path w="1506854" h="188595">
                  <a:moveTo>
                    <a:pt x="183041" y="128397"/>
                  </a:moveTo>
                  <a:lnTo>
                    <a:pt x="170687" y="128397"/>
                  </a:lnTo>
                  <a:lnTo>
                    <a:pt x="176379" y="135564"/>
                  </a:lnTo>
                  <a:lnTo>
                    <a:pt x="183165" y="140684"/>
                  </a:lnTo>
                  <a:lnTo>
                    <a:pt x="191047" y="143756"/>
                  </a:lnTo>
                  <a:lnTo>
                    <a:pt x="200025" y="144780"/>
                  </a:lnTo>
                  <a:lnTo>
                    <a:pt x="209784" y="143871"/>
                  </a:lnTo>
                  <a:lnTo>
                    <a:pt x="218471" y="141128"/>
                  </a:lnTo>
                  <a:lnTo>
                    <a:pt x="226063" y="136528"/>
                  </a:lnTo>
                  <a:lnTo>
                    <a:pt x="230888" y="131699"/>
                  </a:lnTo>
                  <a:lnTo>
                    <a:pt x="190119" y="131699"/>
                  </a:lnTo>
                  <a:lnTo>
                    <a:pt x="183514" y="128905"/>
                  </a:lnTo>
                  <a:lnTo>
                    <a:pt x="183041" y="128397"/>
                  </a:lnTo>
                  <a:close/>
                </a:path>
                <a:path w="1506854" h="188595">
                  <a:moveTo>
                    <a:pt x="234015" y="55880"/>
                  </a:moveTo>
                  <a:lnTo>
                    <a:pt x="209169" y="55880"/>
                  </a:lnTo>
                  <a:lnTo>
                    <a:pt x="215900" y="58928"/>
                  </a:lnTo>
                  <a:lnTo>
                    <a:pt x="220979" y="65151"/>
                  </a:lnTo>
                  <a:lnTo>
                    <a:pt x="228459" y="90932"/>
                  </a:lnTo>
                  <a:lnTo>
                    <a:pt x="227972" y="99774"/>
                  </a:lnTo>
                  <a:lnTo>
                    <a:pt x="207645" y="131699"/>
                  </a:lnTo>
                  <a:lnTo>
                    <a:pt x="230888" y="131699"/>
                  </a:lnTo>
                  <a:lnTo>
                    <a:pt x="244475" y="90932"/>
                  </a:lnTo>
                  <a:lnTo>
                    <a:pt x="243810" y="80452"/>
                  </a:lnTo>
                  <a:lnTo>
                    <a:pt x="241823" y="71104"/>
                  </a:lnTo>
                  <a:lnTo>
                    <a:pt x="238527" y="62874"/>
                  </a:lnTo>
                  <a:lnTo>
                    <a:pt x="234015" y="55880"/>
                  </a:lnTo>
                  <a:close/>
                </a:path>
                <a:path w="1506854" h="188595">
                  <a:moveTo>
                    <a:pt x="204470" y="42672"/>
                  </a:moveTo>
                  <a:lnTo>
                    <a:pt x="194012" y="43886"/>
                  </a:lnTo>
                  <a:lnTo>
                    <a:pt x="184911" y="47529"/>
                  </a:lnTo>
                  <a:lnTo>
                    <a:pt x="177145" y="53601"/>
                  </a:lnTo>
                  <a:lnTo>
                    <a:pt x="170687" y="62103"/>
                  </a:lnTo>
                  <a:lnTo>
                    <a:pt x="181471" y="62103"/>
                  </a:lnTo>
                  <a:lnTo>
                    <a:pt x="184150" y="59055"/>
                  </a:lnTo>
                  <a:lnTo>
                    <a:pt x="191515" y="55880"/>
                  </a:lnTo>
                  <a:lnTo>
                    <a:pt x="234015" y="55880"/>
                  </a:lnTo>
                  <a:lnTo>
                    <a:pt x="233933" y="55753"/>
                  </a:lnTo>
                  <a:lnTo>
                    <a:pt x="228097" y="50065"/>
                  </a:lnTo>
                  <a:lnTo>
                    <a:pt x="221249" y="45974"/>
                  </a:lnTo>
                  <a:lnTo>
                    <a:pt x="213377" y="43501"/>
                  </a:lnTo>
                  <a:lnTo>
                    <a:pt x="204470" y="42672"/>
                  </a:lnTo>
                  <a:close/>
                </a:path>
                <a:path w="1506854" h="188595">
                  <a:moveTo>
                    <a:pt x="307339" y="42672"/>
                  </a:moveTo>
                  <a:lnTo>
                    <a:pt x="269668" y="64710"/>
                  </a:lnTo>
                  <a:lnTo>
                    <a:pt x="262381" y="94107"/>
                  </a:lnTo>
                  <a:lnTo>
                    <a:pt x="263120" y="105515"/>
                  </a:lnTo>
                  <a:lnTo>
                    <a:pt x="288210" y="141462"/>
                  </a:lnTo>
                  <a:lnTo>
                    <a:pt x="306704" y="144780"/>
                  </a:lnTo>
                  <a:lnTo>
                    <a:pt x="316753" y="144206"/>
                  </a:lnTo>
                  <a:lnTo>
                    <a:pt x="325754" y="142478"/>
                  </a:lnTo>
                  <a:lnTo>
                    <a:pt x="333708" y="139582"/>
                  </a:lnTo>
                  <a:lnTo>
                    <a:pt x="340613" y="135509"/>
                  </a:lnTo>
                  <a:lnTo>
                    <a:pt x="340613" y="131699"/>
                  </a:lnTo>
                  <a:lnTo>
                    <a:pt x="300608" y="131699"/>
                  </a:lnTo>
                  <a:lnTo>
                    <a:pt x="292861" y="128778"/>
                  </a:lnTo>
                  <a:lnTo>
                    <a:pt x="278510" y="97663"/>
                  </a:lnTo>
                  <a:lnTo>
                    <a:pt x="347472" y="97663"/>
                  </a:lnTo>
                  <a:lnTo>
                    <a:pt x="347472" y="89535"/>
                  </a:lnTo>
                  <a:lnTo>
                    <a:pt x="347148" y="84455"/>
                  </a:lnTo>
                  <a:lnTo>
                    <a:pt x="278764" y="84455"/>
                  </a:lnTo>
                  <a:lnTo>
                    <a:pt x="279907" y="75946"/>
                  </a:lnTo>
                  <a:lnTo>
                    <a:pt x="283082" y="69088"/>
                  </a:lnTo>
                  <a:lnTo>
                    <a:pt x="293370" y="58547"/>
                  </a:lnTo>
                  <a:lnTo>
                    <a:pt x="299720" y="55880"/>
                  </a:lnTo>
                  <a:lnTo>
                    <a:pt x="337446" y="55880"/>
                  </a:lnTo>
                  <a:lnTo>
                    <a:pt x="336930" y="55118"/>
                  </a:lnTo>
                  <a:lnTo>
                    <a:pt x="331146" y="49690"/>
                  </a:lnTo>
                  <a:lnTo>
                    <a:pt x="324278" y="45799"/>
                  </a:lnTo>
                  <a:lnTo>
                    <a:pt x="316339" y="43455"/>
                  </a:lnTo>
                  <a:lnTo>
                    <a:pt x="307339" y="42672"/>
                  </a:lnTo>
                  <a:close/>
                </a:path>
                <a:path w="1506854" h="188595">
                  <a:moveTo>
                    <a:pt x="340613" y="120777"/>
                  </a:moveTo>
                  <a:lnTo>
                    <a:pt x="333569" y="125537"/>
                  </a:lnTo>
                  <a:lnTo>
                    <a:pt x="326167" y="128952"/>
                  </a:lnTo>
                  <a:lnTo>
                    <a:pt x="318432" y="131010"/>
                  </a:lnTo>
                  <a:lnTo>
                    <a:pt x="310387" y="131699"/>
                  </a:lnTo>
                  <a:lnTo>
                    <a:pt x="340613" y="131699"/>
                  </a:lnTo>
                  <a:lnTo>
                    <a:pt x="340613" y="120777"/>
                  </a:lnTo>
                  <a:close/>
                </a:path>
                <a:path w="1506854" h="188595">
                  <a:moveTo>
                    <a:pt x="337446" y="55880"/>
                  </a:moveTo>
                  <a:lnTo>
                    <a:pt x="314705" y="55880"/>
                  </a:lnTo>
                  <a:lnTo>
                    <a:pt x="320675" y="58420"/>
                  </a:lnTo>
                  <a:lnTo>
                    <a:pt x="329183" y="68453"/>
                  </a:lnTo>
                  <a:lnTo>
                    <a:pt x="331343" y="75438"/>
                  </a:lnTo>
                  <a:lnTo>
                    <a:pt x="331470" y="84455"/>
                  </a:lnTo>
                  <a:lnTo>
                    <a:pt x="347148" y="84455"/>
                  </a:lnTo>
                  <a:lnTo>
                    <a:pt x="346807" y="79103"/>
                  </a:lnTo>
                  <a:lnTo>
                    <a:pt x="344820" y="69897"/>
                  </a:lnTo>
                  <a:lnTo>
                    <a:pt x="341524" y="61906"/>
                  </a:lnTo>
                  <a:lnTo>
                    <a:pt x="337446" y="55880"/>
                  </a:lnTo>
                  <a:close/>
                </a:path>
                <a:path w="1506854" h="188595">
                  <a:moveTo>
                    <a:pt x="386714" y="44958"/>
                  </a:moveTo>
                  <a:lnTo>
                    <a:pt x="371094" y="44958"/>
                  </a:lnTo>
                  <a:lnTo>
                    <a:pt x="371094" y="142494"/>
                  </a:lnTo>
                  <a:lnTo>
                    <a:pt x="386714" y="142494"/>
                  </a:lnTo>
                  <a:lnTo>
                    <a:pt x="386714" y="92837"/>
                  </a:lnTo>
                  <a:lnTo>
                    <a:pt x="387141" y="85093"/>
                  </a:lnTo>
                  <a:lnTo>
                    <a:pt x="388413" y="78232"/>
                  </a:lnTo>
                  <a:lnTo>
                    <a:pt x="390519" y="72227"/>
                  </a:lnTo>
                  <a:lnTo>
                    <a:pt x="393446" y="67056"/>
                  </a:lnTo>
                  <a:lnTo>
                    <a:pt x="394845" y="65151"/>
                  </a:lnTo>
                  <a:lnTo>
                    <a:pt x="386714" y="65151"/>
                  </a:lnTo>
                  <a:lnTo>
                    <a:pt x="386714" y="44958"/>
                  </a:lnTo>
                  <a:close/>
                </a:path>
                <a:path w="1506854" h="188595">
                  <a:moveTo>
                    <a:pt x="416686" y="43307"/>
                  </a:moveTo>
                  <a:lnTo>
                    <a:pt x="407034" y="43307"/>
                  </a:lnTo>
                  <a:lnTo>
                    <a:pt x="401954" y="45212"/>
                  </a:lnTo>
                  <a:lnTo>
                    <a:pt x="392810" y="52832"/>
                  </a:lnTo>
                  <a:lnTo>
                    <a:pt x="389381" y="58293"/>
                  </a:lnTo>
                  <a:lnTo>
                    <a:pt x="387096" y="65151"/>
                  </a:lnTo>
                  <a:lnTo>
                    <a:pt x="394845" y="65151"/>
                  </a:lnTo>
                  <a:lnTo>
                    <a:pt x="398018" y="60833"/>
                  </a:lnTo>
                  <a:lnTo>
                    <a:pt x="403478" y="57658"/>
                  </a:lnTo>
                  <a:lnTo>
                    <a:pt x="422021" y="57658"/>
                  </a:lnTo>
                  <a:lnTo>
                    <a:pt x="422021" y="44577"/>
                  </a:lnTo>
                  <a:lnTo>
                    <a:pt x="419861" y="43688"/>
                  </a:lnTo>
                  <a:lnTo>
                    <a:pt x="416686" y="43307"/>
                  </a:lnTo>
                  <a:close/>
                </a:path>
                <a:path w="1506854" h="188595">
                  <a:moveTo>
                    <a:pt x="422021" y="57658"/>
                  </a:moveTo>
                  <a:lnTo>
                    <a:pt x="415289" y="57658"/>
                  </a:lnTo>
                  <a:lnTo>
                    <a:pt x="419226" y="58674"/>
                  </a:lnTo>
                  <a:lnTo>
                    <a:pt x="422021" y="60833"/>
                  </a:lnTo>
                  <a:lnTo>
                    <a:pt x="422021" y="57658"/>
                  </a:lnTo>
                  <a:close/>
                </a:path>
                <a:path w="1506854" h="188595">
                  <a:moveTo>
                    <a:pt x="503243" y="55880"/>
                  </a:moveTo>
                  <a:lnTo>
                    <a:pt x="473836" y="55880"/>
                  </a:lnTo>
                  <a:lnTo>
                    <a:pt x="482598" y="57429"/>
                  </a:lnTo>
                  <a:lnTo>
                    <a:pt x="488870" y="62087"/>
                  </a:lnTo>
                  <a:lnTo>
                    <a:pt x="492642" y="69863"/>
                  </a:lnTo>
                  <a:lnTo>
                    <a:pt x="493902" y="80772"/>
                  </a:lnTo>
                  <a:lnTo>
                    <a:pt x="464693" y="84836"/>
                  </a:lnTo>
                  <a:lnTo>
                    <a:pt x="450597" y="88475"/>
                  </a:lnTo>
                  <a:lnTo>
                    <a:pt x="440515" y="94996"/>
                  </a:lnTo>
                  <a:lnTo>
                    <a:pt x="434453" y="104394"/>
                  </a:lnTo>
                  <a:lnTo>
                    <a:pt x="432434" y="116586"/>
                  </a:lnTo>
                  <a:lnTo>
                    <a:pt x="432434" y="125095"/>
                  </a:lnTo>
                  <a:lnTo>
                    <a:pt x="435228" y="131953"/>
                  </a:lnTo>
                  <a:lnTo>
                    <a:pt x="440689" y="137160"/>
                  </a:lnTo>
                  <a:lnTo>
                    <a:pt x="446277" y="142240"/>
                  </a:lnTo>
                  <a:lnTo>
                    <a:pt x="453771" y="144780"/>
                  </a:lnTo>
                  <a:lnTo>
                    <a:pt x="463550" y="144780"/>
                  </a:lnTo>
                  <a:lnTo>
                    <a:pt x="472858" y="143684"/>
                  </a:lnTo>
                  <a:lnTo>
                    <a:pt x="480964" y="140398"/>
                  </a:lnTo>
                  <a:lnTo>
                    <a:pt x="487856" y="134921"/>
                  </a:lnTo>
                  <a:lnTo>
                    <a:pt x="490237" y="131699"/>
                  </a:lnTo>
                  <a:lnTo>
                    <a:pt x="461518" y="131699"/>
                  </a:lnTo>
                  <a:lnTo>
                    <a:pt x="456946" y="130175"/>
                  </a:lnTo>
                  <a:lnTo>
                    <a:pt x="453644" y="127127"/>
                  </a:lnTo>
                  <a:lnTo>
                    <a:pt x="450214" y="124079"/>
                  </a:lnTo>
                  <a:lnTo>
                    <a:pt x="448436" y="120269"/>
                  </a:lnTo>
                  <a:lnTo>
                    <a:pt x="448436" y="108966"/>
                  </a:lnTo>
                  <a:lnTo>
                    <a:pt x="450342" y="104394"/>
                  </a:lnTo>
                  <a:lnTo>
                    <a:pt x="454025" y="101854"/>
                  </a:lnTo>
                  <a:lnTo>
                    <a:pt x="457707" y="99187"/>
                  </a:lnTo>
                  <a:lnTo>
                    <a:pt x="463169" y="97409"/>
                  </a:lnTo>
                  <a:lnTo>
                    <a:pt x="493902" y="93218"/>
                  </a:lnTo>
                  <a:lnTo>
                    <a:pt x="509524" y="93218"/>
                  </a:lnTo>
                  <a:lnTo>
                    <a:pt x="509524" y="79121"/>
                  </a:lnTo>
                  <a:lnTo>
                    <a:pt x="507378" y="63192"/>
                  </a:lnTo>
                  <a:lnTo>
                    <a:pt x="503243" y="55880"/>
                  </a:lnTo>
                  <a:close/>
                </a:path>
                <a:path w="1506854" h="188595">
                  <a:moveTo>
                    <a:pt x="509524" y="127254"/>
                  </a:moveTo>
                  <a:lnTo>
                    <a:pt x="493902" y="127254"/>
                  </a:lnTo>
                  <a:lnTo>
                    <a:pt x="493902" y="142494"/>
                  </a:lnTo>
                  <a:lnTo>
                    <a:pt x="509524" y="142494"/>
                  </a:lnTo>
                  <a:lnTo>
                    <a:pt x="509524" y="127254"/>
                  </a:lnTo>
                  <a:close/>
                </a:path>
                <a:path w="1506854" h="188595">
                  <a:moveTo>
                    <a:pt x="509524" y="93218"/>
                  </a:moveTo>
                  <a:lnTo>
                    <a:pt x="493902" y="93218"/>
                  </a:lnTo>
                  <a:lnTo>
                    <a:pt x="493902" y="111252"/>
                  </a:lnTo>
                  <a:lnTo>
                    <a:pt x="491362" y="118110"/>
                  </a:lnTo>
                  <a:lnTo>
                    <a:pt x="486409" y="123571"/>
                  </a:lnTo>
                  <a:lnTo>
                    <a:pt x="481329" y="128905"/>
                  </a:lnTo>
                  <a:lnTo>
                    <a:pt x="474852" y="131699"/>
                  </a:lnTo>
                  <a:lnTo>
                    <a:pt x="490237" y="131699"/>
                  </a:lnTo>
                  <a:lnTo>
                    <a:pt x="493522" y="127254"/>
                  </a:lnTo>
                  <a:lnTo>
                    <a:pt x="509524" y="127254"/>
                  </a:lnTo>
                  <a:lnTo>
                    <a:pt x="509524" y="93218"/>
                  </a:lnTo>
                  <a:close/>
                </a:path>
                <a:path w="1506854" h="188595">
                  <a:moveTo>
                    <a:pt x="475106" y="42672"/>
                  </a:moveTo>
                  <a:lnTo>
                    <a:pt x="441959" y="67818"/>
                  </a:lnTo>
                  <a:lnTo>
                    <a:pt x="449298" y="62577"/>
                  </a:lnTo>
                  <a:lnTo>
                    <a:pt x="457041" y="58848"/>
                  </a:lnTo>
                  <a:lnTo>
                    <a:pt x="465212" y="56620"/>
                  </a:lnTo>
                  <a:lnTo>
                    <a:pt x="473836" y="55880"/>
                  </a:lnTo>
                  <a:lnTo>
                    <a:pt x="503243" y="55880"/>
                  </a:lnTo>
                  <a:lnTo>
                    <a:pt x="500935" y="51800"/>
                  </a:lnTo>
                  <a:lnTo>
                    <a:pt x="490182" y="44956"/>
                  </a:lnTo>
                  <a:lnTo>
                    <a:pt x="475106" y="42672"/>
                  </a:lnTo>
                  <a:close/>
                </a:path>
                <a:path w="1506854" h="188595">
                  <a:moveTo>
                    <a:pt x="559434" y="58293"/>
                  </a:moveTo>
                  <a:lnTo>
                    <a:pt x="543813" y="58293"/>
                  </a:lnTo>
                  <a:lnTo>
                    <a:pt x="543813" y="116078"/>
                  </a:lnTo>
                  <a:lnTo>
                    <a:pt x="545411" y="128579"/>
                  </a:lnTo>
                  <a:lnTo>
                    <a:pt x="550211" y="137509"/>
                  </a:lnTo>
                  <a:lnTo>
                    <a:pt x="558226" y="142867"/>
                  </a:lnTo>
                  <a:lnTo>
                    <a:pt x="569468" y="144653"/>
                  </a:lnTo>
                  <a:lnTo>
                    <a:pt x="575436" y="144653"/>
                  </a:lnTo>
                  <a:lnTo>
                    <a:pt x="580389" y="143637"/>
                  </a:lnTo>
                  <a:lnTo>
                    <a:pt x="584073" y="141605"/>
                  </a:lnTo>
                  <a:lnTo>
                    <a:pt x="584073" y="131445"/>
                  </a:lnTo>
                  <a:lnTo>
                    <a:pt x="568705" y="131445"/>
                  </a:lnTo>
                  <a:lnTo>
                    <a:pt x="565023" y="130048"/>
                  </a:lnTo>
                  <a:lnTo>
                    <a:pt x="562736" y="127254"/>
                  </a:lnTo>
                  <a:lnTo>
                    <a:pt x="560577" y="124460"/>
                  </a:lnTo>
                  <a:lnTo>
                    <a:pt x="559434" y="119888"/>
                  </a:lnTo>
                  <a:lnTo>
                    <a:pt x="559434" y="58293"/>
                  </a:lnTo>
                  <a:close/>
                </a:path>
                <a:path w="1506854" h="188595">
                  <a:moveTo>
                    <a:pt x="584073" y="128270"/>
                  </a:moveTo>
                  <a:lnTo>
                    <a:pt x="581151" y="130429"/>
                  </a:lnTo>
                  <a:lnTo>
                    <a:pt x="577723" y="131445"/>
                  </a:lnTo>
                  <a:lnTo>
                    <a:pt x="584073" y="131445"/>
                  </a:lnTo>
                  <a:lnTo>
                    <a:pt x="584073" y="128270"/>
                  </a:lnTo>
                  <a:close/>
                </a:path>
                <a:path w="1506854" h="188595">
                  <a:moveTo>
                    <a:pt x="584073" y="44958"/>
                  </a:moveTo>
                  <a:lnTo>
                    <a:pt x="527050" y="44958"/>
                  </a:lnTo>
                  <a:lnTo>
                    <a:pt x="527050" y="58293"/>
                  </a:lnTo>
                  <a:lnTo>
                    <a:pt x="584073" y="58293"/>
                  </a:lnTo>
                  <a:lnTo>
                    <a:pt x="584073" y="44958"/>
                  </a:lnTo>
                  <a:close/>
                </a:path>
                <a:path w="1506854" h="188595">
                  <a:moveTo>
                    <a:pt x="559434" y="16129"/>
                  </a:moveTo>
                  <a:lnTo>
                    <a:pt x="543813" y="21209"/>
                  </a:lnTo>
                  <a:lnTo>
                    <a:pt x="543813" y="44958"/>
                  </a:lnTo>
                  <a:lnTo>
                    <a:pt x="559434" y="44958"/>
                  </a:lnTo>
                  <a:lnTo>
                    <a:pt x="559434" y="16129"/>
                  </a:lnTo>
                  <a:close/>
                </a:path>
                <a:path w="1506854" h="188595">
                  <a:moveTo>
                    <a:pt x="615187" y="0"/>
                  </a:moveTo>
                  <a:lnTo>
                    <a:pt x="609473" y="0"/>
                  </a:lnTo>
                  <a:lnTo>
                    <a:pt x="607186" y="889"/>
                  </a:lnTo>
                  <a:lnTo>
                    <a:pt x="605154" y="2794"/>
                  </a:lnTo>
                  <a:lnTo>
                    <a:pt x="603250" y="4826"/>
                  </a:lnTo>
                  <a:lnTo>
                    <a:pt x="602233" y="7239"/>
                  </a:lnTo>
                  <a:lnTo>
                    <a:pt x="602233" y="13081"/>
                  </a:lnTo>
                  <a:lnTo>
                    <a:pt x="603250" y="15494"/>
                  </a:lnTo>
                  <a:lnTo>
                    <a:pt x="605154" y="17399"/>
                  </a:lnTo>
                  <a:lnTo>
                    <a:pt x="607186" y="19304"/>
                  </a:lnTo>
                  <a:lnTo>
                    <a:pt x="609473" y="20193"/>
                  </a:lnTo>
                  <a:lnTo>
                    <a:pt x="615187" y="20193"/>
                  </a:lnTo>
                  <a:lnTo>
                    <a:pt x="617601" y="19304"/>
                  </a:lnTo>
                  <a:lnTo>
                    <a:pt x="619632" y="17272"/>
                  </a:lnTo>
                  <a:lnTo>
                    <a:pt x="621664" y="15367"/>
                  </a:lnTo>
                  <a:lnTo>
                    <a:pt x="622507" y="13081"/>
                  </a:lnTo>
                  <a:lnTo>
                    <a:pt x="622553" y="7239"/>
                  </a:lnTo>
                  <a:lnTo>
                    <a:pt x="621664" y="4826"/>
                  </a:lnTo>
                  <a:lnTo>
                    <a:pt x="619632" y="2794"/>
                  </a:lnTo>
                  <a:lnTo>
                    <a:pt x="617601" y="889"/>
                  </a:lnTo>
                  <a:lnTo>
                    <a:pt x="615187" y="0"/>
                  </a:lnTo>
                  <a:close/>
                </a:path>
                <a:path w="1506854" h="188595">
                  <a:moveTo>
                    <a:pt x="619886" y="44958"/>
                  </a:moveTo>
                  <a:lnTo>
                    <a:pt x="604265" y="44958"/>
                  </a:lnTo>
                  <a:lnTo>
                    <a:pt x="604265" y="142494"/>
                  </a:lnTo>
                  <a:lnTo>
                    <a:pt x="619886" y="142494"/>
                  </a:lnTo>
                  <a:lnTo>
                    <a:pt x="619886" y="44958"/>
                  </a:lnTo>
                  <a:close/>
                </a:path>
                <a:path w="1506854" h="188595">
                  <a:moveTo>
                    <a:pt x="667130" y="44958"/>
                  </a:moveTo>
                  <a:lnTo>
                    <a:pt x="651509" y="44958"/>
                  </a:lnTo>
                  <a:lnTo>
                    <a:pt x="651509" y="142494"/>
                  </a:lnTo>
                  <a:lnTo>
                    <a:pt x="667130" y="142494"/>
                  </a:lnTo>
                  <a:lnTo>
                    <a:pt x="667130" y="77978"/>
                  </a:lnTo>
                  <a:lnTo>
                    <a:pt x="669798" y="70485"/>
                  </a:lnTo>
                  <a:lnTo>
                    <a:pt x="677859" y="61214"/>
                  </a:lnTo>
                  <a:lnTo>
                    <a:pt x="667130" y="61214"/>
                  </a:lnTo>
                  <a:lnTo>
                    <a:pt x="667130" y="44958"/>
                  </a:lnTo>
                  <a:close/>
                </a:path>
                <a:path w="1506854" h="188595">
                  <a:moveTo>
                    <a:pt x="725855" y="55880"/>
                  </a:moveTo>
                  <a:lnTo>
                    <a:pt x="694181" y="55880"/>
                  </a:lnTo>
                  <a:lnTo>
                    <a:pt x="704109" y="57810"/>
                  </a:lnTo>
                  <a:lnTo>
                    <a:pt x="711215" y="63611"/>
                  </a:lnTo>
                  <a:lnTo>
                    <a:pt x="715488" y="73292"/>
                  </a:lnTo>
                  <a:lnTo>
                    <a:pt x="716914" y="86868"/>
                  </a:lnTo>
                  <a:lnTo>
                    <a:pt x="716914" y="142494"/>
                  </a:lnTo>
                  <a:lnTo>
                    <a:pt x="732535" y="142494"/>
                  </a:lnTo>
                  <a:lnTo>
                    <a:pt x="732535" y="82931"/>
                  </a:lnTo>
                  <a:lnTo>
                    <a:pt x="732010" y="73713"/>
                  </a:lnTo>
                  <a:lnTo>
                    <a:pt x="730424" y="65674"/>
                  </a:lnTo>
                  <a:lnTo>
                    <a:pt x="727766" y="58801"/>
                  </a:lnTo>
                  <a:lnTo>
                    <a:pt x="725855" y="55880"/>
                  </a:lnTo>
                  <a:close/>
                </a:path>
                <a:path w="1506854" h="188595">
                  <a:moveTo>
                    <a:pt x="699515" y="42672"/>
                  </a:moveTo>
                  <a:lnTo>
                    <a:pt x="689657" y="43836"/>
                  </a:lnTo>
                  <a:lnTo>
                    <a:pt x="681037" y="47323"/>
                  </a:lnTo>
                  <a:lnTo>
                    <a:pt x="673655" y="53119"/>
                  </a:lnTo>
                  <a:lnTo>
                    <a:pt x="667511" y="61214"/>
                  </a:lnTo>
                  <a:lnTo>
                    <a:pt x="677859" y="61214"/>
                  </a:lnTo>
                  <a:lnTo>
                    <a:pt x="679957" y="58801"/>
                  </a:lnTo>
                  <a:lnTo>
                    <a:pt x="686434" y="55880"/>
                  </a:lnTo>
                  <a:lnTo>
                    <a:pt x="725855" y="55880"/>
                  </a:lnTo>
                  <a:lnTo>
                    <a:pt x="724026" y="53086"/>
                  </a:lnTo>
                  <a:lnTo>
                    <a:pt x="719339" y="48512"/>
                  </a:lnTo>
                  <a:lnTo>
                    <a:pt x="713676" y="45259"/>
                  </a:lnTo>
                  <a:lnTo>
                    <a:pt x="707060" y="43316"/>
                  </a:lnTo>
                  <a:lnTo>
                    <a:pt x="699515" y="42672"/>
                  </a:lnTo>
                  <a:close/>
                </a:path>
                <a:path w="1506854" h="188595">
                  <a:moveTo>
                    <a:pt x="761492" y="165989"/>
                  </a:moveTo>
                  <a:lnTo>
                    <a:pt x="761492" y="181610"/>
                  </a:lnTo>
                  <a:lnTo>
                    <a:pt x="768540" y="184610"/>
                  </a:lnTo>
                  <a:lnTo>
                    <a:pt x="776160" y="186753"/>
                  </a:lnTo>
                  <a:lnTo>
                    <a:pt x="784351" y="188039"/>
                  </a:lnTo>
                  <a:lnTo>
                    <a:pt x="793114" y="188468"/>
                  </a:lnTo>
                  <a:lnTo>
                    <a:pt x="815617" y="185110"/>
                  </a:lnTo>
                  <a:lnTo>
                    <a:pt x="831539" y="175133"/>
                  </a:lnTo>
                  <a:lnTo>
                    <a:pt x="792860" y="175133"/>
                  </a:lnTo>
                  <a:lnTo>
                    <a:pt x="785316" y="174561"/>
                  </a:lnTo>
                  <a:lnTo>
                    <a:pt x="777557" y="172847"/>
                  </a:lnTo>
                  <a:lnTo>
                    <a:pt x="769608" y="169989"/>
                  </a:lnTo>
                  <a:lnTo>
                    <a:pt x="761492" y="165989"/>
                  </a:lnTo>
                  <a:close/>
                </a:path>
                <a:path w="1506854" h="188595">
                  <a:moveTo>
                    <a:pt x="844550" y="126111"/>
                  </a:moveTo>
                  <a:lnTo>
                    <a:pt x="828928" y="126111"/>
                  </a:lnTo>
                  <a:lnTo>
                    <a:pt x="828832" y="137493"/>
                  </a:lnTo>
                  <a:lnTo>
                    <a:pt x="826668" y="153541"/>
                  </a:lnTo>
                  <a:lnTo>
                    <a:pt x="819896" y="165528"/>
                  </a:lnTo>
                  <a:lnTo>
                    <a:pt x="808622" y="172729"/>
                  </a:lnTo>
                  <a:lnTo>
                    <a:pt x="792860" y="175133"/>
                  </a:lnTo>
                  <a:lnTo>
                    <a:pt x="831539" y="175133"/>
                  </a:lnTo>
                  <a:lnTo>
                    <a:pt x="831691" y="175037"/>
                  </a:lnTo>
                  <a:lnTo>
                    <a:pt x="841335" y="158249"/>
                  </a:lnTo>
                  <a:lnTo>
                    <a:pt x="844550" y="134747"/>
                  </a:lnTo>
                  <a:lnTo>
                    <a:pt x="844550" y="126111"/>
                  </a:lnTo>
                  <a:close/>
                </a:path>
                <a:path w="1506854" h="188595">
                  <a:moveTo>
                    <a:pt x="799337" y="42672"/>
                  </a:moveTo>
                  <a:lnTo>
                    <a:pt x="761331" y="65379"/>
                  </a:lnTo>
                  <a:lnTo>
                    <a:pt x="754697" y="95885"/>
                  </a:lnTo>
                  <a:lnTo>
                    <a:pt x="754735" y="98425"/>
                  </a:lnTo>
                  <a:lnTo>
                    <a:pt x="771713" y="137493"/>
                  </a:lnTo>
                  <a:lnTo>
                    <a:pt x="795020" y="144780"/>
                  </a:lnTo>
                  <a:lnTo>
                    <a:pt x="805473" y="143613"/>
                  </a:lnTo>
                  <a:lnTo>
                    <a:pt x="814546" y="140112"/>
                  </a:lnTo>
                  <a:lnTo>
                    <a:pt x="822237" y="134278"/>
                  </a:lnTo>
                  <a:lnTo>
                    <a:pt x="824230" y="131699"/>
                  </a:lnTo>
                  <a:lnTo>
                    <a:pt x="790701" y="131699"/>
                  </a:lnTo>
                  <a:lnTo>
                    <a:pt x="783717" y="128397"/>
                  </a:lnTo>
                  <a:lnTo>
                    <a:pt x="770635" y="95885"/>
                  </a:lnTo>
                  <a:lnTo>
                    <a:pt x="771138" y="86905"/>
                  </a:lnTo>
                  <a:lnTo>
                    <a:pt x="791845" y="55880"/>
                  </a:lnTo>
                  <a:lnTo>
                    <a:pt x="826467" y="55880"/>
                  </a:lnTo>
                  <a:lnTo>
                    <a:pt x="823144" y="51619"/>
                  </a:lnTo>
                  <a:lnTo>
                    <a:pt x="816467" y="46656"/>
                  </a:lnTo>
                  <a:lnTo>
                    <a:pt x="808527" y="43670"/>
                  </a:lnTo>
                  <a:lnTo>
                    <a:pt x="799337" y="42672"/>
                  </a:lnTo>
                  <a:close/>
                </a:path>
                <a:path w="1506854" h="188595">
                  <a:moveTo>
                    <a:pt x="826467" y="55880"/>
                  </a:moveTo>
                  <a:lnTo>
                    <a:pt x="809244" y="55880"/>
                  </a:lnTo>
                  <a:lnTo>
                    <a:pt x="815848" y="58674"/>
                  </a:lnTo>
                  <a:lnTo>
                    <a:pt x="821054" y="64135"/>
                  </a:lnTo>
                  <a:lnTo>
                    <a:pt x="826261" y="69723"/>
                  </a:lnTo>
                  <a:lnTo>
                    <a:pt x="828928" y="76327"/>
                  </a:lnTo>
                  <a:lnTo>
                    <a:pt x="828928" y="108204"/>
                  </a:lnTo>
                  <a:lnTo>
                    <a:pt x="826134" y="116078"/>
                  </a:lnTo>
                  <a:lnTo>
                    <a:pt x="815212" y="128524"/>
                  </a:lnTo>
                  <a:lnTo>
                    <a:pt x="808101" y="131699"/>
                  </a:lnTo>
                  <a:lnTo>
                    <a:pt x="824230" y="131699"/>
                  </a:lnTo>
                  <a:lnTo>
                    <a:pt x="828548" y="126111"/>
                  </a:lnTo>
                  <a:lnTo>
                    <a:pt x="844550" y="126111"/>
                  </a:lnTo>
                  <a:lnTo>
                    <a:pt x="844550" y="58547"/>
                  </a:lnTo>
                  <a:lnTo>
                    <a:pt x="828548" y="58547"/>
                  </a:lnTo>
                  <a:lnTo>
                    <a:pt x="826467" y="55880"/>
                  </a:lnTo>
                  <a:close/>
                </a:path>
                <a:path w="1506854" h="188595">
                  <a:moveTo>
                    <a:pt x="844550" y="44958"/>
                  </a:moveTo>
                  <a:lnTo>
                    <a:pt x="828928" y="44958"/>
                  </a:lnTo>
                  <a:lnTo>
                    <a:pt x="828928" y="58547"/>
                  </a:lnTo>
                  <a:lnTo>
                    <a:pt x="844550" y="58547"/>
                  </a:lnTo>
                  <a:lnTo>
                    <a:pt x="844550" y="44958"/>
                  </a:lnTo>
                  <a:close/>
                </a:path>
                <a:path w="1506854" h="188595">
                  <a:moveTo>
                    <a:pt x="921638" y="118110"/>
                  </a:moveTo>
                  <a:lnTo>
                    <a:pt x="921638" y="137033"/>
                  </a:lnTo>
                  <a:lnTo>
                    <a:pt x="923417" y="138176"/>
                  </a:lnTo>
                  <a:lnTo>
                    <a:pt x="953643" y="144780"/>
                  </a:lnTo>
                  <a:lnTo>
                    <a:pt x="962278" y="144780"/>
                  </a:lnTo>
                  <a:lnTo>
                    <a:pt x="968375" y="144145"/>
                  </a:lnTo>
                  <a:lnTo>
                    <a:pt x="980058" y="141605"/>
                  </a:lnTo>
                  <a:lnTo>
                    <a:pt x="985265" y="139446"/>
                  </a:lnTo>
                  <a:lnTo>
                    <a:pt x="989710" y="136525"/>
                  </a:lnTo>
                  <a:lnTo>
                    <a:pt x="994282" y="133604"/>
                  </a:lnTo>
                  <a:lnTo>
                    <a:pt x="997246" y="130429"/>
                  </a:lnTo>
                  <a:lnTo>
                    <a:pt x="955421" y="130429"/>
                  </a:lnTo>
                  <a:lnTo>
                    <a:pt x="952246" y="130175"/>
                  </a:lnTo>
                  <a:lnTo>
                    <a:pt x="948944" y="129540"/>
                  </a:lnTo>
                  <a:lnTo>
                    <a:pt x="945514" y="129032"/>
                  </a:lnTo>
                  <a:lnTo>
                    <a:pt x="942212" y="128143"/>
                  </a:lnTo>
                  <a:lnTo>
                    <a:pt x="935608" y="126111"/>
                  </a:lnTo>
                  <a:lnTo>
                    <a:pt x="932433" y="124841"/>
                  </a:lnTo>
                  <a:lnTo>
                    <a:pt x="926337" y="121793"/>
                  </a:lnTo>
                  <a:lnTo>
                    <a:pt x="923798" y="120015"/>
                  </a:lnTo>
                  <a:lnTo>
                    <a:pt x="921638" y="118110"/>
                  </a:lnTo>
                  <a:close/>
                </a:path>
                <a:path w="1506854" h="188595">
                  <a:moveTo>
                    <a:pt x="969263" y="3683"/>
                  </a:moveTo>
                  <a:lnTo>
                    <a:pt x="963295" y="3683"/>
                  </a:lnTo>
                  <a:lnTo>
                    <a:pt x="957579" y="4445"/>
                  </a:lnTo>
                  <a:lnTo>
                    <a:pt x="951864" y="5842"/>
                  </a:lnTo>
                  <a:lnTo>
                    <a:pt x="946150" y="7366"/>
                  </a:lnTo>
                  <a:lnTo>
                    <a:pt x="941070" y="9525"/>
                  </a:lnTo>
                  <a:lnTo>
                    <a:pt x="936625" y="12573"/>
                  </a:lnTo>
                  <a:lnTo>
                    <a:pt x="932179" y="15494"/>
                  </a:lnTo>
                  <a:lnTo>
                    <a:pt x="928624" y="19304"/>
                  </a:lnTo>
                  <a:lnTo>
                    <a:pt x="925829" y="23876"/>
                  </a:lnTo>
                  <a:lnTo>
                    <a:pt x="923162" y="28448"/>
                  </a:lnTo>
                  <a:lnTo>
                    <a:pt x="921765" y="33909"/>
                  </a:lnTo>
                  <a:lnTo>
                    <a:pt x="921765" y="45212"/>
                  </a:lnTo>
                  <a:lnTo>
                    <a:pt x="942339" y="71755"/>
                  </a:lnTo>
                  <a:lnTo>
                    <a:pt x="946530" y="74295"/>
                  </a:lnTo>
                  <a:lnTo>
                    <a:pt x="950976" y="76708"/>
                  </a:lnTo>
                  <a:lnTo>
                    <a:pt x="955675" y="79121"/>
                  </a:lnTo>
                  <a:lnTo>
                    <a:pt x="960247" y="81407"/>
                  </a:lnTo>
                  <a:lnTo>
                    <a:pt x="968375" y="85598"/>
                  </a:lnTo>
                  <a:lnTo>
                    <a:pt x="972184" y="87630"/>
                  </a:lnTo>
                  <a:lnTo>
                    <a:pt x="975613" y="89789"/>
                  </a:lnTo>
                  <a:lnTo>
                    <a:pt x="978407" y="92075"/>
                  </a:lnTo>
                  <a:lnTo>
                    <a:pt x="981328" y="94361"/>
                  </a:lnTo>
                  <a:lnTo>
                    <a:pt x="983614" y="96901"/>
                  </a:lnTo>
                  <a:lnTo>
                    <a:pt x="985138" y="99568"/>
                  </a:lnTo>
                  <a:lnTo>
                    <a:pt x="986789" y="102362"/>
                  </a:lnTo>
                  <a:lnTo>
                    <a:pt x="987551" y="105537"/>
                  </a:lnTo>
                  <a:lnTo>
                    <a:pt x="987551" y="116078"/>
                  </a:lnTo>
                  <a:lnTo>
                    <a:pt x="985138" y="121285"/>
                  </a:lnTo>
                  <a:lnTo>
                    <a:pt x="975486" y="128651"/>
                  </a:lnTo>
                  <a:lnTo>
                    <a:pt x="968121" y="130429"/>
                  </a:lnTo>
                  <a:lnTo>
                    <a:pt x="997246" y="130429"/>
                  </a:lnTo>
                  <a:lnTo>
                    <a:pt x="997838" y="129794"/>
                  </a:lnTo>
                  <a:lnTo>
                    <a:pt x="1000378" y="125095"/>
                  </a:lnTo>
                  <a:lnTo>
                    <a:pt x="1003046" y="120523"/>
                  </a:lnTo>
                  <a:lnTo>
                    <a:pt x="1004315" y="114808"/>
                  </a:lnTo>
                  <a:lnTo>
                    <a:pt x="1004192" y="102362"/>
                  </a:lnTo>
                  <a:lnTo>
                    <a:pt x="1003426" y="98425"/>
                  </a:lnTo>
                  <a:lnTo>
                    <a:pt x="1001456" y="94361"/>
                  </a:lnTo>
                  <a:lnTo>
                    <a:pt x="999489" y="90551"/>
                  </a:lnTo>
                  <a:lnTo>
                    <a:pt x="996950" y="86995"/>
                  </a:lnTo>
                  <a:lnTo>
                    <a:pt x="993648" y="83820"/>
                  </a:lnTo>
                  <a:lnTo>
                    <a:pt x="990346" y="80518"/>
                  </a:lnTo>
                  <a:lnTo>
                    <a:pt x="968121" y="67310"/>
                  </a:lnTo>
                  <a:lnTo>
                    <a:pt x="955548" y="60833"/>
                  </a:lnTo>
                  <a:lnTo>
                    <a:pt x="940561" y="47752"/>
                  </a:lnTo>
                  <a:lnTo>
                    <a:pt x="939164" y="45212"/>
                  </a:lnTo>
                  <a:lnTo>
                    <a:pt x="938529" y="42164"/>
                  </a:lnTo>
                  <a:lnTo>
                    <a:pt x="938529" y="34925"/>
                  </a:lnTo>
                  <a:lnTo>
                    <a:pt x="947801" y="22860"/>
                  </a:lnTo>
                  <a:lnTo>
                    <a:pt x="950468" y="21209"/>
                  </a:lnTo>
                  <a:lnTo>
                    <a:pt x="953643" y="19939"/>
                  </a:lnTo>
                  <a:lnTo>
                    <a:pt x="957072" y="19177"/>
                  </a:lnTo>
                  <a:lnTo>
                    <a:pt x="960627" y="18542"/>
                  </a:lnTo>
                  <a:lnTo>
                    <a:pt x="964056" y="18161"/>
                  </a:lnTo>
                  <a:lnTo>
                    <a:pt x="998601" y="18161"/>
                  </a:lnTo>
                  <a:lnTo>
                    <a:pt x="998601" y="8509"/>
                  </a:lnTo>
                  <a:lnTo>
                    <a:pt x="993338" y="6415"/>
                  </a:lnTo>
                  <a:lnTo>
                    <a:pt x="986694" y="4905"/>
                  </a:lnTo>
                  <a:lnTo>
                    <a:pt x="978669" y="3990"/>
                  </a:lnTo>
                  <a:lnTo>
                    <a:pt x="969263" y="3683"/>
                  </a:lnTo>
                  <a:close/>
                </a:path>
                <a:path w="1506854" h="188595">
                  <a:moveTo>
                    <a:pt x="998601" y="18161"/>
                  </a:moveTo>
                  <a:lnTo>
                    <a:pt x="967612" y="18161"/>
                  </a:lnTo>
                  <a:lnTo>
                    <a:pt x="976633" y="18684"/>
                  </a:lnTo>
                  <a:lnTo>
                    <a:pt x="984821" y="20256"/>
                  </a:lnTo>
                  <a:lnTo>
                    <a:pt x="992151" y="22875"/>
                  </a:lnTo>
                  <a:lnTo>
                    <a:pt x="998601" y="26543"/>
                  </a:lnTo>
                  <a:lnTo>
                    <a:pt x="998601" y="18161"/>
                  </a:lnTo>
                  <a:close/>
                </a:path>
                <a:path w="1506854" h="188595">
                  <a:moveTo>
                    <a:pt x="1013840" y="173228"/>
                  </a:moveTo>
                  <a:lnTo>
                    <a:pt x="1013840" y="187198"/>
                  </a:lnTo>
                  <a:lnTo>
                    <a:pt x="1016507" y="188087"/>
                  </a:lnTo>
                  <a:lnTo>
                    <a:pt x="1019936" y="188468"/>
                  </a:lnTo>
                  <a:lnTo>
                    <a:pt x="1024001" y="188468"/>
                  </a:lnTo>
                  <a:lnTo>
                    <a:pt x="1034242" y="186564"/>
                  </a:lnTo>
                  <a:lnTo>
                    <a:pt x="1043257" y="180863"/>
                  </a:lnTo>
                  <a:lnTo>
                    <a:pt x="1048178" y="174879"/>
                  </a:lnTo>
                  <a:lnTo>
                    <a:pt x="1020190" y="174879"/>
                  </a:lnTo>
                  <a:lnTo>
                    <a:pt x="1017143" y="174371"/>
                  </a:lnTo>
                  <a:lnTo>
                    <a:pt x="1013840" y="173228"/>
                  </a:lnTo>
                  <a:close/>
                </a:path>
                <a:path w="1506854" h="188595">
                  <a:moveTo>
                    <a:pt x="1027810" y="44958"/>
                  </a:moveTo>
                  <a:lnTo>
                    <a:pt x="1010411" y="44958"/>
                  </a:lnTo>
                  <a:lnTo>
                    <a:pt x="1048511" y="142367"/>
                  </a:lnTo>
                  <a:lnTo>
                    <a:pt x="1036827" y="170180"/>
                  </a:lnTo>
                  <a:lnTo>
                    <a:pt x="1030858" y="174879"/>
                  </a:lnTo>
                  <a:lnTo>
                    <a:pt x="1048178" y="174879"/>
                  </a:lnTo>
                  <a:lnTo>
                    <a:pt x="1051057" y="171376"/>
                  </a:lnTo>
                  <a:lnTo>
                    <a:pt x="1057655" y="158115"/>
                  </a:lnTo>
                  <a:lnTo>
                    <a:pt x="1069816" y="127508"/>
                  </a:lnTo>
                  <a:lnTo>
                    <a:pt x="1056131" y="127508"/>
                  </a:lnTo>
                  <a:lnTo>
                    <a:pt x="1055115" y="123444"/>
                  </a:lnTo>
                  <a:lnTo>
                    <a:pt x="1054227" y="120015"/>
                  </a:lnTo>
                  <a:lnTo>
                    <a:pt x="1027810" y="44958"/>
                  </a:lnTo>
                  <a:close/>
                </a:path>
                <a:path w="1506854" h="188595">
                  <a:moveTo>
                    <a:pt x="1102613" y="44958"/>
                  </a:moveTo>
                  <a:lnTo>
                    <a:pt x="1086357" y="44958"/>
                  </a:lnTo>
                  <a:lnTo>
                    <a:pt x="1058672" y="120269"/>
                  </a:lnTo>
                  <a:lnTo>
                    <a:pt x="1057655" y="123571"/>
                  </a:lnTo>
                  <a:lnTo>
                    <a:pt x="1057021" y="125984"/>
                  </a:lnTo>
                  <a:lnTo>
                    <a:pt x="1056767" y="127508"/>
                  </a:lnTo>
                  <a:lnTo>
                    <a:pt x="1069816" y="127508"/>
                  </a:lnTo>
                  <a:lnTo>
                    <a:pt x="1102613" y="44958"/>
                  </a:lnTo>
                  <a:close/>
                </a:path>
                <a:path w="1506854" h="188595">
                  <a:moveTo>
                    <a:pt x="1113535" y="122301"/>
                  </a:moveTo>
                  <a:lnTo>
                    <a:pt x="1113535" y="139065"/>
                  </a:lnTo>
                  <a:lnTo>
                    <a:pt x="1119300" y="141565"/>
                  </a:lnTo>
                  <a:lnTo>
                    <a:pt x="1125553" y="143351"/>
                  </a:lnTo>
                  <a:lnTo>
                    <a:pt x="1132306" y="144422"/>
                  </a:lnTo>
                  <a:lnTo>
                    <a:pt x="1139571" y="144780"/>
                  </a:lnTo>
                  <a:lnTo>
                    <a:pt x="1144651" y="144780"/>
                  </a:lnTo>
                  <a:lnTo>
                    <a:pt x="1173384" y="131699"/>
                  </a:lnTo>
                  <a:lnTo>
                    <a:pt x="1141602" y="131699"/>
                  </a:lnTo>
                  <a:lnTo>
                    <a:pt x="1134127" y="131105"/>
                  </a:lnTo>
                  <a:lnTo>
                    <a:pt x="1126950" y="129333"/>
                  </a:lnTo>
                  <a:lnTo>
                    <a:pt x="1120082" y="126394"/>
                  </a:lnTo>
                  <a:lnTo>
                    <a:pt x="1113535" y="122301"/>
                  </a:lnTo>
                  <a:close/>
                </a:path>
                <a:path w="1506854" h="188595">
                  <a:moveTo>
                    <a:pt x="1159509" y="42672"/>
                  </a:moveTo>
                  <a:lnTo>
                    <a:pt x="1146302" y="42672"/>
                  </a:lnTo>
                  <a:lnTo>
                    <a:pt x="1141729" y="43307"/>
                  </a:lnTo>
                  <a:lnTo>
                    <a:pt x="1137157" y="44577"/>
                  </a:lnTo>
                  <a:lnTo>
                    <a:pt x="1132712" y="45720"/>
                  </a:lnTo>
                  <a:lnTo>
                    <a:pt x="1113662" y="66294"/>
                  </a:lnTo>
                  <a:lnTo>
                    <a:pt x="1113662" y="74676"/>
                  </a:lnTo>
                  <a:lnTo>
                    <a:pt x="1114298" y="77978"/>
                  </a:lnTo>
                  <a:lnTo>
                    <a:pt x="1115440" y="80772"/>
                  </a:lnTo>
                  <a:lnTo>
                    <a:pt x="1116456" y="83566"/>
                  </a:lnTo>
                  <a:lnTo>
                    <a:pt x="1118107" y="85979"/>
                  </a:lnTo>
                  <a:lnTo>
                    <a:pt x="1120394" y="88138"/>
                  </a:lnTo>
                  <a:lnTo>
                    <a:pt x="1122552" y="90424"/>
                  </a:lnTo>
                  <a:lnTo>
                    <a:pt x="1143000" y="100457"/>
                  </a:lnTo>
                  <a:lnTo>
                    <a:pt x="1145921" y="101600"/>
                  </a:lnTo>
                  <a:lnTo>
                    <a:pt x="1148587" y="102743"/>
                  </a:lnTo>
                  <a:lnTo>
                    <a:pt x="1151381" y="103886"/>
                  </a:lnTo>
                  <a:lnTo>
                    <a:pt x="1153668" y="105156"/>
                  </a:lnTo>
                  <a:lnTo>
                    <a:pt x="1157731" y="107950"/>
                  </a:lnTo>
                  <a:lnTo>
                    <a:pt x="1159255" y="109474"/>
                  </a:lnTo>
                  <a:lnTo>
                    <a:pt x="1160399" y="111379"/>
                  </a:lnTo>
                  <a:lnTo>
                    <a:pt x="1161669" y="113157"/>
                  </a:lnTo>
                  <a:lnTo>
                    <a:pt x="1162177" y="115316"/>
                  </a:lnTo>
                  <a:lnTo>
                    <a:pt x="1162177" y="127127"/>
                  </a:lnTo>
                  <a:lnTo>
                    <a:pt x="1155319" y="131699"/>
                  </a:lnTo>
                  <a:lnTo>
                    <a:pt x="1173384" y="131699"/>
                  </a:lnTo>
                  <a:lnTo>
                    <a:pt x="1177162" y="125476"/>
                  </a:lnTo>
                  <a:lnTo>
                    <a:pt x="1178178" y="121285"/>
                  </a:lnTo>
                  <a:lnTo>
                    <a:pt x="1178178" y="112522"/>
                  </a:lnTo>
                  <a:lnTo>
                    <a:pt x="1177544" y="109093"/>
                  </a:lnTo>
                  <a:lnTo>
                    <a:pt x="1176274" y="106299"/>
                  </a:lnTo>
                  <a:lnTo>
                    <a:pt x="1175003" y="103378"/>
                  </a:lnTo>
                  <a:lnTo>
                    <a:pt x="1150238" y="87630"/>
                  </a:lnTo>
                  <a:lnTo>
                    <a:pt x="1141602" y="84201"/>
                  </a:lnTo>
                  <a:lnTo>
                    <a:pt x="1139062" y="83058"/>
                  </a:lnTo>
                  <a:lnTo>
                    <a:pt x="1136903" y="81915"/>
                  </a:lnTo>
                  <a:lnTo>
                    <a:pt x="1135126" y="80518"/>
                  </a:lnTo>
                  <a:lnTo>
                    <a:pt x="1133348" y="79248"/>
                  </a:lnTo>
                  <a:lnTo>
                    <a:pt x="1132077" y="77724"/>
                  </a:lnTo>
                  <a:lnTo>
                    <a:pt x="1131061" y="75946"/>
                  </a:lnTo>
                  <a:lnTo>
                    <a:pt x="1130173" y="74295"/>
                  </a:lnTo>
                  <a:lnTo>
                    <a:pt x="1129664" y="72136"/>
                  </a:lnTo>
                  <a:lnTo>
                    <a:pt x="1129664" y="67564"/>
                  </a:lnTo>
                  <a:lnTo>
                    <a:pt x="1134999" y="59690"/>
                  </a:lnTo>
                  <a:lnTo>
                    <a:pt x="1136650" y="58420"/>
                  </a:lnTo>
                  <a:lnTo>
                    <a:pt x="1138681" y="57531"/>
                  </a:lnTo>
                  <a:lnTo>
                    <a:pt x="1141095" y="56896"/>
                  </a:lnTo>
                  <a:lnTo>
                    <a:pt x="1143380" y="56134"/>
                  </a:lnTo>
                  <a:lnTo>
                    <a:pt x="1146048" y="55880"/>
                  </a:lnTo>
                  <a:lnTo>
                    <a:pt x="1173733" y="55880"/>
                  </a:lnTo>
                  <a:lnTo>
                    <a:pt x="1173733" y="47117"/>
                  </a:lnTo>
                  <a:lnTo>
                    <a:pt x="1167002" y="44196"/>
                  </a:lnTo>
                  <a:lnTo>
                    <a:pt x="1159509" y="42672"/>
                  </a:lnTo>
                  <a:close/>
                </a:path>
                <a:path w="1506854" h="188595">
                  <a:moveTo>
                    <a:pt x="1173733" y="55880"/>
                  </a:moveTo>
                  <a:lnTo>
                    <a:pt x="1148969" y="55880"/>
                  </a:lnTo>
                  <a:lnTo>
                    <a:pt x="1155731" y="56310"/>
                  </a:lnTo>
                  <a:lnTo>
                    <a:pt x="1162113" y="57610"/>
                  </a:lnTo>
                  <a:lnTo>
                    <a:pt x="1168114" y="59791"/>
                  </a:lnTo>
                  <a:lnTo>
                    <a:pt x="1173733" y="62865"/>
                  </a:lnTo>
                  <a:lnTo>
                    <a:pt x="1173733" y="55880"/>
                  </a:lnTo>
                  <a:close/>
                </a:path>
                <a:path w="1506854" h="188595">
                  <a:moveTo>
                    <a:pt x="1222375" y="58293"/>
                  </a:moveTo>
                  <a:lnTo>
                    <a:pt x="1206753" y="58293"/>
                  </a:lnTo>
                  <a:lnTo>
                    <a:pt x="1206753" y="116078"/>
                  </a:lnTo>
                  <a:lnTo>
                    <a:pt x="1208351" y="128579"/>
                  </a:lnTo>
                  <a:lnTo>
                    <a:pt x="1213151" y="137509"/>
                  </a:lnTo>
                  <a:lnTo>
                    <a:pt x="1221166" y="142867"/>
                  </a:lnTo>
                  <a:lnTo>
                    <a:pt x="1232407" y="144653"/>
                  </a:lnTo>
                  <a:lnTo>
                    <a:pt x="1238377" y="144653"/>
                  </a:lnTo>
                  <a:lnTo>
                    <a:pt x="1243329" y="143637"/>
                  </a:lnTo>
                  <a:lnTo>
                    <a:pt x="1247012" y="141605"/>
                  </a:lnTo>
                  <a:lnTo>
                    <a:pt x="1247012" y="131445"/>
                  </a:lnTo>
                  <a:lnTo>
                    <a:pt x="1231646" y="131445"/>
                  </a:lnTo>
                  <a:lnTo>
                    <a:pt x="1227962" y="130048"/>
                  </a:lnTo>
                  <a:lnTo>
                    <a:pt x="1225677" y="127254"/>
                  </a:lnTo>
                  <a:lnTo>
                    <a:pt x="1223518" y="124460"/>
                  </a:lnTo>
                  <a:lnTo>
                    <a:pt x="1222375" y="119888"/>
                  </a:lnTo>
                  <a:lnTo>
                    <a:pt x="1222375" y="58293"/>
                  </a:lnTo>
                  <a:close/>
                </a:path>
                <a:path w="1506854" h="188595">
                  <a:moveTo>
                    <a:pt x="1247012" y="128270"/>
                  </a:moveTo>
                  <a:lnTo>
                    <a:pt x="1244092" y="130429"/>
                  </a:lnTo>
                  <a:lnTo>
                    <a:pt x="1240662" y="131445"/>
                  </a:lnTo>
                  <a:lnTo>
                    <a:pt x="1247012" y="131445"/>
                  </a:lnTo>
                  <a:lnTo>
                    <a:pt x="1247012" y="128270"/>
                  </a:lnTo>
                  <a:close/>
                </a:path>
                <a:path w="1506854" h="188595">
                  <a:moveTo>
                    <a:pt x="1247012" y="44958"/>
                  </a:moveTo>
                  <a:lnTo>
                    <a:pt x="1189989" y="44958"/>
                  </a:lnTo>
                  <a:lnTo>
                    <a:pt x="1189989" y="58293"/>
                  </a:lnTo>
                  <a:lnTo>
                    <a:pt x="1247012" y="58293"/>
                  </a:lnTo>
                  <a:lnTo>
                    <a:pt x="1247012" y="44958"/>
                  </a:lnTo>
                  <a:close/>
                </a:path>
                <a:path w="1506854" h="188595">
                  <a:moveTo>
                    <a:pt x="1222375" y="16129"/>
                  </a:moveTo>
                  <a:lnTo>
                    <a:pt x="1206753" y="21209"/>
                  </a:lnTo>
                  <a:lnTo>
                    <a:pt x="1206753" y="44958"/>
                  </a:lnTo>
                  <a:lnTo>
                    <a:pt x="1222375" y="44958"/>
                  </a:lnTo>
                  <a:lnTo>
                    <a:pt x="1222375" y="16129"/>
                  </a:lnTo>
                  <a:close/>
                </a:path>
                <a:path w="1506854" h="188595">
                  <a:moveTo>
                    <a:pt x="1304035" y="42672"/>
                  </a:moveTo>
                  <a:lnTo>
                    <a:pt x="1266364" y="64710"/>
                  </a:lnTo>
                  <a:lnTo>
                    <a:pt x="1259077" y="94107"/>
                  </a:lnTo>
                  <a:lnTo>
                    <a:pt x="1259816" y="105515"/>
                  </a:lnTo>
                  <a:lnTo>
                    <a:pt x="1284906" y="141462"/>
                  </a:lnTo>
                  <a:lnTo>
                    <a:pt x="1303401" y="144780"/>
                  </a:lnTo>
                  <a:lnTo>
                    <a:pt x="1313449" y="144206"/>
                  </a:lnTo>
                  <a:lnTo>
                    <a:pt x="1322451" y="142478"/>
                  </a:lnTo>
                  <a:lnTo>
                    <a:pt x="1330404" y="139582"/>
                  </a:lnTo>
                  <a:lnTo>
                    <a:pt x="1337309" y="135509"/>
                  </a:lnTo>
                  <a:lnTo>
                    <a:pt x="1337309" y="131699"/>
                  </a:lnTo>
                  <a:lnTo>
                    <a:pt x="1297304" y="131699"/>
                  </a:lnTo>
                  <a:lnTo>
                    <a:pt x="1289557" y="128778"/>
                  </a:lnTo>
                  <a:lnTo>
                    <a:pt x="1275206" y="97663"/>
                  </a:lnTo>
                  <a:lnTo>
                    <a:pt x="1344168" y="97663"/>
                  </a:lnTo>
                  <a:lnTo>
                    <a:pt x="1344168" y="89535"/>
                  </a:lnTo>
                  <a:lnTo>
                    <a:pt x="1343844" y="84455"/>
                  </a:lnTo>
                  <a:lnTo>
                    <a:pt x="1275460" y="84455"/>
                  </a:lnTo>
                  <a:lnTo>
                    <a:pt x="1276603" y="75946"/>
                  </a:lnTo>
                  <a:lnTo>
                    <a:pt x="1279778" y="69088"/>
                  </a:lnTo>
                  <a:lnTo>
                    <a:pt x="1290065" y="58547"/>
                  </a:lnTo>
                  <a:lnTo>
                    <a:pt x="1296415" y="55880"/>
                  </a:lnTo>
                  <a:lnTo>
                    <a:pt x="1334142" y="55880"/>
                  </a:lnTo>
                  <a:lnTo>
                    <a:pt x="1333627" y="55118"/>
                  </a:lnTo>
                  <a:lnTo>
                    <a:pt x="1327842" y="49690"/>
                  </a:lnTo>
                  <a:lnTo>
                    <a:pt x="1320974" y="45799"/>
                  </a:lnTo>
                  <a:lnTo>
                    <a:pt x="1313035" y="43455"/>
                  </a:lnTo>
                  <a:lnTo>
                    <a:pt x="1304035" y="42672"/>
                  </a:lnTo>
                  <a:close/>
                </a:path>
                <a:path w="1506854" h="188595">
                  <a:moveTo>
                    <a:pt x="1337309" y="120777"/>
                  </a:moveTo>
                  <a:lnTo>
                    <a:pt x="1330265" y="125537"/>
                  </a:lnTo>
                  <a:lnTo>
                    <a:pt x="1322863" y="128952"/>
                  </a:lnTo>
                  <a:lnTo>
                    <a:pt x="1315128" y="131010"/>
                  </a:lnTo>
                  <a:lnTo>
                    <a:pt x="1307083" y="131699"/>
                  </a:lnTo>
                  <a:lnTo>
                    <a:pt x="1337309" y="131699"/>
                  </a:lnTo>
                  <a:lnTo>
                    <a:pt x="1337309" y="120777"/>
                  </a:lnTo>
                  <a:close/>
                </a:path>
                <a:path w="1506854" h="188595">
                  <a:moveTo>
                    <a:pt x="1334142" y="55880"/>
                  </a:moveTo>
                  <a:lnTo>
                    <a:pt x="1311402" y="55880"/>
                  </a:lnTo>
                  <a:lnTo>
                    <a:pt x="1317371" y="58420"/>
                  </a:lnTo>
                  <a:lnTo>
                    <a:pt x="1325879" y="68453"/>
                  </a:lnTo>
                  <a:lnTo>
                    <a:pt x="1328038" y="75438"/>
                  </a:lnTo>
                  <a:lnTo>
                    <a:pt x="1328165" y="84455"/>
                  </a:lnTo>
                  <a:lnTo>
                    <a:pt x="1343844" y="84455"/>
                  </a:lnTo>
                  <a:lnTo>
                    <a:pt x="1343503" y="79103"/>
                  </a:lnTo>
                  <a:lnTo>
                    <a:pt x="1341516" y="69897"/>
                  </a:lnTo>
                  <a:lnTo>
                    <a:pt x="1338220" y="61906"/>
                  </a:lnTo>
                  <a:lnTo>
                    <a:pt x="1334142" y="55880"/>
                  </a:lnTo>
                  <a:close/>
                </a:path>
                <a:path w="1506854" h="188595">
                  <a:moveTo>
                    <a:pt x="1383410" y="44958"/>
                  </a:moveTo>
                  <a:lnTo>
                    <a:pt x="1367789" y="44958"/>
                  </a:lnTo>
                  <a:lnTo>
                    <a:pt x="1367789" y="142494"/>
                  </a:lnTo>
                  <a:lnTo>
                    <a:pt x="1383410" y="142494"/>
                  </a:lnTo>
                  <a:lnTo>
                    <a:pt x="1383410" y="77724"/>
                  </a:lnTo>
                  <a:lnTo>
                    <a:pt x="1385697" y="70231"/>
                  </a:lnTo>
                  <a:lnTo>
                    <a:pt x="1390142" y="64516"/>
                  </a:lnTo>
                  <a:lnTo>
                    <a:pt x="1393234" y="60452"/>
                  </a:lnTo>
                  <a:lnTo>
                    <a:pt x="1383410" y="60452"/>
                  </a:lnTo>
                  <a:lnTo>
                    <a:pt x="1383410" y="44958"/>
                  </a:lnTo>
                  <a:close/>
                </a:path>
                <a:path w="1506854" h="188595">
                  <a:moveTo>
                    <a:pt x="1439222" y="55880"/>
                  </a:moveTo>
                  <a:lnTo>
                    <a:pt x="1407032" y="55880"/>
                  </a:lnTo>
                  <a:lnTo>
                    <a:pt x="1416774" y="57667"/>
                  </a:lnTo>
                  <a:lnTo>
                    <a:pt x="1423717" y="63039"/>
                  </a:lnTo>
                  <a:lnTo>
                    <a:pt x="1427874" y="72007"/>
                  </a:lnTo>
                  <a:lnTo>
                    <a:pt x="1429257" y="84582"/>
                  </a:lnTo>
                  <a:lnTo>
                    <a:pt x="1429257" y="142494"/>
                  </a:lnTo>
                  <a:lnTo>
                    <a:pt x="1444878" y="142494"/>
                  </a:lnTo>
                  <a:lnTo>
                    <a:pt x="1444878" y="78359"/>
                  </a:lnTo>
                  <a:lnTo>
                    <a:pt x="1447292" y="71120"/>
                  </a:lnTo>
                  <a:lnTo>
                    <a:pt x="1451863" y="65024"/>
                  </a:lnTo>
                  <a:lnTo>
                    <a:pt x="1453528" y="62865"/>
                  </a:lnTo>
                  <a:lnTo>
                    <a:pt x="1441703" y="62865"/>
                  </a:lnTo>
                  <a:lnTo>
                    <a:pt x="1439926" y="56896"/>
                  </a:lnTo>
                  <a:lnTo>
                    <a:pt x="1439222" y="55880"/>
                  </a:lnTo>
                  <a:close/>
                </a:path>
                <a:path w="1506854" h="188595">
                  <a:moveTo>
                    <a:pt x="1499845" y="55880"/>
                  </a:moveTo>
                  <a:lnTo>
                    <a:pt x="1476755" y="55880"/>
                  </a:lnTo>
                  <a:lnTo>
                    <a:pt x="1482344" y="58293"/>
                  </a:lnTo>
                  <a:lnTo>
                    <a:pt x="1485773" y="63119"/>
                  </a:lnTo>
                  <a:lnTo>
                    <a:pt x="1489075" y="67945"/>
                  </a:lnTo>
                  <a:lnTo>
                    <a:pt x="1490726" y="75692"/>
                  </a:lnTo>
                  <a:lnTo>
                    <a:pt x="1490726" y="142494"/>
                  </a:lnTo>
                  <a:lnTo>
                    <a:pt x="1506347" y="142494"/>
                  </a:lnTo>
                  <a:lnTo>
                    <a:pt x="1506347" y="82423"/>
                  </a:lnTo>
                  <a:lnTo>
                    <a:pt x="1504324" y="65067"/>
                  </a:lnTo>
                  <a:lnTo>
                    <a:pt x="1499845" y="55880"/>
                  </a:lnTo>
                  <a:close/>
                </a:path>
                <a:path w="1506854" h="188595">
                  <a:moveTo>
                    <a:pt x="1474088" y="42672"/>
                  </a:moveTo>
                  <a:lnTo>
                    <a:pt x="1463992" y="43934"/>
                  </a:lnTo>
                  <a:lnTo>
                    <a:pt x="1455229" y="47720"/>
                  </a:lnTo>
                  <a:lnTo>
                    <a:pt x="1447800" y="54030"/>
                  </a:lnTo>
                  <a:lnTo>
                    <a:pt x="1441703" y="62865"/>
                  </a:lnTo>
                  <a:lnTo>
                    <a:pt x="1453528" y="62865"/>
                  </a:lnTo>
                  <a:lnTo>
                    <a:pt x="1456562" y="58928"/>
                  </a:lnTo>
                  <a:lnTo>
                    <a:pt x="1462277" y="55880"/>
                  </a:lnTo>
                  <a:lnTo>
                    <a:pt x="1499845" y="55880"/>
                  </a:lnTo>
                  <a:lnTo>
                    <a:pt x="1498266" y="52641"/>
                  </a:lnTo>
                  <a:lnTo>
                    <a:pt x="1488184" y="45168"/>
                  </a:lnTo>
                  <a:lnTo>
                    <a:pt x="1474088" y="42672"/>
                  </a:lnTo>
                  <a:close/>
                </a:path>
                <a:path w="1506854" h="188595">
                  <a:moveTo>
                    <a:pt x="1420749" y="42672"/>
                  </a:moveTo>
                  <a:lnTo>
                    <a:pt x="1414145" y="42672"/>
                  </a:lnTo>
                  <a:lnTo>
                    <a:pt x="1404758" y="43789"/>
                  </a:lnTo>
                  <a:lnTo>
                    <a:pt x="1396587" y="47132"/>
                  </a:lnTo>
                  <a:lnTo>
                    <a:pt x="1389606" y="52691"/>
                  </a:lnTo>
                  <a:lnTo>
                    <a:pt x="1383792" y="60452"/>
                  </a:lnTo>
                  <a:lnTo>
                    <a:pt x="1393234" y="60452"/>
                  </a:lnTo>
                  <a:lnTo>
                    <a:pt x="1394586" y="58674"/>
                  </a:lnTo>
                  <a:lnTo>
                    <a:pt x="1400175" y="55880"/>
                  </a:lnTo>
                  <a:lnTo>
                    <a:pt x="1439222" y="55880"/>
                  </a:lnTo>
                  <a:lnTo>
                    <a:pt x="1436497" y="51943"/>
                  </a:lnTo>
                  <a:lnTo>
                    <a:pt x="1426590" y="44577"/>
                  </a:lnTo>
                  <a:lnTo>
                    <a:pt x="1420749" y="42672"/>
                  </a:lnTo>
                  <a:close/>
                </a:path>
              </a:pathLst>
            </a:custGeom>
            <a:solidFill>
              <a:srgbClr val="FFFFFF">
                <a:alpha val="98823"/>
              </a:srgbClr>
            </a:solidFill>
          </p:spPr>
          <p:txBody>
            <a:bodyPr wrap="square" lIns="0" tIns="0" rIns="0" bIns="0" rtlCol="0"/>
            <a:lstStyle/>
            <a:p>
              <a:endParaRPr sz="1764" dirty="0">
                <a:latin typeface="+mj-lt"/>
              </a:endParaRPr>
            </a:p>
          </p:txBody>
        </p:sp>
        <p:sp>
          <p:nvSpPr>
            <p:cNvPr id="71" name="object 69">
              <a:extLst>
                <a:ext uri="{FF2B5EF4-FFF2-40B4-BE49-F238E27FC236}">
                  <a16:creationId xmlns:a16="http://schemas.microsoft.com/office/drawing/2014/main" id="{9492D23F-D94D-40AB-812E-C7D462692517}"/>
                </a:ext>
              </a:extLst>
            </p:cNvPr>
            <p:cNvSpPr/>
            <p:nvPr/>
          </p:nvSpPr>
          <p:spPr>
            <a:xfrm>
              <a:off x="9715500" y="2510027"/>
              <a:ext cx="1670685" cy="388620"/>
            </a:xfrm>
            <a:custGeom>
              <a:avLst/>
              <a:gdLst/>
              <a:ahLst/>
              <a:cxnLst/>
              <a:rect l="l" t="t" r="r" b="b"/>
              <a:pathLst>
                <a:path w="1670684" h="388619">
                  <a:moveTo>
                    <a:pt x="1670303" y="0"/>
                  </a:moveTo>
                  <a:lnTo>
                    <a:pt x="0" y="0"/>
                  </a:lnTo>
                  <a:lnTo>
                    <a:pt x="0" y="388620"/>
                  </a:lnTo>
                  <a:lnTo>
                    <a:pt x="1670303" y="388620"/>
                  </a:lnTo>
                  <a:lnTo>
                    <a:pt x="1670303" y="0"/>
                  </a:lnTo>
                  <a:close/>
                </a:path>
              </a:pathLst>
            </a:custGeom>
            <a:solidFill>
              <a:srgbClr val="5B9BD4"/>
            </a:solidFill>
          </p:spPr>
          <p:txBody>
            <a:bodyPr wrap="square" lIns="0" tIns="0" rIns="0" bIns="0" rtlCol="0"/>
            <a:lstStyle/>
            <a:p>
              <a:endParaRPr sz="1764" dirty="0">
                <a:latin typeface="+mj-lt"/>
              </a:endParaRPr>
            </a:p>
          </p:txBody>
        </p:sp>
        <p:sp>
          <p:nvSpPr>
            <p:cNvPr id="72" name="object 70">
              <a:extLst>
                <a:ext uri="{FF2B5EF4-FFF2-40B4-BE49-F238E27FC236}">
                  <a16:creationId xmlns:a16="http://schemas.microsoft.com/office/drawing/2014/main" id="{DFC281E3-EA2B-49AC-9394-B743F2F26524}"/>
                </a:ext>
              </a:extLst>
            </p:cNvPr>
            <p:cNvSpPr/>
            <p:nvPr/>
          </p:nvSpPr>
          <p:spPr>
            <a:xfrm>
              <a:off x="9715500" y="2510027"/>
              <a:ext cx="1670685" cy="388620"/>
            </a:xfrm>
            <a:custGeom>
              <a:avLst/>
              <a:gdLst/>
              <a:ahLst/>
              <a:cxnLst/>
              <a:rect l="l" t="t" r="r" b="b"/>
              <a:pathLst>
                <a:path w="1670684" h="388619">
                  <a:moveTo>
                    <a:pt x="0" y="388620"/>
                  </a:moveTo>
                  <a:lnTo>
                    <a:pt x="1670303" y="388620"/>
                  </a:lnTo>
                  <a:lnTo>
                    <a:pt x="1670303"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73" name="object 71">
              <a:extLst>
                <a:ext uri="{FF2B5EF4-FFF2-40B4-BE49-F238E27FC236}">
                  <a16:creationId xmlns:a16="http://schemas.microsoft.com/office/drawing/2014/main" id="{7D7E8C8C-2405-493B-A995-9839AC086F01}"/>
                </a:ext>
              </a:extLst>
            </p:cNvPr>
            <p:cNvSpPr/>
            <p:nvPr/>
          </p:nvSpPr>
          <p:spPr>
            <a:xfrm>
              <a:off x="9951465" y="2605531"/>
              <a:ext cx="1209040" cy="141605"/>
            </a:xfrm>
            <a:custGeom>
              <a:avLst/>
              <a:gdLst/>
              <a:ahLst/>
              <a:cxnLst/>
              <a:rect l="l" t="t" r="r" b="b"/>
              <a:pathLst>
                <a:path w="1209040" h="141605">
                  <a:moveTo>
                    <a:pt x="37718" y="2286"/>
                  </a:moveTo>
                  <a:lnTo>
                    <a:pt x="0" y="2286"/>
                  </a:lnTo>
                  <a:lnTo>
                    <a:pt x="0" y="138937"/>
                  </a:lnTo>
                  <a:lnTo>
                    <a:pt x="36194" y="138937"/>
                  </a:lnTo>
                  <a:lnTo>
                    <a:pt x="52123" y="137727"/>
                  </a:lnTo>
                  <a:lnTo>
                    <a:pt x="66373" y="134112"/>
                  </a:lnTo>
                  <a:lnTo>
                    <a:pt x="78932" y="128115"/>
                  </a:lnTo>
                  <a:lnTo>
                    <a:pt x="83682" y="124460"/>
                  </a:lnTo>
                  <a:lnTo>
                    <a:pt x="16001" y="124460"/>
                  </a:lnTo>
                  <a:lnTo>
                    <a:pt x="16001" y="16763"/>
                  </a:lnTo>
                  <a:lnTo>
                    <a:pt x="87911" y="16763"/>
                  </a:lnTo>
                  <a:lnTo>
                    <a:pt x="69296" y="6451"/>
                  </a:lnTo>
                  <a:lnTo>
                    <a:pt x="37718" y="2286"/>
                  </a:lnTo>
                  <a:close/>
                </a:path>
                <a:path w="1209040" h="141605">
                  <a:moveTo>
                    <a:pt x="87911" y="16763"/>
                  </a:moveTo>
                  <a:lnTo>
                    <a:pt x="37337" y="16763"/>
                  </a:lnTo>
                  <a:lnTo>
                    <a:pt x="61747" y="20048"/>
                  </a:lnTo>
                  <a:lnTo>
                    <a:pt x="79168" y="29892"/>
                  </a:lnTo>
                  <a:lnTo>
                    <a:pt x="89612" y="46285"/>
                  </a:lnTo>
                  <a:lnTo>
                    <a:pt x="93090" y="69214"/>
                  </a:lnTo>
                  <a:lnTo>
                    <a:pt x="92160" y="81692"/>
                  </a:lnTo>
                  <a:lnTo>
                    <a:pt x="69915" y="116316"/>
                  </a:lnTo>
                  <a:lnTo>
                    <a:pt x="36322" y="124460"/>
                  </a:lnTo>
                  <a:lnTo>
                    <a:pt x="83682" y="124460"/>
                  </a:lnTo>
                  <a:lnTo>
                    <a:pt x="108612" y="83881"/>
                  </a:lnTo>
                  <a:lnTo>
                    <a:pt x="109854" y="68833"/>
                  </a:lnTo>
                  <a:lnTo>
                    <a:pt x="105352" y="39737"/>
                  </a:lnTo>
                  <a:lnTo>
                    <a:pt x="91836" y="18938"/>
                  </a:lnTo>
                  <a:lnTo>
                    <a:pt x="87911" y="16763"/>
                  </a:lnTo>
                  <a:close/>
                </a:path>
                <a:path w="1209040" h="141605">
                  <a:moveTo>
                    <a:pt x="198542" y="52197"/>
                  </a:moveTo>
                  <a:lnTo>
                    <a:pt x="169163" y="52197"/>
                  </a:lnTo>
                  <a:lnTo>
                    <a:pt x="177925" y="53746"/>
                  </a:lnTo>
                  <a:lnTo>
                    <a:pt x="184197" y="58404"/>
                  </a:lnTo>
                  <a:lnTo>
                    <a:pt x="187969" y="66180"/>
                  </a:lnTo>
                  <a:lnTo>
                    <a:pt x="189229" y="77088"/>
                  </a:lnTo>
                  <a:lnTo>
                    <a:pt x="160019" y="81152"/>
                  </a:lnTo>
                  <a:lnTo>
                    <a:pt x="145924" y="84847"/>
                  </a:lnTo>
                  <a:lnTo>
                    <a:pt x="135842" y="91376"/>
                  </a:lnTo>
                  <a:lnTo>
                    <a:pt x="129784" y="100762"/>
                  </a:lnTo>
                  <a:lnTo>
                    <a:pt x="127761" y="113029"/>
                  </a:lnTo>
                  <a:lnTo>
                    <a:pt x="127761" y="121538"/>
                  </a:lnTo>
                  <a:lnTo>
                    <a:pt x="130555" y="128269"/>
                  </a:lnTo>
                  <a:lnTo>
                    <a:pt x="136016" y="133476"/>
                  </a:lnTo>
                  <a:lnTo>
                    <a:pt x="141477" y="138556"/>
                  </a:lnTo>
                  <a:lnTo>
                    <a:pt x="149098" y="141224"/>
                  </a:lnTo>
                  <a:lnTo>
                    <a:pt x="158876" y="141224"/>
                  </a:lnTo>
                  <a:lnTo>
                    <a:pt x="168167" y="140128"/>
                  </a:lnTo>
                  <a:lnTo>
                    <a:pt x="176244" y="136842"/>
                  </a:lnTo>
                  <a:lnTo>
                    <a:pt x="183130" y="131365"/>
                  </a:lnTo>
                  <a:lnTo>
                    <a:pt x="185628" y="128015"/>
                  </a:lnTo>
                  <a:lnTo>
                    <a:pt x="156844" y="128015"/>
                  </a:lnTo>
                  <a:lnTo>
                    <a:pt x="152273" y="126491"/>
                  </a:lnTo>
                  <a:lnTo>
                    <a:pt x="148843" y="123570"/>
                  </a:lnTo>
                  <a:lnTo>
                    <a:pt x="145541" y="120523"/>
                  </a:lnTo>
                  <a:lnTo>
                    <a:pt x="143763" y="116586"/>
                  </a:lnTo>
                  <a:lnTo>
                    <a:pt x="143763" y="105282"/>
                  </a:lnTo>
                  <a:lnTo>
                    <a:pt x="145668" y="100711"/>
                  </a:lnTo>
                  <a:lnTo>
                    <a:pt x="153034" y="95630"/>
                  </a:lnTo>
                  <a:lnTo>
                    <a:pt x="158495" y="93852"/>
                  </a:lnTo>
                  <a:lnTo>
                    <a:pt x="189229" y="89535"/>
                  </a:lnTo>
                  <a:lnTo>
                    <a:pt x="204850" y="89535"/>
                  </a:lnTo>
                  <a:lnTo>
                    <a:pt x="204850" y="75437"/>
                  </a:lnTo>
                  <a:lnTo>
                    <a:pt x="202705" y="59529"/>
                  </a:lnTo>
                  <a:lnTo>
                    <a:pt x="198542" y="52197"/>
                  </a:lnTo>
                  <a:close/>
                </a:path>
                <a:path w="1209040" h="141605">
                  <a:moveTo>
                    <a:pt x="204850" y="123698"/>
                  </a:moveTo>
                  <a:lnTo>
                    <a:pt x="189229" y="123698"/>
                  </a:lnTo>
                  <a:lnTo>
                    <a:pt x="189229" y="138937"/>
                  </a:lnTo>
                  <a:lnTo>
                    <a:pt x="204850" y="138937"/>
                  </a:lnTo>
                  <a:lnTo>
                    <a:pt x="204850" y="123698"/>
                  </a:lnTo>
                  <a:close/>
                </a:path>
                <a:path w="1209040" h="141605">
                  <a:moveTo>
                    <a:pt x="204850" y="89535"/>
                  </a:moveTo>
                  <a:lnTo>
                    <a:pt x="189229" y="89535"/>
                  </a:lnTo>
                  <a:lnTo>
                    <a:pt x="189229" y="107568"/>
                  </a:lnTo>
                  <a:lnTo>
                    <a:pt x="186689" y="114426"/>
                  </a:lnTo>
                  <a:lnTo>
                    <a:pt x="181609" y="119887"/>
                  </a:lnTo>
                  <a:lnTo>
                    <a:pt x="176656" y="125349"/>
                  </a:lnTo>
                  <a:lnTo>
                    <a:pt x="170179" y="128015"/>
                  </a:lnTo>
                  <a:lnTo>
                    <a:pt x="185628" y="128015"/>
                  </a:lnTo>
                  <a:lnTo>
                    <a:pt x="188849" y="123698"/>
                  </a:lnTo>
                  <a:lnTo>
                    <a:pt x="204850" y="123698"/>
                  </a:lnTo>
                  <a:lnTo>
                    <a:pt x="204850" y="89535"/>
                  </a:lnTo>
                  <a:close/>
                </a:path>
                <a:path w="1209040" h="141605">
                  <a:moveTo>
                    <a:pt x="170433" y="39115"/>
                  </a:moveTo>
                  <a:lnTo>
                    <a:pt x="161361" y="39687"/>
                  </a:lnTo>
                  <a:lnTo>
                    <a:pt x="152812" y="41401"/>
                  </a:lnTo>
                  <a:lnTo>
                    <a:pt x="144787" y="44259"/>
                  </a:lnTo>
                  <a:lnTo>
                    <a:pt x="137286" y="48260"/>
                  </a:lnTo>
                  <a:lnTo>
                    <a:pt x="137286" y="64262"/>
                  </a:lnTo>
                  <a:lnTo>
                    <a:pt x="144625" y="59001"/>
                  </a:lnTo>
                  <a:lnTo>
                    <a:pt x="152368" y="55229"/>
                  </a:lnTo>
                  <a:lnTo>
                    <a:pt x="160539" y="52957"/>
                  </a:lnTo>
                  <a:lnTo>
                    <a:pt x="169163" y="52197"/>
                  </a:lnTo>
                  <a:lnTo>
                    <a:pt x="198542" y="52197"/>
                  </a:lnTo>
                  <a:lnTo>
                    <a:pt x="196262" y="48180"/>
                  </a:lnTo>
                  <a:lnTo>
                    <a:pt x="185509" y="41380"/>
                  </a:lnTo>
                  <a:lnTo>
                    <a:pt x="170433" y="39115"/>
                  </a:lnTo>
                  <a:close/>
                </a:path>
                <a:path w="1209040" h="141605">
                  <a:moveTo>
                    <a:pt x="254761" y="54737"/>
                  </a:moveTo>
                  <a:lnTo>
                    <a:pt x="239140" y="54737"/>
                  </a:lnTo>
                  <a:lnTo>
                    <a:pt x="239140" y="112394"/>
                  </a:lnTo>
                  <a:lnTo>
                    <a:pt x="240738" y="124896"/>
                  </a:lnTo>
                  <a:lnTo>
                    <a:pt x="245538" y="133826"/>
                  </a:lnTo>
                  <a:lnTo>
                    <a:pt x="253553" y="139184"/>
                  </a:lnTo>
                  <a:lnTo>
                    <a:pt x="264794" y="140969"/>
                  </a:lnTo>
                  <a:lnTo>
                    <a:pt x="270763" y="140969"/>
                  </a:lnTo>
                  <a:lnTo>
                    <a:pt x="275589" y="139953"/>
                  </a:lnTo>
                  <a:lnTo>
                    <a:pt x="279273" y="137922"/>
                  </a:lnTo>
                  <a:lnTo>
                    <a:pt x="279273" y="127888"/>
                  </a:lnTo>
                  <a:lnTo>
                    <a:pt x="264032" y="127888"/>
                  </a:lnTo>
                  <a:lnTo>
                    <a:pt x="260350" y="126491"/>
                  </a:lnTo>
                  <a:lnTo>
                    <a:pt x="258063" y="123698"/>
                  </a:lnTo>
                  <a:lnTo>
                    <a:pt x="255904" y="120903"/>
                  </a:lnTo>
                  <a:lnTo>
                    <a:pt x="254761" y="116204"/>
                  </a:lnTo>
                  <a:lnTo>
                    <a:pt x="254761" y="54737"/>
                  </a:lnTo>
                  <a:close/>
                </a:path>
                <a:path w="1209040" h="141605">
                  <a:moveTo>
                    <a:pt x="279273" y="124587"/>
                  </a:moveTo>
                  <a:lnTo>
                    <a:pt x="276478" y="126745"/>
                  </a:lnTo>
                  <a:lnTo>
                    <a:pt x="273050" y="127888"/>
                  </a:lnTo>
                  <a:lnTo>
                    <a:pt x="279273" y="127888"/>
                  </a:lnTo>
                  <a:lnTo>
                    <a:pt x="279273" y="124587"/>
                  </a:lnTo>
                  <a:close/>
                </a:path>
                <a:path w="1209040" h="141605">
                  <a:moveTo>
                    <a:pt x="279273" y="41401"/>
                  </a:moveTo>
                  <a:lnTo>
                    <a:pt x="222376" y="41401"/>
                  </a:lnTo>
                  <a:lnTo>
                    <a:pt x="222376" y="54737"/>
                  </a:lnTo>
                  <a:lnTo>
                    <a:pt x="279273" y="54737"/>
                  </a:lnTo>
                  <a:lnTo>
                    <a:pt x="279273" y="41401"/>
                  </a:lnTo>
                  <a:close/>
                </a:path>
                <a:path w="1209040" h="141605">
                  <a:moveTo>
                    <a:pt x="254761" y="12445"/>
                  </a:moveTo>
                  <a:lnTo>
                    <a:pt x="239140" y="17525"/>
                  </a:lnTo>
                  <a:lnTo>
                    <a:pt x="239140" y="41401"/>
                  </a:lnTo>
                  <a:lnTo>
                    <a:pt x="254761" y="41401"/>
                  </a:lnTo>
                  <a:lnTo>
                    <a:pt x="254761" y="12445"/>
                  </a:lnTo>
                  <a:close/>
                </a:path>
                <a:path w="1209040" h="141605">
                  <a:moveTo>
                    <a:pt x="363134" y="52197"/>
                  </a:moveTo>
                  <a:lnTo>
                    <a:pt x="333755" y="52197"/>
                  </a:lnTo>
                  <a:lnTo>
                    <a:pt x="342517" y="53746"/>
                  </a:lnTo>
                  <a:lnTo>
                    <a:pt x="348789" y="58404"/>
                  </a:lnTo>
                  <a:lnTo>
                    <a:pt x="352561" y="66180"/>
                  </a:lnTo>
                  <a:lnTo>
                    <a:pt x="353822" y="77088"/>
                  </a:lnTo>
                  <a:lnTo>
                    <a:pt x="324611" y="81152"/>
                  </a:lnTo>
                  <a:lnTo>
                    <a:pt x="310516" y="84847"/>
                  </a:lnTo>
                  <a:lnTo>
                    <a:pt x="300434" y="91376"/>
                  </a:lnTo>
                  <a:lnTo>
                    <a:pt x="294376" y="100762"/>
                  </a:lnTo>
                  <a:lnTo>
                    <a:pt x="292353" y="113029"/>
                  </a:lnTo>
                  <a:lnTo>
                    <a:pt x="292353" y="121538"/>
                  </a:lnTo>
                  <a:lnTo>
                    <a:pt x="295148" y="128269"/>
                  </a:lnTo>
                  <a:lnTo>
                    <a:pt x="300608" y="133476"/>
                  </a:lnTo>
                  <a:lnTo>
                    <a:pt x="306069" y="138556"/>
                  </a:lnTo>
                  <a:lnTo>
                    <a:pt x="313689" y="141224"/>
                  </a:lnTo>
                  <a:lnTo>
                    <a:pt x="323468" y="141224"/>
                  </a:lnTo>
                  <a:lnTo>
                    <a:pt x="332759" y="140128"/>
                  </a:lnTo>
                  <a:lnTo>
                    <a:pt x="340836" y="136842"/>
                  </a:lnTo>
                  <a:lnTo>
                    <a:pt x="347722" y="131365"/>
                  </a:lnTo>
                  <a:lnTo>
                    <a:pt x="350220" y="128015"/>
                  </a:lnTo>
                  <a:lnTo>
                    <a:pt x="321436" y="128015"/>
                  </a:lnTo>
                  <a:lnTo>
                    <a:pt x="316864" y="126491"/>
                  </a:lnTo>
                  <a:lnTo>
                    <a:pt x="313435" y="123570"/>
                  </a:lnTo>
                  <a:lnTo>
                    <a:pt x="310133" y="120523"/>
                  </a:lnTo>
                  <a:lnTo>
                    <a:pt x="308355" y="116586"/>
                  </a:lnTo>
                  <a:lnTo>
                    <a:pt x="308355" y="105282"/>
                  </a:lnTo>
                  <a:lnTo>
                    <a:pt x="310260" y="100711"/>
                  </a:lnTo>
                  <a:lnTo>
                    <a:pt x="317626" y="95630"/>
                  </a:lnTo>
                  <a:lnTo>
                    <a:pt x="323087" y="93852"/>
                  </a:lnTo>
                  <a:lnTo>
                    <a:pt x="353822" y="89535"/>
                  </a:lnTo>
                  <a:lnTo>
                    <a:pt x="369442" y="89535"/>
                  </a:lnTo>
                  <a:lnTo>
                    <a:pt x="369442" y="75437"/>
                  </a:lnTo>
                  <a:lnTo>
                    <a:pt x="367297" y="59529"/>
                  </a:lnTo>
                  <a:lnTo>
                    <a:pt x="363134" y="52197"/>
                  </a:lnTo>
                  <a:close/>
                </a:path>
                <a:path w="1209040" h="141605">
                  <a:moveTo>
                    <a:pt x="369442" y="123698"/>
                  </a:moveTo>
                  <a:lnTo>
                    <a:pt x="353822" y="123698"/>
                  </a:lnTo>
                  <a:lnTo>
                    <a:pt x="353822" y="138937"/>
                  </a:lnTo>
                  <a:lnTo>
                    <a:pt x="369442" y="138937"/>
                  </a:lnTo>
                  <a:lnTo>
                    <a:pt x="369442" y="123698"/>
                  </a:lnTo>
                  <a:close/>
                </a:path>
                <a:path w="1209040" h="141605">
                  <a:moveTo>
                    <a:pt x="369442" y="89535"/>
                  </a:moveTo>
                  <a:lnTo>
                    <a:pt x="353822" y="89535"/>
                  </a:lnTo>
                  <a:lnTo>
                    <a:pt x="353822" y="107568"/>
                  </a:lnTo>
                  <a:lnTo>
                    <a:pt x="351281" y="114426"/>
                  </a:lnTo>
                  <a:lnTo>
                    <a:pt x="346201" y="119887"/>
                  </a:lnTo>
                  <a:lnTo>
                    <a:pt x="341249" y="125349"/>
                  </a:lnTo>
                  <a:lnTo>
                    <a:pt x="334772" y="128015"/>
                  </a:lnTo>
                  <a:lnTo>
                    <a:pt x="350220" y="128015"/>
                  </a:lnTo>
                  <a:lnTo>
                    <a:pt x="353440" y="123698"/>
                  </a:lnTo>
                  <a:lnTo>
                    <a:pt x="369442" y="123698"/>
                  </a:lnTo>
                  <a:lnTo>
                    <a:pt x="369442" y="89535"/>
                  </a:lnTo>
                  <a:close/>
                </a:path>
                <a:path w="1209040" h="141605">
                  <a:moveTo>
                    <a:pt x="335025" y="39115"/>
                  </a:moveTo>
                  <a:lnTo>
                    <a:pt x="325953" y="39687"/>
                  </a:lnTo>
                  <a:lnTo>
                    <a:pt x="317404" y="41401"/>
                  </a:lnTo>
                  <a:lnTo>
                    <a:pt x="309379" y="44259"/>
                  </a:lnTo>
                  <a:lnTo>
                    <a:pt x="301878" y="48260"/>
                  </a:lnTo>
                  <a:lnTo>
                    <a:pt x="301878" y="64262"/>
                  </a:lnTo>
                  <a:lnTo>
                    <a:pt x="309217" y="59001"/>
                  </a:lnTo>
                  <a:lnTo>
                    <a:pt x="316960" y="55229"/>
                  </a:lnTo>
                  <a:lnTo>
                    <a:pt x="325131" y="52957"/>
                  </a:lnTo>
                  <a:lnTo>
                    <a:pt x="333755" y="52197"/>
                  </a:lnTo>
                  <a:lnTo>
                    <a:pt x="363134" y="52197"/>
                  </a:lnTo>
                  <a:lnTo>
                    <a:pt x="360854" y="48180"/>
                  </a:lnTo>
                  <a:lnTo>
                    <a:pt x="350101" y="41380"/>
                  </a:lnTo>
                  <a:lnTo>
                    <a:pt x="335025" y="39115"/>
                  </a:lnTo>
                  <a:close/>
                </a:path>
                <a:path w="1209040" h="141605">
                  <a:moveTo>
                    <a:pt x="502284" y="0"/>
                  </a:moveTo>
                  <a:lnTo>
                    <a:pt x="492378" y="0"/>
                  </a:lnTo>
                  <a:lnTo>
                    <a:pt x="487679" y="762"/>
                  </a:lnTo>
                  <a:lnTo>
                    <a:pt x="464570" y="18161"/>
                  </a:lnTo>
                  <a:lnTo>
                    <a:pt x="462787" y="21843"/>
                  </a:lnTo>
                  <a:lnTo>
                    <a:pt x="461899" y="26288"/>
                  </a:lnTo>
                  <a:lnTo>
                    <a:pt x="461899" y="34670"/>
                  </a:lnTo>
                  <a:lnTo>
                    <a:pt x="462406" y="37845"/>
                  </a:lnTo>
                  <a:lnTo>
                    <a:pt x="464184" y="43687"/>
                  </a:lnTo>
                  <a:lnTo>
                    <a:pt x="465454" y="46227"/>
                  </a:lnTo>
                  <a:lnTo>
                    <a:pt x="466978" y="48640"/>
                  </a:lnTo>
                  <a:lnTo>
                    <a:pt x="468375" y="51053"/>
                  </a:lnTo>
                  <a:lnTo>
                    <a:pt x="470153" y="53212"/>
                  </a:lnTo>
                  <a:lnTo>
                    <a:pt x="472058" y="54990"/>
                  </a:lnTo>
                  <a:lnTo>
                    <a:pt x="473963" y="56895"/>
                  </a:lnTo>
                  <a:lnTo>
                    <a:pt x="475868" y="58547"/>
                  </a:lnTo>
                  <a:lnTo>
                    <a:pt x="477774" y="59943"/>
                  </a:lnTo>
                  <a:lnTo>
                    <a:pt x="470602" y="63440"/>
                  </a:lnTo>
                  <a:lnTo>
                    <a:pt x="446545" y="94730"/>
                  </a:lnTo>
                  <a:lnTo>
                    <a:pt x="446101" y="108457"/>
                  </a:lnTo>
                  <a:lnTo>
                    <a:pt x="447166" y="113664"/>
                  </a:lnTo>
                  <a:lnTo>
                    <a:pt x="450077" y="120014"/>
                  </a:lnTo>
                  <a:lnTo>
                    <a:pt x="451611" y="123443"/>
                  </a:lnTo>
                  <a:lnTo>
                    <a:pt x="485520" y="141097"/>
                  </a:lnTo>
                  <a:lnTo>
                    <a:pt x="498093" y="141097"/>
                  </a:lnTo>
                  <a:lnTo>
                    <a:pt x="533025" y="127507"/>
                  </a:lnTo>
                  <a:lnTo>
                    <a:pt x="488187" y="127507"/>
                  </a:lnTo>
                  <a:lnTo>
                    <a:pt x="484124" y="127000"/>
                  </a:lnTo>
                  <a:lnTo>
                    <a:pt x="480440" y="125856"/>
                  </a:lnTo>
                  <a:lnTo>
                    <a:pt x="476757" y="124840"/>
                  </a:lnTo>
                  <a:lnTo>
                    <a:pt x="473582" y="123189"/>
                  </a:lnTo>
                  <a:lnTo>
                    <a:pt x="468122" y="118744"/>
                  </a:lnTo>
                  <a:lnTo>
                    <a:pt x="465835" y="115950"/>
                  </a:lnTo>
                  <a:lnTo>
                    <a:pt x="464311" y="112649"/>
                  </a:lnTo>
                  <a:lnTo>
                    <a:pt x="462660" y="109347"/>
                  </a:lnTo>
                  <a:lnTo>
                    <a:pt x="461899" y="105537"/>
                  </a:lnTo>
                  <a:lnTo>
                    <a:pt x="461970" y="96138"/>
                  </a:lnTo>
                  <a:lnTo>
                    <a:pt x="462660" y="92455"/>
                  </a:lnTo>
                  <a:lnTo>
                    <a:pt x="464207" y="88645"/>
                  </a:lnTo>
                  <a:lnTo>
                    <a:pt x="465454" y="85470"/>
                  </a:lnTo>
                  <a:lnTo>
                    <a:pt x="489584" y="67690"/>
                  </a:lnTo>
                  <a:lnTo>
                    <a:pt x="517384" y="67690"/>
                  </a:lnTo>
                  <a:lnTo>
                    <a:pt x="516635" y="67182"/>
                  </a:lnTo>
                  <a:lnTo>
                    <a:pt x="513079" y="64642"/>
                  </a:lnTo>
                  <a:lnTo>
                    <a:pt x="509142" y="62611"/>
                  </a:lnTo>
                  <a:lnTo>
                    <a:pt x="504825" y="60832"/>
                  </a:lnTo>
                  <a:lnTo>
                    <a:pt x="513460" y="57276"/>
                  </a:lnTo>
                  <a:lnTo>
                    <a:pt x="518464" y="54101"/>
                  </a:lnTo>
                  <a:lnTo>
                    <a:pt x="492378" y="54101"/>
                  </a:lnTo>
                  <a:lnTo>
                    <a:pt x="490219" y="53086"/>
                  </a:lnTo>
                  <a:lnTo>
                    <a:pt x="488187" y="51688"/>
                  </a:lnTo>
                  <a:lnTo>
                    <a:pt x="484377" y="48640"/>
                  </a:lnTo>
                  <a:lnTo>
                    <a:pt x="482726" y="46989"/>
                  </a:lnTo>
                  <a:lnTo>
                    <a:pt x="481236" y="44830"/>
                  </a:lnTo>
                  <a:lnTo>
                    <a:pt x="479932" y="43052"/>
                  </a:lnTo>
                  <a:lnTo>
                    <a:pt x="478789" y="40893"/>
                  </a:lnTo>
                  <a:lnTo>
                    <a:pt x="478027" y="38607"/>
                  </a:lnTo>
                  <a:lnTo>
                    <a:pt x="477237" y="36575"/>
                  </a:lnTo>
                  <a:lnTo>
                    <a:pt x="477118" y="36194"/>
                  </a:lnTo>
                  <a:lnTo>
                    <a:pt x="476878" y="34670"/>
                  </a:lnTo>
                  <a:lnTo>
                    <a:pt x="476884" y="25526"/>
                  </a:lnTo>
                  <a:lnTo>
                    <a:pt x="478789" y="20954"/>
                  </a:lnTo>
                  <a:lnTo>
                    <a:pt x="482473" y="17525"/>
                  </a:lnTo>
                  <a:lnTo>
                    <a:pt x="486155" y="14224"/>
                  </a:lnTo>
                  <a:lnTo>
                    <a:pt x="491108" y="12445"/>
                  </a:lnTo>
                  <a:lnTo>
                    <a:pt x="526033" y="12445"/>
                  </a:lnTo>
                  <a:lnTo>
                    <a:pt x="524509" y="10413"/>
                  </a:lnTo>
                  <a:lnTo>
                    <a:pt x="521461" y="7874"/>
                  </a:lnTo>
                  <a:lnTo>
                    <a:pt x="518540" y="5333"/>
                  </a:lnTo>
                  <a:lnTo>
                    <a:pt x="514984" y="3428"/>
                  </a:lnTo>
                  <a:lnTo>
                    <a:pt x="510920" y="2031"/>
                  </a:lnTo>
                  <a:lnTo>
                    <a:pt x="506856" y="762"/>
                  </a:lnTo>
                  <a:lnTo>
                    <a:pt x="502284" y="0"/>
                  </a:lnTo>
                  <a:close/>
                </a:path>
                <a:path w="1209040" h="141605">
                  <a:moveTo>
                    <a:pt x="559739" y="119887"/>
                  </a:moveTo>
                  <a:lnTo>
                    <a:pt x="541401" y="119887"/>
                  </a:lnTo>
                  <a:lnTo>
                    <a:pt x="546207" y="126364"/>
                  </a:lnTo>
                  <a:lnTo>
                    <a:pt x="548258" y="128777"/>
                  </a:lnTo>
                  <a:lnTo>
                    <a:pt x="550417" y="131444"/>
                  </a:lnTo>
                  <a:lnTo>
                    <a:pt x="552703" y="133603"/>
                  </a:lnTo>
                  <a:lnTo>
                    <a:pt x="555116" y="135381"/>
                  </a:lnTo>
                  <a:lnTo>
                    <a:pt x="557402" y="137287"/>
                  </a:lnTo>
                  <a:lnTo>
                    <a:pt x="559942" y="138683"/>
                  </a:lnTo>
                  <a:lnTo>
                    <a:pt x="562736" y="139573"/>
                  </a:lnTo>
                  <a:lnTo>
                    <a:pt x="565530" y="140588"/>
                  </a:lnTo>
                  <a:lnTo>
                    <a:pt x="568705" y="141097"/>
                  </a:lnTo>
                  <a:lnTo>
                    <a:pt x="574675" y="141097"/>
                  </a:lnTo>
                  <a:lnTo>
                    <a:pt x="586866" y="138429"/>
                  </a:lnTo>
                  <a:lnTo>
                    <a:pt x="586866" y="126618"/>
                  </a:lnTo>
                  <a:lnTo>
                    <a:pt x="572388" y="126618"/>
                  </a:lnTo>
                  <a:lnTo>
                    <a:pt x="570229" y="126237"/>
                  </a:lnTo>
                  <a:lnTo>
                    <a:pt x="568198" y="125475"/>
                  </a:lnTo>
                  <a:lnTo>
                    <a:pt x="566165" y="124840"/>
                  </a:lnTo>
                  <a:lnTo>
                    <a:pt x="564260" y="123698"/>
                  </a:lnTo>
                  <a:lnTo>
                    <a:pt x="560451" y="120650"/>
                  </a:lnTo>
                  <a:lnTo>
                    <a:pt x="559739" y="119887"/>
                  </a:lnTo>
                  <a:close/>
                </a:path>
                <a:path w="1209040" h="141605">
                  <a:moveTo>
                    <a:pt x="517384" y="67690"/>
                  </a:moveTo>
                  <a:lnTo>
                    <a:pt x="489584" y="67690"/>
                  </a:lnTo>
                  <a:lnTo>
                    <a:pt x="494537" y="69595"/>
                  </a:lnTo>
                  <a:lnTo>
                    <a:pt x="498855" y="71627"/>
                  </a:lnTo>
                  <a:lnTo>
                    <a:pt x="530098" y="102362"/>
                  </a:lnTo>
                  <a:lnTo>
                    <a:pt x="533907" y="108457"/>
                  </a:lnTo>
                  <a:lnTo>
                    <a:pt x="531622" y="110998"/>
                  </a:lnTo>
                  <a:lnTo>
                    <a:pt x="497204" y="127507"/>
                  </a:lnTo>
                  <a:lnTo>
                    <a:pt x="533025" y="127507"/>
                  </a:lnTo>
                  <a:lnTo>
                    <a:pt x="535939" y="125349"/>
                  </a:lnTo>
                  <a:lnTo>
                    <a:pt x="538860" y="122681"/>
                  </a:lnTo>
                  <a:lnTo>
                    <a:pt x="541401" y="119887"/>
                  </a:lnTo>
                  <a:lnTo>
                    <a:pt x="559739" y="119887"/>
                  </a:lnTo>
                  <a:lnTo>
                    <a:pt x="550672" y="108457"/>
                  </a:lnTo>
                  <a:lnTo>
                    <a:pt x="553719" y="104393"/>
                  </a:lnTo>
                  <a:lnTo>
                    <a:pt x="556513" y="99822"/>
                  </a:lnTo>
                  <a:lnTo>
                    <a:pt x="558497" y="96138"/>
                  </a:lnTo>
                  <a:lnTo>
                    <a:pt x="542670" y="96138"/>
                  </a:lnTo>
                  <a:lnTo>
                    <a:pt x="540130" y="92328"/>
                  </a:lnTo>
                  <a:lnTo>
                    <a:pt x="520191" y="69595"/>
                  </a:lnTo>
                  <a:lnTo>
                    <a:pt x="517384" y="67690"/>
                  </a:lnTo>
                  <a:close/>
                </a:path>
                <a:path w="1209040" h="141605">
                  <a:moveTo>
                    <a:pt x="586866" y="123951"/>
                  </a:moveTo>
                  <a:lnTo>
                    <a:pt x="584834" y="124713"/>
                  </a:lnTo>
                  <a:lnTo>
                    <a:pt x="582802" y="125349"/>
                  </a:lnTo>
                  <a:lnTo>
                    <a:pt x="580770" y="125856"/>
                  </a:lnTo>
                  <a:lnTo>
                    <a:pt x="578865" y="126364"/>
                  </a:lnTo>
                  <a:lnTo>
                    <a:pt x="576833" y="126618"/>
                  </a:lnTo>
                  <a:lnTo>
                    <a:pt x="586866" y="126618"/>
                  </a:lnTo>
                  <a:lnTo>
                    <a:pt x="586866" y="123951"/>
                  </a:lnTo>
                  <a:close/>
                </a:path>
                <a:path w="1209040" h="141605">
                  <a:moveTo>
                    <a:pt x="571753" y="32130"/>
                  </a:moveTo>
                  <a:lnTo>
                    <a:pt x="556640" y="32130"/>
                  </a:lnTo>
                  <a:lnTo>
                    <a:pt x="557149" y="34162"/>
                  </a:lnTo>
                  <a:lnTo>
                    <a:pt x="557559" y="36575"/>
                  </a:lnTo>
                  <a:lnTo>
                    <a:pt x="558037" y="40639"/>
                  </a:lnTo>
                  <a:lnTo>
                    <a:pt x="558066" y="48132"/>
                  </a:lnTo>
                  <a:lnTo>
                    <a:pt x="557967" y="51053"/>
                  </a:lnTo>
                  <a:lnTo>
                    <a:pt x="546318" y="90588"/>
                  </a:lnTo>
                  <a:lnTo>
                    <a:pt x="542670" y="96138"/>
                  </a:lnTo>
                  <a:lnTo>
                    <a:pt x="558497" y="96138"/>
                  </a:lnTo>
                  <a:lnTo>
                    <a:pt x="559259" y="94730"/>
                  </a:lnTo>
                  <a:lnTo>
                    <a:pt x="561975" y="89915"/>
                  </a:lnTo>
                  <a:lnTo>
                    <a:pt x="564260" y="84708"/>
                  </a:lnTo>
                  <a:lnTo>
                    <a:pt x="568325" y="73787"/>
                  </a:lnTo>
                  <a:lnTo>
                    <a:pt x="569976" y="68072"/>
                  </a:lnTo>
                  <a:lnTo>
                    <a:pt x="571118" y="62229"/>
                  </a:lnTo>
                  <a:lnTo>
                    <a:pt x="572388" y="56387"/>
                  </a:lnTo>
                  <a:lnTo>
                    <a:pt x="572941" y="51307"/>
                  </a:lnTo>
                  <a:lnTo>
                    <a:pt x="572815" y="40893"/>
                  </a:lnTo>
                  <a:lnTo>
                    <a:pt x="572515" y="36194"/>
                  </a:lnTo>
                  <a:lnTo>
                    <a:pt x="572325" y="34670"/>
                  </a:lnTo>
                  <a:lnTo>
                    <a:pt x="572198" y="33908"/>
                  </a:lnTo>
                  <a:lnTo>
                    <a:pt x="571753" y="32130"/>
                  </a:lnTo>
                  <a:close/>
                </a:path>
                <a:path w="1209040" h="141605">
                  <a:moveTo>
                    <a:pt x="526033" y="12445"/>
                  </a:moveTo>
                  <a:lnTo>
                    <a:pt x="499490" y="12445"/>
                  </a:lnTo>
                  <a:lnTo>
                    <a:pt x="501650" y="12826"/>
                  </a:lnTo>
                  <a:lnTo>
                    <a:pt x="503935" y="13462"/>
                  </a:lnTo>
                  <a:lnTo>
                    <a:pt x="514476" y="22225"/>
                  </a:lnTo>
                  <a:lnTo>
                    <a:pt x="515619" y="24383"/>
                  </a:lnTo>
                  <a:lnTo>
                    <a:pt x="516052" y="26288"/>
                  </a:lnTo>
                  <a:lnTo>
                    <a:pt x="516145" y="36194"/>
                  </a:lnTo>
                  <a:lnTo>
                    <a:pt x="514223" y="40639"/>
                  </a:lnTo>
                  <a:lnTo>
                    <a:pt x="510285" y="44323"/>
                  </a:lnTo>
                  <a:lnTo>
                    <a:pt x="506349" y="48132"/>
                  </a:lnTo>
                  <a:lnTo>
                    <a:pt x="500379" y="51307"/>
                  </a:lnTo>
                  <a:lnTo>
                    <a:pt x="492378" y="54101"/>
                  </a:lnTo>
                  <a:lnTo>
                    <a:pt x="518464" y="54101"/>
                  </a:lnTo>
                  <a:lnTo>
                    <a:pt x="520064" y="53086"/>
                  </a:lnTo>
                  <a:lnTo>
                    <a:pt x="528701" y="42925"/>
                  </a:lnTo>
                  <a:lnTo>
                    <a:pt x="530859" y="36575"/>
                  </a:lnTo>
                  <a:lnTo>
                    <a:pt x="530812" y="24383"/>
                  </a:lnTo>
                  <a:lnTo>
                    <a:pt x="530098" y="20574"/>
                  </a:lnTo>
                  <a:lnTo>
                    <a:pt x="526795" y="13462"/>
                  </a:lnTo>
                  <a:lnTo>
                    <a:pt x="526033" y="12445"/>
                  </a:lnTo>
                  <a:close/>
                </a:path>
                <a:path w="1209040" h="141605">
                  <a:moveTo>
                    <a:pt x="714501" y="2286"/>
                  </a:moveTo>
                  <a:lnTo>
                    <a:pt x="697991" y="2286"/>
                  </a:lnTo>
                  <a:lnTo>
                    <a:pt x="645540" y="138937"/>
                  </a:lnTo>
                  <a:lnTo>
                    <a:pt x="663320" y="138937"/>
                  </a:lnTo>
                  <a:lnTo>
                    <a:pt x="677036" y="100583"/>
                  </a:lnTo>
                  <a:lnTo>
                    <a:pt x="752322" y="100583"/>
                  </a:lnTo>
                  <a:lnTo>
                    <a:pt x="746801" y="86232"/>
                  </a:lnTo>
                  <a:lnTo>
                    <a:pt x="682370" y="86232"/>
                  </a:lnTo>
                  <a:lnTo>
                    <a:pt x="703579" y="28066"/>
                  </a:lnTo>
                  <a:lnTo>
                    <a:pt x="704341" y="25780"/>
                  </a:lnTo>
                  <a:lnTo>
                    <a:pt x="705103" y="22732"/>
                  </a:lnTo>
                  <a:lnTo>
                    <a:pt x="705738" y="18923"/>
                  </a:lnTo>
                  <a:lnTo>
                    <a:pt x="720903" y="18923"/>
                  </a:lnTo>
                  <a:lnTo>
                    <a:pt x="714501" y="2286"/>
                  </a:lnTo>
                  <a:close/>
                </a:path>
                <a:path w="1209040" h="141605">
                  <a:moveTo>
                    <a:pt x="752322" y="100583"/>
                  </a:moveTo>
                  <a:lnTo>
                    <a:pt x="734949" y="100583"/>
                  </a:lnTo>
                  <a:lnTo>
                    <a:pt x="749426" y="138937"/>
                  </a:lnTo>
                  <a:lnTo>
                    <a:pt x="767079" y="138937"/>
                  </a:lnTo>
                  <a:lnTo>
                    <a:pt x="752322" y="100583"/>
                  </a:lnTo>
                  <a:close/>
                </a:path>
                <a:path w="1209040" h="141605">
                  <a:moveTo>
                    <a:pt x="720903" y="18923"/>
                  </a:moveTo>
                  <a:lnTo>
                    <a:pt x="706119" y="18923"/>
                  </a:lnTo>
                  <a:lnTo>
                    <a:pt x="706881" y="23113"/>
                  </a:lnTo>
                  <a:lnTo>
                    <a:pt x="707516" y="26162"/>
                  </a:lnTo>
                  <a:lnTo>
                    <a:pt x="708278" y="28066"/>
                  </a:lnTo>
                  <a:lnTo>
                    <a:pt x="729614" y="86232"/>
                  </a:lnTo>
                  <a:lnTo>
                    <a:pt x="746801" y="86232"/>
                  </a:lnTo>
                  <a:lnTo>
                    <a:pt x="720903" y="18923"/>
                  </a:lnTo>
                  <a:close/>
                </a:path>
                <a:path w="1209040" h="141605">
                  <a:moveTo>
                    <a:pt x="838326" y="39115"/>
                  </a:moveTo>
                  <a:lnTo>
                    <a:pt x="829817" y="39115"/>
                  </a:lnTo>
                  <a:lnTo>
                    <a:pt x="818864" y="40022"/>
                  </a:lnTo>
                  <a:lnTo>
                    <a:pt x="786860" y="61630"/>
                  </a:lnTo>
                  <a:lnTo>
                    <a:pt x="779144" y="92455"/>
                  </a:lnTo>
                  <a:lnTo>
                    <a:pt x="779934" y="102739"/>
                  </a:lnTo>
                  <a:lnTo>
                    <a:pt x="806751" y="137810"/>
                  </a:lnTo>
                  <a:lnTo>
                    <a:pt x="825626" y="141224"/>
                  </a:lnTo>
                  <a:lnTo>
                    <a:pt x="833080" y="140795"/>
                  </a:lnTo>
                  <a:lnTo>
                    <a:pt x="840009" y="139509"/>
                  </a:lnTo>
                  <a:lnTo>
                    <a:pt x="846415" y="137366"/>
                  </a:lnTo>
                  <a:lnTo>
                    <a:pt x="852297" y="134365"/>
                  </a:lnTo>
                  <a:lnTo>
                    <a:pt x="852297" y="128015"/>
                  </a:lnTo>
                  <a:lnTo>
                    <a:pt x="828293" y="128015"/>
                  </a:lnTo>
                  <a:lnTo>
                    <a:pt x="821076" y="127396"/>
                  </a:lnTo>
                  <a:lnTo>
                    <a:pt x="795147" y="91058"/>
                  </a:lnTo>
                  <a:lnTo>
                    <a:pt x="795742" y="82798"/>
                  </a:lnTo>
                  <a:lnTo>
                    <a:pt x="822067" y="52865"/>
                  </a:lnTo>
                  <a:lnTo>
                    <a:pt x="829182" y="52197"/>
                  </a:lnTo>
                  <a:lnTo>
                    <a:pt x="852424" y="52197"/>
                  </a:lnTo>
                  <a:lnTo>
                    <a:pt x="852424" y="43814"/>
                  </a:lnTo>
                  <a:lnTo>
                    <a:pt x="845947" y="40639"/>
                  </a:lnTo>
                  <a:lnTo>
                    <a:pt x="838326" y="39115"/>
                  </a:lnTo>
                  <a:close/>
                </a:path>
                <a:path w="1209040" h="141605">
                  <a:moveTo>
                    <a:pt x="852297" y="119506"/>
                  </a:moveTo>
                  <a:lnTo>
                    <a:pt x="846581" y="123247"/>
                  </a:lnTo>
                  <a:lnTo>
                    <a:pt x="840676" y="125904"/>
                  </a:lnTo>
                  <a:lnTo>
                    <a:pt x="834580" y="127490"/>
                  </a:lnTo>
                  <a:lnTo>
                    <a:pt x="828293" y="128015"/>
                  </a:lnTo>
                  <a:lnTo>
                    <a:pt x="852297" y="128015"/>
                  </a:lnTo>
                  <a:lnTo>
                    <a:pt x="852297" y="119506"/>
                  </a:lnTo>
                  <a:close/>
                </a:path>
                <a:path w="1209040" h="141605">
                  <a:moveTo>
                    <a:pt x="852424" y="52197"/>
                  </a:moveTo>
                  <a:lnTo>
                    <a:pt x="837437" y="52197"/>
                  </a:lnTo>
                  <a:lnTo>
                    <a:pt x="845184" y="54737"/>
                  </a:lnTo>
                  <a:lnTo>
                    <a:pt x="852424" y="59816"/>
                  </a:lnTo>
                  <a:lnTo>
                    <a:pt x="852424" y="52197"/>
                  </a:lnTo>
                  <a:close/>
                </a:path>
                <a:path w="1209040" h="141605">
                  <a:moveTo>
                    <a:pt x="928242" y="39115"/>
                  </a:moveTo>
                  <a:lnTo>
                    <a:pt x="919733" y="39115"/>
                  </a:lnTo>
                  <a:lnTo>
                    <a:pt x="908780" y="40022"/>
                  </a:lnTo>
                  <a:lnTo>
                    <a:pt x="876776" y="61630"/>
                  </a:lnTo>
                  <a:lnTo>
                    <a:pt x="869060" y="92455"/>
                  </a:lnTo>
                  <a:lnTo>
                    <a:pt x="869850" y="102739"/>
                  </a:lnTo>
                  <a:lnTo>
                    <a:pt x="896667" y="137810"/>
                  </a:lnTo>
                  <a:lnTo>
                    <a:pt x="915542" y="141224"/>
                  </a:lnTo>
                  <a:lnTo>
                    <a:pt x="922996" y="140795"/>
                  </a:lnTo>
                  <a:lnTo>
                    <a:pt x="929925" y="139509"/>
                  </a:lnTo>
                  <a:lnTo>
                    <a:pt x="936331" y="137366"/>
                  </a:lnTo>
                  <a:lnTo>
                    <a:pt x="942212" y="134365"/>
                  </a:lnTo>
                  <a:lnTo>
                    <a:pt x="942212" y="128015"/>
                  </a:lnTo>
                  <a:lnTo>
                    <a:pt x="918209" y="128015"/>
                  </a:lnTo>
                  <a:lnTo>
                    <a:pt x="910992" y="127396"/>
                  </a:lnTo>
                  <a:lnTo>
                    <a:pt x="885062" y="91058"/>
                  </a:lnTo>
                  <a:lnTo>
                    <a:pt x="885658" y="82798"/>
                  </a:lnTo>
                  <a:lnTo>
                    <a:pt x="911983" y="52865"/>
                  </a:lnTo>
                  <a:lnTo>
                    <a:pt x="919099" y="52197"/>
                  </a:lnTo>
                  <a:lnTo>
                    <a:pt x="942339" y="52197"/>
                  </a:lnTo>
                  <a:lnTo>
                    <a:pt x="942339" y="43814"/>
                  </a:lnTo>
                  <a:lnTo>
                    <a:pt x="935862" y="40639"/>
                  </a:lnTo>
                  <a:lnTo>
                    <a:pt x="928242" y="39115"/>
                  </a:lnTo>
                  <a:close/>
                </a:path>
                <a:path w="1209040" h="141605">
                  <a:moveTo>
                    <a:pt x="942212" y="119506"/>
                  </a:moveTo>
                  <a:lnTo>
                    <a:pt x="936498" y="123247"/>
                  </a:lnTo>
                  <a:lnTo>
                    <a:pt x="930592" y="125904"/>
                  </a:lnTo>
                  <a:lnTo>
                    <a:pt x="924496" y="127490"/>
                  </a:lnTo>
                  <a:lnTo>
                    <a:pt x="918209" y="128015"/>
                  </a:lnTo>
                  <a:lnTo>
                    <a:pt x="942212" y="128015"/>
                  </a:lnTo>
                  <a:lnTo>
                    <a:pt x="942212" y="119506"/>
                  </a:lnTo>
                  <a:close/>
                </a:path>
                <a:path w="1209040" h="141605">
                  <a:moveTo>
                    <a:pt x="942339" y="52197"/>
                  </a:moveTo>
                  <a:lnTo>
                    <a:pt x="927353" y="52197"/>
                  </a:lnTo>
                  <a:lnTo>
                    <a:pt x="935101" y="54737"/>
                  </a:lnTo>
                  <a:lnTo>
                    <a:pt x="942339" y="59816"/>
                  </a:lnTo>
                  <a:lnTo>
                    <a:pt x="942339" y="52197"/>
                  </a:lnTo>
                  <a:close/>
                </a:path>
                <a:path w="1209040" h="141605">
                  <a:moveTo>
                    <a:pt x="1003934" y="39115"/>
                  </a:moveTo>
                  <a:lnTo>
                    <a:pt x="966210" y="61136"/>
                  </a:lnTo>
                  <a:lnTo>
                    <a:pt x="958976" y="90550"/>
                  </a:lnTo>
                  <a:lnTo>
                    <a:pt x="959715" y="101885"/>
                  </a:lnTo>
                  <a:lnTo>
                    <a:pt x="984789" y="137890"/>
                  </a:lnTo>
                  <a:lnTo>
                    <a:pt x="1003173" y="141224"/>
                  </a:lnTo>
                  <a:lnTo>
                    <a:pt x="1013241" y="140630"/>
                  </a:lnTo>
                  <a:lnTo>
                    <a:pt x="1022286" y="138858"/>
                  </a:lnTo>
                  <a:lnTo>
                    <a:pt x="1030283" y="135919"/>
                  </a:lnTo>
                  <a:lnTo>
                    <a:pt x="1037208" y="131825"/>
                  </a:lnTo>
                  <a:lnTo>
                    <a:pt x="1037208" y="128015"/>
                  </a:lnTo>
                  <a:lnTo>
                    <a:pt x="997203" y="128015"/>
                  </a:lnTo>
                  <a:lnTo>
                    <a:pt x="989456" y="125094"/>
                  </a:lnTo>
                  <a:lnTo>
                    <a:pt x="975105" y="93979"/>
                  </a:lnTo>
                  <a:lnTo>
                    <a:pt x="1043939" y="93979"/>
                  </a:lnTo>
                  <a:lnTo>
                    <a:pt x="1043939" y="85851"/>
                  </a:lnTo>
                  <a:lnTo>
                    <a:pt x="1043625" y="80772"/>
                  </a:lnTo>
                  <a:lnTo>
                    <a:pt x="975359" y="80772"/>
                  </a:lnTo>
                  <a:lnTo>
                    <a:pt x="976502" y="72262"/>
                  </a:lnTo>
                  <a:lnTo>
                    <a:pt x="979677" y="65404"/>
                  </a:lnTo>
                  <a:lnTo>
                    <a:pt x="989964" y="54863"/>
                  </a:lnTo>
                  <a:lnTo>
                    <a:pt x="996187" y="52197"/>
                  </a:lnTo>
                  <a:lnTo>
                    <a:pt x="1034039" y="52197"/>
                  </a:lnTo>
                  <a:lnTo>
                    <a:pt x="1033526" y="51435"/>
                  </a:lnTo>
                  <a:lnTo>
                    <a:pt x="1027741" y="46027"/>
                  </a:lnTo>
                  <a:lnTo>
                    <a:pt x="1020873" y="42179"/>
                  </a:lnTo>
                  <a:lnTo>
                    <a:pt x="1012934" y="39879"/>
                  </a:lnTo>
                  <a:lnTo>
                    <a:pt x="1003934" y="39115"/>
                  </a:lnTo>
                  <a:close/>
                </a:path>
                <a:path w="1209040" h="141605">
                  <a:moveTo>
                    <a:pt x="1037208" y="117220"/>
                  </a:moveTo>
                  <a:lnTo>
                    <a:pt x="1030164" y="121961"/>
                  </a:lnTo>
                  <a:lnTo>
                    <a:pt x="1022762" y="125333"/>
                  </a:lnTo>
                  <a:lnTo>
                    <a:pt x="1015027" y="127347"/>
                  </a:lnTo>
                  <a:lnTo>
                    <a:pt x="1006982" y="128015"/>
                  </a:lnTo>
                  <a:lnTo>
                    <a:pt x="1037208" y="128015"/>
                  </a:lnTo>
                  <a:lnTo>
                    <a:pt x="1037208" y="117220"/>
                  </a:lnTo>
                  <a:close/>
                </a:path>
                <a:path w="1209040" h="141605">
                  <a:moveTo>
                    <a:pt x="1034039" y="52197"/>
                  </a:moveTo>
                  <a:lnTo>
                    <a:pt x="1011174" y="52197"/>
                  </a:lnTo>
                  <a:lnTo>
                    <a:pt x="1017142" y="54737"/>
                  </a:lnTo>
                  <a:lnTo>
                    <a:pt x="1021460" y="59689"/>
                  </a:lnTo>
                  <a:lnTo>
                    <a:pt x="1025778" y="64769"/>
                  </a:lnTo>
                  <a:lnTo>
                    <a:pt x="1027937" y="71754"/>
                  </a:lnTo>
                  <a:lnTo>
                    <a:pt x="1027937" y="80772"/>
                  </a:lnTo>
                  <a:lnTo>
                    <a:pt x="1043625" y="80772"/>
                  </a:lnTo>
                  <a:lnTo>
                    <a:pt x="1043295" y="75420"/>
                  </a:lnTo>
                  <a:lnTo>
                    <a:pt x="1041352" y="66214"/>
                  </a:lnTo>
                  <a:lnTo>
                    <a:pt x="1038099" y="58223"/>
                  </a:lnTo>
                  <a:lnTo>
                    <a:pt x="1034039" y="52197"/>
                  </a:lnTo>
                  <a:close/>
                </a:path>
                <a:path w="1209040" h="141605">
                  <a:moveTo>
                    <a:pt x="1061847" y="118617"/>
                  </a:moveTo>
                  <a:lnTo>
                    <a:pt x="1061847" y="135381"/>
                  </a:lnTo>
                  <a:lnTo>
                    <a:pt x="1067611" y="137902"/>
                  </a:lnTo>
                  <a:lnTo>
                    <a:pt x="1073864" y="139731"/>
                  </a:lnTo>
                  <a:lnTo>
                    <a:pt x="1080617" y="140846"/>
                  </a:lnTo>
                  <a:lnTo>
                    <a:pt x="1087881" y="141224"/>
                  </a:lnTo>
                  <a:lnTo>
                    <a:pt x="1092961" y="141224"/>
                  </a:lnTo>
                  <a:lnTo>
                    <a:pt x="1121695" y="128015"/>
                  </a:lnTo>
                  <a:lnTo>
                    <a:pt x="1089913" y="128015"/>
                  </a:lnTo>
                  <a:lnTo>
                    <a:pt x="1082385" y="127422"/>
                  </a:lnTo>
                  <a:lnTo>
                    <a:pt x="1075213" y="125650"/>
                  </a:lnTo>
                  <a:lnTo>
                    <a:pt x="1068375" y="122711"/>
                  </a:lnTo>
                  <a:lnTo>
                    <a:pt x="1061847" y="118617"/>
                  </a:lnTo>
                  <a:close/>
                </a:path>
                <a:path w="1209040" h="141605">
                  <a:moveTo>
                    <a:pt x="1107820" y="39115"/>
                  </a:moveTo>
                  <a:lnTo>
                    <a:pt x="1094612" y="39115"/>
                  </a:lnTo>
                  <a:lnTo>
                    <a:pt x="1089913" y="39624"/>
                  </a:lnTo>
                  <a:lnTo>
                    <a:pt x="1085468" y="40893"/>
                  </a:lnTo>
                  <a:lnTo>
                    <a:pt x="1081024" y="42037"/>
                  </a:lnTo>
                  <a:lnTo>
                    <a:pt x="1065149" y="55117"/>
                  </a:lnTo>
                  <a:lnTo>
                    <a:pt x="1062989" y="58674"/>
                  </a:lnTo>
                  <a:lnTo>
                    <a:pt x="1061974" y="62737"/>
                  </a:lnTo>
                  <a:lnTo>
                    <a:pt x="1061974" y="70992"/>
                  </a:lnTo>
                  <a:lnTo>
                    <a:pt x="1076832" y="90424"/>
                  </a:lnTo>
                  <a:lnTo>
                    <a:pt x="1080134" y="92201"/>
                  </a:lnTo>
                  <a:lnTo>
                    <a:pt x="1083817" y="93979"/>
                  </a:lnTo>
                  <a:lnTo>
                    <a:pt x="1088135" y="95630"/>
                  </a:lnTo>
                  <a:lnTo>
                    <a:pt x="1094231" y="98043"/>
                  </a:lnTo>
                  <a:lnTo>
                    <a:pt x="1096899" y="99187"/>
                  </a:lnTo>
                  <a:lnTo>
                    <a:pt x="1099565" y="100202"/>
                  </a:lnTo>
                  <a:lnTo>
                    <a:pt x="1101978" y="101473"/>
                  </a:lnTo>
                  <a:lnTo>
                    <a:pt x="1110487" y="111760"/>
                  </a:lnTo>
                  <a:lnTo>
                    <a:pt x="1110487" y="123443"/>
                  </a:lnTo>
                  <a:lnTo>
                    <a:pt x="1103629" y="128015"/>
                  </a:lnTo>
                  <a:lnTo>
                    <a:pt x="1121695" y="128015"/>
                  </a:lnTo>
                  <a:lnTo>
                    <a:pt x="1125474" y="121792"/>
                  </a:lnTo>
                  <a:lnTo>
                    <a:pt x="1126489" y="117601"/>
                  </a:lnTo>
                  <a:lnTo>
                    <a:pt x="1126489" y="108838"/>
                  </a:lnTo>
                  <a:lnTo>
                    <a:pt x="1098550" y="84074"/>
                  </a:lnTo>
                  <a:lnTo>
                    <a:pt x="1095375" y="82803"/>
                  </a:lnTo>
                  <a:lnTo>
                    <a:pt x="1092453" y="81533"/>
                  </a:lnTo>
                  <a:lnTo>
                    <a:pt x="1089913" y="80517"/>
                  </a:lnTo>
                  <a:lnTo>
                    <a:pt x="1087374" y="79375"/>
                  </a:lnTo>
                  <a:lnTo>
                    <a:pt x="1085214" y="78231"/>
                  </a:lnTo>
                  <a:lnTo>
                    <a:pt x="1083436" y="76835"/>
                  </a:lnTo>
                  <a:lnTo>
                    <a:pt x="1081658" y="75564"/>
                  </a:lnTo>
                  <a:lnTo>
                    <a:pt x="1080261" y="74040"/>
                  </a:lnTo>
                  <a:lnTo>
                    <a:pt x="1079373" y="72262"/>
                  </a:lnTo>
                  <a:lnTo>
                    <a:pt x="1078483" y="70612"/>
                  </a:lnTo>
                  <a:lnTo>
                    <a:pt x="1077976" y="68452"/>
                  </a:lnTo>
                  <a:lnTo>
                    <a:pt x="1077976" y="63880"/>
                  </a:lnTo>
                  <a:lnTo>
                    <a:pt x="1094358" y="52197"/>
                  </a:lnTo>
                  <a:lnTo>
                    <a:pt x="1122044" y="52197"/>
                  </a:lnTo>
                  <a:lnTo>
                    <a:pt x="1122044" y="43433"/>
                  </a:lnTo>
                  <a:lnTo>
                    <a:pt x="1115313" y="40512"/>
                  </a:lnTo>
                  <a:lnTo>
                    <a:pt x="1107820" y="39115"/>
                  </a:lnTo>
                  <a:close/>
                </a:path>
                <a:path w="1209040" h="141605">
                  <a:moveTo>
                    <a:pt x="1122044" y="52197"/>
                  </a:moveTo>
                  <a:lnTo>
                    <a:pt x="1097279" y="52197"/>
                  </a:lnTo>
                  <a:lnTo>
                    <a:pt x="1104042" y="52647"/>
                  </a:lnTo>
                  <a:lnTo>
                    <a:pt x="1110424" y="53990"/>
                  </a:lnTo>
                  <a:lnTo>
                    <a:pt x="1116425" y="56215"/>
                  </a:lnTo>
                  <a:lnTo>
                    <a:pt x="1122044" y="59308"/>
                  </a:lnTo>
                  <a:lnTo>
                    <a:pt x="1122044" y="52197"/>
                  </a:lnTo>
                  <a:close/>
                </a:path>
                <a:path w="1209040" h="141605">
                  <a:moveTo>
                    <a:pt x="1144142" y="118617"/>
                  </a:moveTo>
                  <a:lnTo>
                    <a:pt x="1144142" y="135381"/>
                  </a:lnTo>
                  <a:lnTo>
                    <a:pt x="1149907" y="137902"/>
                  </a:lnTo>
                  <a:lnTo>
                    <a:pt x="1156160" y="139731"/>
                  </a:lnTo>
                  <a:lnTo>
                    <a:pt x="1162913" y="140846"/>
                  </a:lnTo>
                  <a:lnTo>
                    <a:pt x="1170177" y="141224"/>
                  </a:lnTo>
                  <a:lnTo>
                    <a:pt x="1175257" y="141224"/>
                  </a:lnTo>
                  <a:lnTo>
                    <a:pt x="1203991" y="128015"/>
                  </a:lnTo>
                  <a:lnTo>
                    <a:pt x="1172209" y="128015"/>
                  </a:lnTo>
                  <a:lnTo>
                    <a:pt x="1164681" y="127422"/>
                  </a:lnTo>
                  <a:lnTo>
                    <a:pt x="1157509" y="125650"/>
                  </a:lnTo>
                  <a:lnTo>
                    <a:pt x="1150671" y="122711"/>
                  </a:lnTo>
                  <a:lnTo>
                    <a:pt x="1144142" y="118617"/>
                  </a:lnTo>
                  <a:close/>
                </a:path>
                <a:path w="1209040" h="141605">
                  <a:moveTo>
                    <a:pt x="1190116" y="39115"/>
                  </a:moveTo>
                  <a:lnTo>
                    <a:pt x="1176908" y="39115"/>
                  </a:lnTo>
                  <a:lnTo>
                    <a:pt x="1172209" y="39624"/>
                  </a:lnTo>
                  <a:lnTo>
                    <a:pt x="1167764" y="40893"/>
                  </a:lnTo>
                  <a:lnTo>
                    <a:pt x="1163319" y="42037"/>
                  </a:lnTo>
                  <a:lnTo>
                    <a:pt x="1147444" y="55117"/>
                  </a:lnTo>
                  <a:lnTo>
                    <a:pt x="1145285" y="58674"/>
                  </a:lnTo>
                  <a:lnTo>
                    <a:pt x="1144269" y="62737"/>
                  </a:lnTo>
                  <a:lnTo>
                    <a:pt x="1144269" y="70992"/>
                  </a:lnTo>
                  <a:lnTo>
                    <a:pt x="1159128" y="90424"/>
                  </a:lnTo>
                  <a:lnTo>
                    <a:pt x="1162430" y="92201"/>
                  </a:lnTo>
                  <a:lnTo>
                    <a:pt x="1166113" y="93979"/>
                  </a:lnTo>
                  <a:lnTo>
                    <a:pt x="1170431" y="95630"/>
                  </a:lnTo>
                  <a:lnTo>
                    <a:pt x="1176527" y="98043"/>
                  </a:lnTo>
                  <a:lnTo>
                    <a:pt x="1179194" y="99187"/>
                  </a:lnTo>
                  <a:lnTo>
                    <a:pt x="1181861" y="100202"/>
                  </a:lnTo>
                  <a:lnTo>
                    <a:pt x="1184275" y="101473"/>
                  </a:lnTo>
                  <a:lnTo>
                    <a:pt x="1192783" y="111760"/>
                  </a:lnTo>
                  <a:lnTo>
                    <a:pt x="1192783" y="123443"/>
                  </a:lnTo>
                  <a:lnTo>
                    <a:pt x="1185926" y="128015"/>
                  </a:lnTo>
                  <a:lnTo>
                    <a:pt x="1203991" y="128015"/>
                  </a:lnTo>
                  <a:lnTo>
                    <a:pt x="1207769" y="121792"/>
                  </a:lnTo>
                  <a:lnTo>
                    <a:pt x="1208785" y="117601"/>
                  </a:lnTo>
                  <a:lnTo>
                    <a:pt x="1208785" y="108838"/>
                  </a:lnTo>
                  <a:lnTo>
                    <a:pt x="1180845" y="84074"/>
                  </a:lnTo>
                  <a:lnTo>
                    <a:pt x="1177670" y="82803"/>
                  </a:lnTo>
                  <a:lnTo>
                    <a:pt x="1174750" y="81533"/>
                  </a:lnTo>
                  <a:lnTo>
                    <a:pt x="1172209" y="80517"/>
                  </a:lnTo>
                  <a:lnTo>
                    <a:pt x="1169669" y="79375"/>
                  </a:lnTo>
                  <a:lnTo>
                    <a:pt x="1167510" y="78231"/>
                  </a:lnTo>
                  <a:lnTo>
                    <a:pt x="1165732" y="76835"/>
                  </a:lnTo>
                  <a:lnTo>
                    <a:pt x="1163954" y="75564"/>
                  </a:lnTo>
                  <a:lnTo>
                    <a:pt x="1162557" y="74040"/>
                  </a:lnTo>
                  <a:lnTo>
                    <a:pt x="1161668" y="72262"/>
                  </a:lnTo>
                  <a:lnTo>
                    <a:pt x="1160779" y="70612"/>
                  </a:lnTo>
                  <a:lnTo>
                    <a:pt x="1160272" y="68452"/>
                  </a:lnTo>
                  <a:lnTo>
                    <a:pt x="1160272" y="63880"/>
                  </a:lnTo>
                  <a:lnTo>
                    <a:pt x="1176654" y="52197"/>
                  </a:lnTo>
                  <a:lnTo>
                    <a:pt x="1204340" y="52197"/>
                  </a:lnTo>
                  <a:lnTo>
                    <a:pt x="1204340" y="43433"/>
                  </a:lnTo>
                  <a:lnTo>
                    <a:pt x="1197609" y="40512"/>
                  </a:lnTo>
                  <a:lnTo>
                    <a:pt x="1190116" y="39115"/>
                  </a:lnTo>
                  <a:close/>
                </a:path>
                <a:path w="1209040" h="141605">
                  <a:moveTo>
                    <a:pt x="1204340" y="52197"/>
                  </a:moveTo>
                  <a:lnTo>
                    <a:pt x="1179576" y="52197"/>
                  </a:lnTo>
                  <a:lnTo>
                    <a:pt x="1186338" y="52647"/>
                  </a:lnTo>
                  <a:lnTo>
                    <a:pt x="1192720" y="53990"/>
                  </a:lnTo>
                  <a:lnTo>
                    <a:pt x="1198721" y="56215"/>
                  </a:lnTo>
                  <a:lnTo>
                    <a:pt x="1204340" y="59308"/>
                  </a:lnTo>
                  <a:lnTo>
                    <a:pt x="120434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74" name="object 72">
              <a:extLst>
                <a:ext uri="{FF2B5EF4-FFF2-40B4-BE49-F238E27FC236}">
                  <a16:creationId xmlns:a16="http://schemas.microsoft.com/office/drawing/2014/main" id="{20323754-416A-4AA1-AA0C-E16B044F2F3D}"/>
                </a:ext>
              </a:extLst>
            </p:cNvPr>
            <p:cNvSpPr/>
            <p:nvPr/>
          </p:nvSpPr>
          <p:spPr>
            <a:xfrm>
              <a:off x="9715500" y="3438143"/>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75" name="object 73">
              <a:extLst>
                <a:ext uri="{FF2B5EF4-FFF2-40B4-BE49-F238E27FC236}">
                  <a16:creationId xmlns:a16="http://schemas.microsoft.com/office/drawing/2014/main" id="{1BE2EA98-0532-4690-9CF9-B9DC690FEA6D}"/>
                </a:ext>
              </a:extLst>
            </p:cNvPr>
            <p:cNvSpPr/>
            <p:nvPr/>
          </p:nvSpPr>
          <p:spPr>
            <a:xfrm>
              <a:off x="10209022" y="3529583"/>
              <a:ext cx="694055" cy="145415"/>
            </a:xfrm>
            <a:custGeom>
              <a:avLst/>
              <a:gdLst/>
              <a:ahLst/>
              <a:cxnLst/>
              <a:rect l="l" t="t" r="r" b="b"/>
              <a:pathLst>
                <a:path w="694054" h="145414">
                  <a:moveTo>
                    <a:pt x="46735" y="5968"/>
                  </a:moveTo>
                  <a:lnTo>
                    <a:pt x="0" y="5968"/>
                  </a:lnTo>
                  <a:lnTo>
                    <a:pt x="0" y="142621"/>
                  </a:lnTo>
                  <a:lnTo>
                    <a:pt x="16001" y="142621"/>
                  </a:lnTo>
                  <a:lnTo>
                    <a:pt x="16001" y="84454"/>
                  </a:lnTo>
                  <a:lnTo>
                    <a:pt x="59816" y="84454"/>
                  </a:lnTo>
                  <a:lnTo>
                    <a:pt x="57911" y="83058"/>
                  </a:lnTo>
                  <a:lnTo>
                    <a:pt x="56260" y="81661"/>
                  </a:lnTo>
                  <a:lnTo>
                    <a:pt x="54228" y="80517"/>
                  </a:lnTo>
                  <a:lnTo>
                    <a:pt x="51943" y="79501"/>
                  </a:lnTo>
                  <a:lnTo>
                    <a:pt x="51943" y="79121"/>
                  </a:lnTo>
                  <a:lnTo>
                    <a:pt x="56642" y="77977"/>
                  </a:lnTo>
                  <a:lnTo>
                    <a:pt x="60832" y="76200"/>
                  </a:lnTo>
                  <a:lnTo>
                    <a:pt x="68199" y="71881"/>
                  </a:lnTo>
                  <a:lnTo>
                    <a:pt x="70466" y="69976"/>
                  </a:lnTo>
                  <a:lnTo>
                    <a:pt x="16001" y="69976"/>
                  </a:lnTo>
                  <a:lnTo>
                    <a:pt x="16001" y="20447"/>
                  </a:lnTo>
                  <a:lnTo>
                    <a:pt x="75981" y="20447"/>
                  </a:lnTo>
                  <a:lnTo>
                    <a:pt x="74168" y="18161"/>
                  </a:lnTo>
                  <a:lnTo>
                    <a:pt x="70484" y="15112"/>
                  </a:lnTo>
                  <a:lnTo>
                    <a:pt x="66675" y="12064"/>
                  </a:lnTo>
                  <a:lnTo>
                    <a:pt x="62356" y="9778"/>
                  </a:lnTo>
                  <a:lnTo>
                    <a:pt x="52197" y="6730"/>
                  </a:lnTo>
                  <a:lnTo>
                    <a:pt x="46735" y="5968"/>
                  </a:lnTo>
                  <a:close/>
                </a:path>
                <a:path w="694054" h="145414">
                  <a:moveTo>
                    <a:pt x="59816" y="84454"/>
                  </a:moveTo>
                  <a:lnTo>
                    <a:pt x="32130" y="84454"/>
                  </a:lnTo>
                  <a:lnTo>
                    <a:pt x="34798" y="84836"/>
                  </a:lnTo>
                  <a:lnTo>
                    <a:pt x="39624" y="86360"/>
                  </a:lnTo>
                  <a:lnTo>
                    <a:pt x="78867" y="142621"/>
                  </a:lnTo>
                  <a:lnTo>
                    <a:pt x="97917" y="142621"/>
                  </a:lnTo>
                  <a:lnTo>
                    <a:pt x="72262" y="101600"/>
                  </a:lnTo>
                  <a:lnTo>
                    <a:pt x="70484" y="98551"/>
                  </a:lnTo>
                  <a:lnTo>
                    <a:pt x="68833" y="95885"/>
                  </a:lnTo>
                  <a:lnTo>
                    <a:pt x="67309" y="93725"/>
                  </a:lnTo>
                  <a:lnTo>
                    <a:pt x="65785" y="91439"/>
                  </a:lnTo>
                  <a:lnTo>
                    <a:pt x="64261" y="89408"/>
                  </a:lnTo>
                  <a:lnTo>
                    <a:pt x="61213" y="85851"/>
                  </a:lnTo>
                  <a:lnTo>
                    <a:pt x="59816" y="84454"/>
                  </a:lnTo>
                  <a:close/>
                </a:path>
                <a:path w="694054" h="145414">
                  <a:moveTo>
                    <a:pt x="75981" y="20447"/>
                  </a:moveTo>
                  <a:lnTo>
                    <a:pt x="46862" y="20447"/>
                  </a:lnTo>
                  <a:lnTo>
                    <a:pt x="53721" y="22478"/>
                  </a:lnTo>
                  <a:lnTo>
                    <a:pt x="58420" y="26670"/>
                  </a:lnTo>
                  <a:lnTo>
                    <a:pt x="63119" y="30734"/>
                  </a:lnTo>
                  <a:lnTo>
                    <a:pt x="65478" y="36322"/>
                  </a:lnTo>
                  <a:lnTo>
                    <a:pt x="65531" y="47751"/>
                  </a:lnTo>
                  <a:lnTo>
                    <a:pt x="64770" y="51435"/>
                  </a:lnTo>
                  <a:lnTo>
                    <a:pt x="48768" y="68199"/>
                  </a:lnTo>
                  <a:lnTo>
                    <a:pt x="45466" y="69468"/>
                  </a:lnTo>
                  <a:lnTo>
                    <a:pt x="41655" y="69976"/>
                  </a:lnTo>
                  <a:lnTo>
                    <a:pt x="70466" y="69976"/>
                  </a:lnTo>
                  <a:lnTo>
                    <a:pt x="82296" y="36322"/>
                  </a:lnTo>
                  <a:lnTo>
                    <a:pt x="81279" y="30987"/>
                  </a:lnTo>
                  <a:lnTo>
                    <a:pt x="79121" y="26415"/>
                  </a:lnTo>
                  <a:lnTo>
                    <a:pt x="77088" y="21843"/>
                  </a:lnTo>
                  <a:lnTo>
                    <a:pt x="75981" y="20447"/>
                  </a:lnTo>
                  <a:close/>
                </a:path>
                <a:path w="694054" h="145414">
                  <a:moveTo>
                    <a:pt x="128650" y="45085"/>
                  </a:moveTo>
                  <a:lnTo>
                    <a:pt x="113156" y="45085"/>
                  </a:lnTo>
                  <a:lnTo>
                    <a:pt x="113156" y="103377"/>
                  </a:lnTo>
                  <a:lnTo>
                    <a:pt x="115325" y="121546"/>
                  </a:lnTo>
                  <a:lnTo>
                    <a:pt x="121840" y="134524"/>
                  </a:lnTo>
                  <a:lnTo>
                    <a:pt x="132713" y="142311"/>
                  </a:lnTo>
                  <a:lnTo>
                    <a:pt x="147954" y="144906"/>
                  </a:lnTo>
                  <a:lnTo>
                    <a:pt x="157480" y="143789"/>
                  </a:lnTo>
                  <a:lnTo>
                    <a:pt x="165671" y="140446"/>
                  </a:lnTo>
                  <a:lnTo>
                    <a:pt x="172529" y="134887"/>
                  </a:lnTo>
                  <a:lnTo>
                    <a:pt x="174799" y="131699"/>
                  </a:lnTo>
                  <a:lnTo>
                    <a:pt x="152273" y="131699"/>
                  </a:lnTo>
                  <a:lnTo>
                    <a:pt x="141938" y="129770"/>
                  </a:lnTo>
                  <a:lnTo>
                    <a:pt x="134556" y="123983"/>
                  </a:lnTo>
                  <a:lnTo>
                    <a:pt x="130127" y="114339"/>
                  </a:lnTo>
                  <a:lnTo>
                    <a:pt x="128650" y="100837"/>
                  </a:lnTo>
                  <a:lnTo>
                    <a:pt x="128650" y="45085"/>
                  </a:lnTo>
                  <a:close/>
                </a:path>
                <a:path w="694054" h="145414">
                  <a:moveTo>
                    <a:pt x="194055" y="127126"/>
                  </a:moveTo>
                  <a:lnTo>
                    <a:pt x="178434" y="127126"/>
                  </a:lnTo>
                  <a:lnTo>
                    <a:pt x="178434" y="142621"/>
                  </a:lnTo>
                  <a:lnTo>
                    <a:pt x="194055" y="142621"/>
                  </a:lnTo>
                  <a:lnTo>
                    <a:pt x="194055" y="127126"/>
                  </a:lnTo>
                  <a:close/>
                </a:path>
                <a:path w="694054" h="145414">
                  <a:moveTo>
                    <a:pt x="194055" y="45085"/>
                  </a:moveTo>
                  <a:lnTo>
                    <a:pt x="178434" y="45085"/>
                  </a:lnTo>
                  <a:lnTo>
                    <a:pt x="178434" y="110362"/>
                  </a:lnTo>
                  <a:lnTo>
                    <a:pt x="176022" y="117728"/>
                  </a:lnTo>
                  <a:lnTo>
                    <a:pt x="171069" y="123316"/>
                  </a:lnTo>
                  <a:lnTo>
                    <a:pt x="166243" y="128904"/>
                  </a:lnTo>
                  <a:lnTo>
                    <a:pt x="159893" y="131699"/>
                  </a:lnTo>
                  <a:lnTo>
                    <a:pt x="174799" y="131699"/>
                  </a:lnTo>
                  <a:lnTo>
                    <a:pt x="178053" y="127126"/>
                  </a:lnTo>
                  <a:lnTo>
                    <a:pt x="194055" y="127126"/>
                  </a:lnTo>
                  <a:lnTo>
                    <a:pt x="194055" y="45085"/>
                  </a:lnTo>
                  <a:close/>
                </a:path>
                <a:path w="694054" h="145414">
                  <a:moveTo>
                    <a:pt x="240537" y="45085"/>
                  </a:moveTo>
                  <a:lnTo>
                    <a:pt x="224917" y="45085"/>
                  </a:lnTo>
                  <a:lnTo>
                    <a:pt x="224917" y="142621"/>
                  </a:lnTo>
                  <a:lnTo>
                    <a:pt x="240537" y="142621"/>
                  </a:lnTo>
                  <a:lnTo>
                    <a:pt x="240537" y="77977"/>
                  </a:lnTo>
                  <a:lnTo>
                    <a:pt x="243204" y="70612"/>
                  </a:lnTo>
                  <a:lnTo>
                    <a:pt x="248284" y="64770"/>
                  </a:lnTo>
                  <a:lnTo>
                    <a:pt x="251311" y="61213"/>
                  </a:lnTo>
                  <a:lnTo>
                    <a:pt x="240537" y="61213"/>
                  </a:lnTo>
                  <a:lnTo>
                    <a:pt x="240537" y="45085"/>
                  </a:lnTo>
                  <a:close/>
                </a:path>
                <a:path w="694054" h="145414">
                  <a:moveTo>
                    <a:pt x="299256" y="55879"/>
                  </a:moveTo>
                  <a:lnTo>
                    <a:pt x="267588" y="55879"/>
                  </a:lnTo>
                  <a:lnTo>
                    <a:pt x="277516" y="57830"/>
                  </a:lnTo>
                  <a:lnTo>
                    <a:pt x="284622" y="63674"/>
                  </a:lnTo>
                  <a:lnTo>
                    <a:pt x="288895" y="73400"/>
                  </a:lnTo>
                  <a:lnTo>
                    <a:pt x="290322" y="86995"/>
                  </a:lnTo>
                  <a:lnTo>
                    <a:pt x="290322" y="142621"/>
                  </a:lnTo>
                  <a:lnTo>
                    <a:pt x="305943" y="142621"/>
                  </a:lnTo>
                  <a:lnTo>
                    <a:pt x="305943" y="82930"/>
                  </a:lnTo>
                  <a:lnTo>
                    <a:pt x="305417" y="73767"/>
                  </a:lnTo>
                  <a:lnTo>
                    <a:pt x="303831" y="65722"/>
                  </a:lnTo>
                  <a:lnTo>
                    <a:pt x="301161" y="58800"/>
                  </a:lnTo>
                  <a:lnTo>
                    <a:pt x="299256" y="55879"/>
                  </a:lnTo>
                  <a:close/>
                </a:path>
                <a:path w="694054" h="145414">
                  <a:moveTo>
                    <a:pt x="272923" y="42799"/>
                  </a:moveTo>
                  <a:lnTo>
                    <a:pt x="263064" y="43943"/>
                  </a:lnTo>
                  <a:lnTo>
                    <a:pt x="254444" y="47386"/>
                  </a:lnTo>
                  <a:lnTo>
                    <a:pt x="247062" y="53139"/>
                  </a:lnTo>
                  <a:lnTo>
                    <a:pt x="240919" y="61213"/>
                  </a:lnTo>
                  <a:lnTo>
                    <a:pt x="251311" y="61213"/>
                  </a:lnTo>
                  <a:lnTo>
                    <a:pt x="253364" y="58800"/>
                  </a:lnTo>
                  <a:lnTo>
                    <a:pt x="259842" y="55879"/>
                  </a:lnTo>
                  <a:lnTo>
                    <a:pt x="299256" y="55879"/>
                  </a:lnTo>
                  <a:lnTo>
                    <a:pt x="297433" y="53086"/>
                  </a:lnTo>
                  <a:lnTo>
                    <a:pt x="292746" y="48585"/>
                  </a:lnTo>
                  <a:lnTo>
                    <a:pt x="287083" y="45370"/>
                  </a:lnTo>
                  <a:lnTo>
                    <a:pt x="280467" y="43441"/>
                  </a:lnTo>
                  <a:lnTo>
                    <a:pt x="272923" y="42799"/>
                  </a:lnTo>
                  <a:close/>
                </a:path>
                <a:path w="694054" h="145414">
                  <a:moveTo>
                    <a:pt x="355346" y="58420"/>
                  </a:moveTo>
                  <a:lnTo>
                    <a:pt x="339725" y="58420"/>
                  </a:lnTo>
                  <a:lnTo>
                    <a:pt x="339725" y="116077"/>
                  </a:lnTo>
                  <a:lnTo>
                    <a:pt x="341322" y="128579"/>
                  </a:lnTo>
                  <a:lnTo>
                    <a:pt x="346122" y="137509"/>
                  </a:lnTo>
                  <a:lnTo>
                    <a:pt x="354137" y="142867"/>
                  </a:lnTo>
                  <a:lnTo>
                    <a:pt x="365378" y="144652"/>
                  </a:lnTo>
                  <a:lnTo>
                    <a:pt x="371348" y="144652"/>
                  </a:lnTo>
                  <a:lnTo>
                    <a:pt x="376300" y="143637"/>
                  </a:lnTo>
                  <a:lnTo>
                    <a:pt x="379983" y="141604"/>
                  </a:lnTo>
                  <a:lnTo>
                    <a:pt x="379983" y="131572"/>
                  </a:lnTo>
                  <a:lnTo>
                    <a:pt x="364617" y="131572"/>
                  </a:lnTo>
                  <a:lnTo>
                    <a:pt x="360933" y="130175"/>
                  </a:lnTo>
                  <a:lnTo>
                    <a:pt x="358648" y="127380"/>
                  </a:lnTo>
                  <a:lnTo>
                    <a:pt x="356488" y="124587"/>
                  </a:lnTo>
                  <a:lnTo>
                    <a:pt x="355346" y="119887"/>
                  </a:lnTo>
                  <a:lnTo>
                    <a:pt x="355346" y="58420"/>
                  </a:lnTo>
                  <a:close/>
                </a:path>
                <a:path w="694054" h="145414">
                  <a:moveTo>
                    <a:pt x="379983" y="128270"/>
                  </a:moveTo>
                  <a:lnTo>
                    <a:pt x="377062" y="130428"/>
                  </a:lnTo>
                  <a:lnTo>
                    <a:pt x="373633" y="131572"/>
                  </a:lnTo>
                  <a:lnTo>
                    <a:pt x="379983" y="131572"/>
                  </a:lnTo>
                  <a:lnTo>
                    <a:pt x="379983" y="128270"/>
                  </a:lnTo>
                  <a:close/>
                </a:path>
                <a:path w="694054" h="145414">
                  <a:moveTo>
                    <a:pt x="379983" y="45085"/>
                  </a:moveTo>
                  <a:lnTo>
                    <a:pt x="322960" y="45085"/>
                  </a:lnTo>
                  <a:lnTo>
                    <a:pt x="322960" y="58420"/>
                  </a:lnTo>
                  <a:lnTo>
                    <a:pt x="379983" y="58420"/>
                  </a:lnTo>
                  <a:lnTo>
                    <a:pt x="379983" y="45085"/>
                  </a:lnTo>
                  <a:close/>
                </a:path>
                <a:path w="694054" h="145414">
                  <a:moveTo>
                    <a:pt x="355346" y="16255"/>
                  </a:moveTo>
                  <a:lnTo>
                    <a:pt x="339725" y="21209"/>
                  </a:lnTo>
                  <a:lnTo>
                    <a:pt x="339725" y="45085"/>
                  </a:lnTo>
                  <a:lnTo>
                    <a:pt x="355346" y="45085"/>
                  </a:lnTo>
                  <a:lnTo>
                    <a:pt x="355346" y="16255"/>
                  </a:lnTo>
                  <a:close/>
                </a:path>
                <a:path w="694054" h="145414">
                  <a:moveTo>
                    <a:pt x="411099" y="0"/>
                  </a:moveTo>
                  <a:lnTo>
                    <a:pt x="405383" y="0"/>
                  </a:lnTo>
                  <a:lnTo>
                    <a:pt x="403098" y="1015"/>
                  </a:lnTo>
                  <a:lnTo>
                    <a:pt x="401066" y="2921"/>
                  </a:lnTo>
                  <a:lnTo>
                    <a:pt x="399160" y="4825"/>
                  </a:lnTo>
                  <a:lnTo>
                    <a:pt x="398145" y="7238"/>
                  </a:lnTo>
                  <a:lnTo>
                    <a:pt x="398145" y="13080"/>
                  </a:lnTo>
                  <a:lnTo>
                    <a:pt x="399160" y="15493"/>
                  </a:lnTo>
                  <a:lnTo>
                    <a:pt x="401066" y="17399"/>
                  </a:lnTo>
                  <a:lnTo>
                    <a:pt x="403098" y="19303"/>
                  </a:lnTo>
                  <a:lnTo>
                    <a:pt x="405383" y="20320"/>
                  </a:lnTo>
                  <a:lnTo>
                    <a:pt x="411099" y="20320"/>
                  </a:lnTo>
                  <a:lnTo>
                    <a:pt x="418464" y="7238"/>
                  </a:lnTo>
                  <a:lnTo>
                    <a:pt x="417575" y="4825"/>
                  </a:lnTo>
                  <a:lnTo>
                    <a:pt x="413511" y="1015"/>
                  </a:lnTo>
                  <a:lnTo>
                    <a:pt x="411099" y="0"/>
                  </a:lnTo>
                  <a:close/>
                </a:path>
                <a:path w="694054" h="145414">
                  <a:moveTo>
                    <a:pt x="415798" y="45085"/>
                  </a:moveTo>
                  <a:lnTo>
                    <a:pt x="400176" y="45085"/>
                  </a:lnTo>
                  <a:lnTo>
                    <a:pt x="400176" y="142621"/>
                  </a:lnTo>
                  <a:lnTo>
                    <a:pt x="415798" y="142621"/>
                  </a:lnTo>
                  <a:lnTo>
                    <a:pt x="415798" y="45085"/>
                  </a:lnTo>
                  <a:close/>
                </a:path>
                <a:path w="694054" h="145414">
                  <a:moveTo>
                    <a:pt x="463042" y="45085"/>
                  </a:moveTo>
                  <a:lnTo>
                    <a:pt x="447421" y="45085"/>
                  </a:lnTo>
                  <a:lnTo>
                    <a:pt x="447421" y="142621"/>
                  </a:lnTo>
                  <a:lnTo>
                    <a:pt x="463042" y="142621"/>
                  </a:lnTo>
                  <a:lnTo>
                    <a:pt x="463042" y="77724"/>
                  </a:lnTo>
                  <a:lnTo>
                    <a:pt x="465327" y="70230"/>
                  </a:lnTo>
                  <a:lnTo>
                    <a:pt x="472933" y="60451"/>
                  </a:lnTo>
                  <a:lnTo>
                    <a:pt x="463042" y="60451"/>
                  </a:lnTo>
                  <a:lnTo>
                    <a:pt x="463042" y="45085"/>
                  </a:lnTo>
                  <a:close/>
                </a:path>
                <a:path w="694054" h="145414">
                  <a:moveTo>
                    <a:pt x="518835" y="55879"/>
                  </a:moveTo>
                  <a:lnTo>
                    <a:pt x="486663" y="55879"/>
                  </a:lnTo>
                  <a:lnTo>
                    <a:pt x="496405" y="57687"/>
                  </a:lnTo>
                  <a:lnTo>
                    <a:pt x="503355" y="63118"/>
                  </a:lnTo>
                  <a:lnTo>
                    <a:pt x="507505" y="72114"/>
                  </a:lnTo>
                  <a:lnTo>
                    <a:pt x="508888" y="84709"/>
                  </a:lnTo>
                  <a:lnTo>
                    <a:pt x="508888" y="142621"/>
                  </a:lnTo>
                  <a:lnTo>
                    <a:pt x="524509" y="142621"/>
                  </a:lnTo>
                  <a:lnTo>
                    <a:pt x="524509" y="78486"/>
                  </a:lnTo>
                  <a:lnTo>
                    <a:pt x="526923" y="71120"/>
                  </a:lnTo>
                  <a:lnTo>
                    <a:pt x="531495" y="65024"/>
                  </a:lnTo>
                  <a:lnTo>
                    <a:pt x="533061" y="62991"/>
                  </a:lnTo>
                  <a:lnTo>
                    <a:pt x="521334" y="62991"/>
                  </a:lnTo>
                  <a:lnTo>
                    <a:pt x="519556" y="56896"/>
                  </a:lnTo>
                  <a:lnTo>
                    <a:pt x="518835" y="55879"/>
                  </a:lnTo>
                  <a:close/>
                </a:path>
                <a:path w="694054" h="145414">
                  <a:moveTo>
                    <a:pt x="579438" y="55879"/>
                  </a:moveTo>
                  <a:lnTo>
                    <a:pt x="556386" y="55879"/>
                  </a:lnTo>
                  <a:lnTo>
                    <a:pt x="561975" y="58292"/>
                  </a:lnTo>
                  <a:lnTo>
                    <a:pt x="565403" y="63118"/>
                  </a:lnTo>
                  <a:lnTo>
                    <a:pt x="568705" y="67945"/>
                  </a:lnTo>
                  <a:lnTo>
                    <a:pt x="570356" y="75818"/>
                  </a:lnTo>
                  <a:lnTo>
                    <a:pt x="570356" y="142621"/>
                  </a:lnTo>
                  <a:lnTo>
                    <a:pt x="585977" y="142621"/>
                  </a:lnTo>
                  <a:lnTo>
                    <a:pt x="585977" y="82550"/>
                  </a:lnTo>
                  <a:lnTo>
                    <a:pt x="583955" y="65141"/>
                  </a:lnTo>
                  <a:lnTo>
                    <a:pt x="579438" y="55879"/>
                  </a:lnTo>
                  <a:close/>
                </a:path>
                <a:path w="694054" h="145414">
                  <a:moveTo>
                    <a:pt x="553720" y="42799"/>
                  </a:moveTo>
                  <a:lnTo>
                    <a:pt x="543623" y="44061"/>
                  </a:lnTo>
                  <a:lnTo>
                    <a:pt x="534860" y="47847"/>
                  </a:lnTo>
                  <a:lnTo>
                    <a:pt x="527430" y="54157"/>
                  </a:lnTo>
                  <a:lnTo>
                    <a:pt x="521334" y="62991"/>
                  </a:lnTo>
                  <a:lnTo>
                    <a:pt x="533061" y="62991"/>
                  </a:lnTo>
                  <a:lnTo>
                    <a:pt x="536194" y="58927"/>
                  </a:lnTo>
                  <a:lnTo>
                    <a:pt x="541908" y="55879"/>
                  </a:lnTo>
                  <a:lnTo>
                    <a:pt x="579438" y="55879"/>
                  </a:lnTo>
                  <a:lnTo>
                    <a:pt x="577884" y="52710"/>
                  </a:lnTo>
                  <a:lnTo>
                    <a:pt x="567815" y="45277"/>
                  </a:lnTo>
                  <a:lnTo>
                    <a:pt x="553720" y="42799"/>
                  </a:lnTo>
                  <a:close/>
                </a:path>
                <a:path w="694054" h="145414">
                  <a:moveTo>
                    <a:pt x="500379" y="42799"/>
                  </a:moveTo>
                  <a:lnTo>
                    <a:pt x="493775" y="42799"/>
                  </a:lnTo>
                  <a:lnTo>
                    <a:pt x="484389" y="43896"/>
                  </a:lnTo>
                  <a:lnTo>
                    <a:pt x="476218" y="47196"/>
                  </a:lnTo>
                  <a:lnTo>
                    <a:pt x="469229" y="52720"/>
                  </a:lnTo>
                  <a:lnTo>
                    <a:pt x="463423" y="60451"/>
                  </a:lnTo>
                  <a:lnTo>
                    <a:pt x="472933" y="60451"/>
                  </a:lnTo>
                  <a:lnTo>
                    <a:pt x="474218" y="58800"/>
                  </a:lnTo>
                  <a:lnTo>
                    <a:pt x="479805" y="55879"/>
                  </a:lnTo>
                  <a:lnTo>
                    <a:pt x="518835" y="55879"/>
                  </a:lnTo>
                  <a:lnTo>
                    <a:pt x="516127" y="52070"/>
                  </a:lnTo>
                  <a:lnTo>
                    <a:pt x="511175" y="48387"/>
                  </a:lnTo>
                  <a:lnTo>
                    <a:pt x="506222" y="44576"/>
                  </a:lnTo>
                  <a:lnTo>
                    <a:pt x="500379" y="42799"/>
                  </a:lnTo>
                  <a:close/>
                </a:path>
                <a:path w="694054" h="145414">
                  <a:moveTo>
                    <a:pt x="653414" y="42799"/>
                  </a:moveTo>
                  <a:lnTo>
                    <a:pt x="615743" y="64819"/>
                  </a:lnTo>
                  <a:lnTo>
                    <a:pt x="608456" y="94234"/>
                  </a:lnTo>
                  <a:lnTo>
                    <a:pt x="609195" y="105568"/>
                  </a:lnTo>
                  <a:lnTo>
                    <a:pt x="634285" y="141573"/>
                  </a:lnTo>
                  <a:lnTo>
                    <a:pt x="652779" y="144906"/>
                  </a:lnTo>
                  <a:lnTo>
                    <a:pt x="662828" y="144313"/>
                  </a:lnTo>
                  <a:lnTo>
                    <a:pt x="671829" y="142541"/>
                  </a:lnTo>
                  <a:lnTo>
                    <a:pt x="679783" y="139602"/>
                  </a:lnTo>
                  <a:lnTo>
                    <a:pt x="686688" y="135509"/>
                  </a:lnTo>
                  <a:lnTo>
                    <a:pt x="686688" y="131699"/>
                  </a:lnTo>
                  <a:lnTo>
                    <a:pt x="646683" y="131699"/>
                  </a:lnTo>
                  <a:lnTo>
                    <a:pt x="638936" y="128777"/>
                  </a:lnTo>
                  <a:lnTo>
                    <a:pt x="624585" y="97789"/>
                  </a:lnTo>
                  <a:lnTo>
                    <a:pt x="693547" y="97789"/>
                  </a:lnTo>
                  <a:lnTo>
                    <a:pt x="693547" y="89535"/>
                  </a:lnTo>
                  <a:lnTo>
                    <a:pt x="693221" y="84454"/>
                  </a:lnTo>
                  <a:lnTo>
                    <a:pt x="624839" y="84454"/>
                  </a:lnTo>
                  <a:lnTo>
                    <a:pt x="625982" y="75946"/>
                  </a:lnTo>
                  <a:lnTo>
                    <a:pt x="629157" y="69087"/>
                  </a:lnTo>
                  <a:lnTo>
                    <a:pt x="634364" y="63880"/>
                  </a:lnTo>
                  <a:lnTo>
                    <a:pt x="639445" y="58547"/>
                  </a:lnTo>
                  <a:lnTo>
                    <a:pt x="645795" y="55879"/>
                  </a:lnTo>
                  <a:lnTo>
                    <a:pt x="683520" y="55879"/>
                  </a:lnTo>
                  <a:lnTo>
                    <a:pt x="683005" y="55117"/>
                  </a:lnTo>
                  <a:lnTo>
                    <a:pt x="677221" y="49710"/>
                  </a:lnTo>
                  <a:lnTo>
                    <a:pt x="670353" y="45862"/>
                  </a:lnTo>
                  <a:lnTo>
                    <a:pt x="662414" y="43562"/>
                  </a:lnTo>
                  <a:lnTo>
                    <a:pt x="653414" y="42799"/>
                  </a:lnTo>
                  <a:close/>
                </a:path>
                <a:path w="694054" h="145414">
                  <a:moveTo>
                    <a:pt x="686688" y="120903"/>
                  </a:moveTo>
                  <a:lnTo>
                    <a:pt x="679644" y="125644"/>
                  </a:lnTo>
                  <a:lnTo>
                    <a:pt x="672242" y="129016"/>
                  </a:lnTo>
                  <a:lnTo>
                    <a:pt x="664507" y="131030"/>
                  </a:lnTo>
                  <a:lnTo>
                    <a:pt x="656462" y="131699"/>
                  </a:lnTo>
                  <a:lnTo>
                    <a:pt x="686688" y="131699"/>
                  </a:lnTo>
                  <a:lnTo>
                    <a:pt x="686688" y="120903"/>
                  </a:lnTo>
                  <a:close/>
                </a:path>
                <a:path w="694054" h="145414">
                  <a:moveTo>
                    <a:pt x="683520" y="55879"/>
                  </a:moveTo>
                  <a:lnTo>
                    <a:pt x="660780" y="55879"/>
                  </a:lnTo>
                  <a:lnTo>
                    <a:pt x="666750" y="58420"/>
                  </a:lnTo>
                  <a:lnTo>
                    <a:pt x="670941" y="63500"/>
                  </a:lnTo>
                  <a:lnTo>
                    <a:pt x="675258" y="68452"/>
                  </a:lnTo>
                  <a:lnTo>
                    <a:pt x="677418" y="75437"/>
                  </a:lnTo>
                  <a:lnTo>
                    <a:pt x="677545" y="84454"/>
                  </a:lnTo>
                  <a:lnTo>
                    <a:pt x="693221" y="84454"/>
                  </a:lnTo>
                  <a:lnTo>
                    <a:pt x="692882" y="79156"/>
                  </a:lnTo>
                  <a:lnTo>
                    <a:pt x="690895" y="69945"/>
                  </a:lnTo>
                  <a:lnTo>
                    <a:pt x="687599" y="61924"/>
                  </a:lnTo>
                  <a:lnTo>
                    <a:pt x="683520" y="55879"/>
                  </a:lnTo>
                  <a:close/>
                </a:path>
              </a:pathLst>
            </a:custGeom>
            <a:solidFill>
              <a:srgbClr val="FFFFFF">
                <a:alpha val="98823"/>
              </a:srgbClr>
            </a:solidFill>
          </p:spPr>
          <p:txBody>
            <a:bodyPr wrap="square" lIns="0" tIns="0" rIns="0" bIns="0" rtlCol="0"/>
            <a:lstStyle/>
            <a:p>
              <a:endParaRPr sz="1764" dirty="0">
                <a:latin typeface="+mj-lt"/>
              </a:endParaRPr>
            </a:p>
          </p:txBody>
        </p:sp>
        <p:sp>
          <p:nvSpPr>
            <p:cNvPr id="76" name="object 74">
              <a:extLst>
                <a:ext uri="{FF2B5EF4-FFF2-40B4-BE49-F238E27FC236}">
                  <a16:creationId xmlns:a16="http://schemas.microsoft.com/office/drawing/2014/main" id="{1F1AE13F-CBB7-4E4A-8E1A-BE08FAB5AE84}"/>
                </a:ext>
              </a:extLst>
            </p:cNvPr>
            <p:cNvSpPr/>
            <p:nvPr/>
          </p:nvSpPr>
          <p:spPr>
            <a:xfrm>
              <a:off x="9715500" y="2973323"/>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77" name="object 75">
              <a:extLst>
                <a:ext uri="{FF2B5EF4-FFF2-40B4-BE49-F238E27FC236}">
                  <a16:creationId xmlns:a16="http://schemas.microsoft.com/office/drawing/2014/main" id="{BF6B6403-726F-4FAB-96EA-1DFE0B32B9E5}"/>
                </a:ext>
              </a:extLst>
            </p:cNvPr>
            <p:cNvSpPr/>
            <p:nvPr/>
          </p:nvSpPr>
          <p:spPr>
            <a:xfrm>
              <a:off x="10023983" y="3063874"/>
              <a:ext cx="1048385" cy="189865"/>
            </a:xfrm>
            <a:custGeom>
              <a:avLst/>
              <a:gdLst/>
              <a:ahLst/>
              <a:cxnLst/>
              <a:rect l="l" t="t" r="r" b="b"/>
              <a:pathLst>
                <a:path w="1048384" h="189864">
                  <a:moveTo>
                    <a:pt x="68961" y="7874"/>
                  </a:moveTo>
                  <a:lnTo>
                    <a:pt x="52450" y="7874"/>
                  </a:lnTo>
                  <a:lnTo>
                    <a:pt x="0" y="144399"/>
                  </a:lnTo>
                  <a:lnTo>
                    <a:pt x="17780" y="144399"/>
                  </a:lnTo>
                  <a:lnTo>
                    <a:pt x="31496" y="106172"/>
                  </a:lnTo>
                  <a:lnTo>
                    <a:pt x="106817" y="106172"/>
                  </a:lnTo>
                  <a:lnTo>
                    <a:pt x="101290" y="91821"/>
                  </a:lnTo>
                  <a:lnTo>
                    <a:pt x="36830" y="91821"/>
                  </a:lnTo>
                  <a:lnTo>
                    <a:pt x="58039" y="33527"/>
                  </a:lnTo>
                  <a:lnTo>
                    <a:pt x="58800" y="31369"/>
                  </a:lnTo>
                  <a:lnTo>
                    <a:pt x="59563" y="28321"/>
                  </a:lnTo>
                  <a:lnTo>
                    <a:pt x="60198" y="24384"/>
                  </a:lnTo>
                  <a:lnTo>
                    <a:pt x="75319" y="24384"/>
                  </a:lnTo>
                  <a:lnTo>
                    <a:pt x="68961" y="7874"/>
                  </a:lnTo>
                  <a:close/>
                </a:path>
                <a:path w="1048384" h="189864">
                  <a:moveTo>
                    <a:pt x="106817" y="106172"/>
                  </a:moveTo>
                  <a:lnTo>
                    <a:pt x="89408" y="106172"/>
                  </a:lnTo>
                  <a:lnTo>
                    <a:pt x="103886" y="144399"/>
                  </a:lnTo>
                  <a:lnTo>
                    <a:pt x="121539" y="144399"/>
                  </a:lnTo>
                  <a:lnTo>
                    <a:pt x="106817" y="106172"/>
                  </a:lnTo>
                  <a:close/>
                </a:path>
                <a:path w="1048384" h="189864">
                  <a:moveTo>
                    <a:pt x="75319" y="24384"/>
                  </a:moveTo>
                  <a:lnTo>
                    <a:pt x="60578" y="24384"/>
                  </a:lnTo>
                  <a:lnTo>
                    <a:pt x="61341" y="28575"/>
                  </a:lnTo>
                  <a:lnTo>
                    <a:pt x="61975" y="31623"/>
                  </a:lnTo>
                  <a:lnTo>
                    <a:pt x="62738" y="33527"/>
                  </a:lnTo>
                  <a:lnTo>
                    <a:pt x="84074" y="91821"/>
                  </a:lnTo>
                  <a:lnTo>
                    <a:pt x="101290" y="91821"/>
                  </a:lnTo>
                  <a:lnTo>
                    <a:pt x="75319" y="24384"/>
                  </a:lnTo>
                  <a:close/>
                </a:path>
                <a:path w="1048384" h="189864">
                  <a:moveTo>
                    <a:pt x="155828" y="46862"/>
                  </a:moveTo>
                  <a:lnTo>
                    <a:pt x="140208" y="46862"/>
                  </a:lnTo>
                  <a:lnTo>
                    <a:pt x="140208" y="189357"/>
                  </a:lnTo>
                  <a:lnTo>
                    <a:pt x="155828" y="189357"/>
                  </a:lnTo>
                  <a:lnTo>
                    <a:pt x="155828" y="130301"/>
                  </a:lnTo>
                  <a:lnTo>
                    <a:pt x="168447" y="130301"/>
                  </a:lnTo>
                  <a:lnTo>
                    <a:pt x="163702" y="125095"/>
                  </a:lnTo>
                  <a:lnTo>
                    <a:pt x="158496" y="119507"/>
                  </a:lnTo>
                  <a:lnTo>
                    <a:pt x="155828" y="112649"/>
                  </a:lnTo>
                  <a:lnTo>
                    <a:pt x="155828" y="81534"/>
                  </a:lnTo>
                  <a:lnTo>
                    <a:pt x="158623" y="73533"/>
                  </a:lnTo>
                  <a:lnTo>
                    <a:pt x="164198" y="67056"/>
                  </a:lnTo>
                  <a:lnTo>
                    <a:pt x="166935" y="64008"/>
                  </a:lnTo>
                  <a:lnTo>
                    <a:pt x="155828" y="64008"/>
                  </a:lnTo>
                  <a:lnTo>
                    <a:pt x="155828" y="46862"/>
                  </a:lnTo>
                  <a:close/>
                </a:path>
                <a:path w="1048384" h="189864">
                  <a:moveTo>
                    <a:pt x="168447" y="130301"/>
                  </a:moveTo>
                  <a:lnTo>
                    <a:pt x="156210" y="130301"/>
                  </a:lnTo>
                  <a:lnTo>
                    <a:pt x="161899" y="137469"/>
                  </a:lnTo>
                  <a:lnTo>
                    <a:pt x="168671" y="142589"/>
                  </a:lnTo>
                  <a:lnTo>
                    <a:pt x="176516" y="145661"/>
                  </a:lnTo>
                  <a:lnTo>
                    <a:pt x="185420" y="146685"/>
                  </a:lnTo>
                  <a:lnTo>
                    <a:pt x="195234" y="145776"/>
                  </a:lnTo>
                  <a:lnTo>
                    <a:pt x="203930" y="143033"/>
                  </a:lnTo>
                  <a:lnTo>
                    <a:pt x="211530" y="138433"/>
                  </a:lnTo>
                  <a:lnTo>
                    <a:pt x="216395" y="133604"/>
                  </a:lnTo>
                  <a:lnTo>
                    <a:pt x="175641" y="133604"/>
                  </a:lnTo>
                  <a:lnTo>
                    <a:pt x="168910" y="130810"/>
                  </a:lnTo>
                  <a:lnTo>
                    <a:pt x="168447" y="130301"/>
                  </a:lnTo>
                  <a:close/>
                </a:path>
                <a:path w="1048384" h="189864">
                  <a:moveTo>
                    <a:pt x="219412" y="57785"/>
                  </a:moveTo>
                  <a:lnTo>
                    <a:pt x="194564" y="57785"/>
                  </a:lnTo>
                  <a:lnTo>
                    <a:pt x="201422" y="60833"/>
                  </a:lnTo>
                  <a:lnTo>
                    <a:pt x="206375" y="67056"/>
                  </a:lnTo>
                  <a:lnTo>
                    <a:pt x="213980" y="92837"/>
                  </a:lnTo>
                  <a:lnTo>
                    <a:pt x="213492" y="101679"/>
                  </a:lnTo>
                  <a:lnTo>
                    <a:pt x="193167" y="133604"/>
                  </a:lnTo>
                  <a:lnTo>
                    <a:pt x="216395" y="133604"/>
                  </a:lnTo>
                  <a:lnTo>
                    <a:pt x="229997" y="92837"/>
                  </a:lnTo>
                  <a:lnTo>
                    <a:pt x="229330" y="82357"/>
                  </a:lnTo>
                  <a:lnTo>
                    <a:pt x="227330" y="73009"/>
                  </a:lnTo>
                  <a:lnTo>
                    <a:pt x="223996" y="64779"/>
                  </a:lnTo>
                  <a:lnTo>
                    <a:pt x="219412" y="57785"/>
                  </a:lnTo>
                  <a:close/>
                </a:path>
                <a:path w="1048384" h="189864">
                  <a:moveTo>
                    <a:pt x="189992" y="44576"/>
                  </a:moveTo>
                  <a:lnTo>
                    <a:pt x="179534" y="45791"/>
                  </a:lnTo>
                  <a:lnTo>
                    <a:pt x="170434" y="49434"/>
                  </a:lnTo>
                  <a:lnTo>
                    <a:pt x="162667" y="55506"/>
                  </a:lnTo>
                  <a:lnTo>
                    <a:pt x="156210" y="64008"/>
                  </a:lnTo>
                  <a:lnTo>
                    <a:pt x="166935" y="64008"/>
                  </a:lnTo>
                  <a:lnTo>
                    <a:pt x="169672" y="60960"/>
                  </a:lnTo>
                  <a:lnTo>
                    <a:pt x="176911" y="57785"/>
                  </a:lnTo>
                  <a:lnTo>
                    <a:pt x="219412" y="57785"/>
                  </a:lnTo>
                  <a:lnTo>
                    <a:pt x="213566" y="51970"/>
                  </a:lnTo>
                  <a:lnTo>
                    <a:pt x="206755" y="47878"/>
                  </a:lnTo>
                  <a:lnTo>
                    <a:pt x="198897" y="45406"/>
                  </a:lnTo>
                  <a:lnTo>
                    <a:pt x="189992" y="44576"/>
                  </a:lnTo>
                  <a:close/>
                </a:path>
                <a:path w="1048384" h="189864">
                  <a:moveTo>
                    <a:pt x="270128" y="46862"/>
                  </a:moveTo>
                  <a:lnTo>
                    <a:pt x="254508" y="46862"/>
                  </a:lnTo>
                  <a:lnTo>
                    <a:pt x="254508" y="189357"/>
                  </a:lnTo>
                  <a:lnTo>
                    <a:pt x="270128" y="189357"/>
                  </a:lnTo>
                  <a:lnTo>
                    <a:pt x="270128" y="130301"/>
                  </a:lnTo>
                  <a:lnTo>
                    <a:pt x="282747" y="130301"/>
                  </a:lnTo>
                  <a:lnTo>
                    <a:pt x="278002" y="125095"/>
                  </a:lnTo>
                  <a:lnTo>
                    <a:pt x="272796" y="119507"/>
                  </a:lnTo>
                  <a:lnTo>
                    <a:pt x="270128" y="112649"/>
                  </a:lnTo>
                  <a:lnTo>
                    <a:pt x="270128" y="81534"/>
                  </a:lnTo>
                  <a:lnTo>
                    <a:pt x="272923" y="73533"/>
                  </a:lnTo>
                  <a:lnTo>
                    <a:pt x="278498" y="67056"/>
                  </a:lnTo>
                  <a:lnTo>
                    <a:pt x="281235" y="64008"/>
                  </a:lnTo>
                  <a:lnTo>
                    <a:pt x="270128" y="64008"/>
                  </a:lnTo>
                  <a:lnTo>
                    <a:pt x="270128" y="46862"/>
                  </a:lnTo>
                  <a:close/>
                </a:path>
                <a:path w="1048384" h="189864">
                  <a:moveTo>
                    <a:pt x="282747" y="130301"/>
                  </a:moveTo>
                  <a:lnTo>
                    <a:pt x="270510" y="130301"/>
                  </a:lnTo>
                  <a:lnTo>
                    <a:pt x="276199" y="137469"/>
                  </a:lnTo>
                  <a:lnTo>
                    <a:pt x="282971" y="142589"/>
                  </a:lnTo>
                  <a:lnTo>
                    <a:pt x="290816" y="145661"/>
                  </a:lnTo>
                  <a:lnTo>
                    <a:pt x="299720" y="146685"/>
                  </a:lnTo>
                  <a:lnTo>
                    <a:pt x="309534" y="145776"/>
                  </a:lnTo>
                  <a:lnTo>
                    <a:pt x="318230" y="143033"/>
                  </a:lnTo>
                  <a:lnTo>
                    <a:pt x="325830" y="138433"/>
                  </a:lnTo>
                  <a:lnTo>
                    <a:pt x="330695" y="133604"/>
                  </a:lnTo>
                  <a:lnTo>
                    <a:pt x="289941" y="133604"/>
                  </a:lnTo>
                  <a:lnTo>
                    <a:pt x="283210" y="130810"/>
                  </a:lnTo>
                  <a:lnTo>
                    <a:pt x="282747" y="130301"/>
                  </a:lnTo>
                  <a:close/>
                </a:path>
                <a:path w="1048384" h="189864">
                  <a:moveTo>
                    <a:pt x="333712" y="57785"/>
                  </a:moveTo>
                  <a:lnTo>
                    <a:pt x="308864" y="57785"/>
                  </a:lnTo>
                  <a:lnTo>
                    <a:pt x="315722" y="60833"/>
                  </a:lnTo>
                  <a:lnTo>
                    <a:pt x="320675" y="67056"/>
                  </a:lnTo>
                  <a:lnTo>
                    <a:pt x="328280" y="92837"/>
                  </a:lnTo>
                  <a:lnTo>
                    <a:pt x="327792" y="101679"/>
                  </a:lnTo>
                  <a:lnTo>
                    <a:pt x="307467" y="133604"/>
                  </a:lnTo>
                  <a:lnTo>
                    <a:pt x="330695" y="133604"/>
                  </a:lnTo>
                  <a:lnTo>
                    <a:pt x="344297" y="92837"/>
                  </a:lnTo>
                  <a:lnTo>
                    <a:pt x="343630" y="82357"/>
                  </a:lnTo>
                  <a:lnTo>
                    <a:pt x="341630" y="73009"/>
                  </a:lnTo>
                  <a:lnTo>
                    <a:pt x="338296" y="64779"/>
                  </a:lnTo>
                  <a:lnTo>
                    <a:pt x="333712" y="57785"/>
                  </a:lnTo>
                  <a:close/>
                </a:path>
                <a:path w="1048384" h="189864">
                  <a:moveTo>
                    <a:pt x="304292" y="44576"/>
                  </a:moveTo>
                  <a:lnTo>
                    <a:pt x="293834" y="45791"/>
                  </a:lnTo>
                  <a:lnTo>
                    <a:pt x="284734" y="49434"/>
                  </a:lnTo>
                  <a:lnTo>
                    <a:pt x="276967" y="55506"/>
                  </a:lnTo>
                  <a:lnTo>
                    <a:pt x="270510" y="64008"/>
                  </a:lnTo>
                  <a:lnTo>
                    <a:pt x="281235" y="64008"/>
                  </a:lnTo>
                  <a:lnTo>
                    <a:pt x="283972" y="60960"/>
                  </a:lnTo>
                  <a:lnTo>
                    <a:pt x="291211" y="57785"/>
                  </a:lnTo>
                  <a:lnTo>
                    <a:pt x="333712" y="57785"/>
                  </a:lnTo>
                  <a:lnTo>
                    <a:pt x="327866" y="51970"/>
                  </a:lnTo>
                  <a:lnTo>
                    <a:pt x="321055" y="47878"/>
                  </a:lnTo>
                  <a:lnTo>
                    <a:pt x="313197" y="45406"/>
                  </a:lnTo>
                  <a:lnTo>
                    <a:pt x="304292" y="44576"/>
                  </a:lnTo>
                  <a:close/>
                </a:path>
                <a:path w="1048384" h="189864">
                  <a:moveTo>
                    <a:pt x="384428" y="0"/>
                  </a:moveTo>
                  <a:lnTo>
                    <a:pt x="368808" y="0"/>
                  </a:lnTo>
                  <a:lnTo>
                    <a:pt x="368808" y="144399"/>
                  </a:lnTo>
                  <a:lnTo>
                    <a:pt x="384428" y="144399"/>
                  </a:lnTo>
                  <a:lnTo>
                    <a:pt x="384428" y="0"/>
                  </a:lnTo>
                  <a:close/>
                </a:path>
                <a:path w="1048384" h="189864">
                  <a:moveTo>
                    <a:pt x="426974" y="1905"/>
                  </a:moveTo>
                  <a:lnTo>
                    <a:pt x="421259" y="1905"/>
                  </a:lnTo>
                  <a:lnTo>
                    <a:pt x="418846" y="2794"/>
                  </a:lnTo>
                  <a:lnTo>
                    <a:pt x="414909" y="6731"/>
                  </a:lnTo>
                  <a:lnTo>
                    <a:pt x="414020" y="9144"/>
                  </a:lnTo>
                  <a:lnTo>
                    <a:pt x="414020" y="14986"/>
                  </a:lnTo>
                  <a:lnTo>
                    <a:pt x="414909" y="17399"/>
                  </a:lnTo>
                  <a:lnTo>
                    <a:pt x="416941" y="19304"/>
                  </a:lnTo>
                  <a:lnTo>
                    <a:pt x="418846" y="21209"/>
                  </a:lnTo>
                  <a:lnTo>
                    <a:pt x="421259" y="22098"/>
                  </a:lnTo>
                  <a:lnTo>
                    <a:pt x="426974" y="22098"/>
                  </a:lnTo>
                  <a:lnTo>
                    <a:pt x="429387" y="21209"/>
                  </a:lnTo>
                  <a:lnTo>
                    <a:pt x="433324" y="17272"/>
                  </a:lnTo>
                  <a:lnTo>
                    <a:pt x="434286" y="14986"/>
                  </a:lnTo>
                  <a:lnTo>
                    <a:pt x="434340" y="9144"/>
                  </a:lnTo>
                  <a:lnTo>
                    <a:pt x="433324" y="6731"/>
                  </a:lnTo>
                  <a:lnTo>
                    <a:pt x="431419" y="4699"/>
                  </a:lnTo>
                  <a:lnTo>
                    <a:pt x="429387" y="2794"/>
                  </a:lnTo>
                  <a:lnTo>
                    <a:pt x="426974" y="1905"/>
                  </a:lnTo>
                  <a:close/>
                </a:path>
                <a:path w="1048384" h="189864">
                  <a:moveTo>
                    <a:pt x="431673" y="46862"/>
                  </a:moveTo>
                  <a:lnTo>
                    <a:pt x="416051" y="46862"/>
                  </a:lnTo>
                  <a:lnTo>
                    <a:pt x="416051" y="144399"/>
                  </a:lnTo>
                  <a:lnTo>
                    <a:pt x="431673" y="144399"/>
                  </a:lnTo>
                  <a:lnTo>
                    <a:pt x="431673" y="46862"/>
                  </a:lnTo>
                  <a:close/>
                </a:path>
                <a:path w="1048384" h="189864">
                  <a:moveTo>
                    <a:pt x="515874" y="44576"/>
                  </a:moveTo>
                  <a:lnTo>
                    <a:pt x="507365" y="44576"/>
                  </a:lnTo>
                  <a:lnTo>
                    <a:pt x="496411" y="45501"/>
                  </a:lnTo>
                  <a:lnTo>
                    <a:pt x="464407" y="67109"/>
                  </a:lnTo>
                  <a:lnTo>
                    <a:pt x="456692" y="97917"/>
                  </a:lnTo>
                  <a:lnTo>
                    <a:pt x="457481" y="108253"/>
                  </a:lnTo>
                  <a:lnTo>
                    <a:pt x="484298" y="143319"/>
                  </a:lnTo>
                  <a:lnTo>
                    <a:pt x="503174" y="146685"/>
                  </a:lnTo>
                  <a:lnTo>
                    <a:pt x="510627" y="146276"/>
                  </a:lnTo>
                  <a:lnTo>
                    <a:pt x="517556" y="145033"/>
                  </a:lnTo>
                  <a:lnTo>
                    <a:pt x="523962" y="142934"/>
                  </a:lnTo>
                  <a:lnTo>
                    <a:pt x="529844" y="139954"/>
                  </a:lnTo>
                  <a:lnTo>
                    <a:pt x="529844" y="133604"/>
                  </a:lnTo>
                  <a:lnTo>
                    <a:pt x="505841" y="133604"/>
                  </a:lnTo>
                  <a:lnTo>
                    <a:pt x="498623" y="132984"/>
                  </a:lnTo>
                  <a:lnTo>
                    <a:pt x="472694" y="96647"/>
                  </a:lnTo>
                  <a:lnTo>
                    <a:pt x="473289" y="88312"/>
                  </a:lnTo>
                  <a:lnTo>
                    <a:pt x="499614" y="58451"/>
                  </a:lnTo>
                  <a:lnTo>
                    <a:pt x="506730" y="57785"/>
                  </a:lnTo>
                  <a:lnTo>
                    <a:pt x="529971" y="57785"/>
                  </a:lnTo>
                  <a:lnTo>
                    <a:pt x="529971" y="49402"/>
                  </a:lnTo>
                  <a:lnTo>
                    <a:pt x="523494" y="46227"/>
                  </a:lnTo>
                  <a:lnTo>
                    <a:pt x="515874" y="44576"/>
                  </a:lnTo>
                  <a:close/>
                </a:path>
                <a:path w="1048384" h="189864">
                  <a:moveTo>
                    <a:pt x="529844" y="125095"/>
                  </a:moveTo>
                  <a:lnTo>
                    <a:pt x="524129" y="128835"/>
                  </a:lnTo>
                  <a:lnTo>
                    <a:pt x="518223" y="131492"/>
                  </a:lnTo>
                  <a:lnTo>
                    <a:pt x="512127" y="133078"/>
                  </a:lnTo>
                  <a:lnTo>
                    <a:pt x="505841" y="133604"/>
                  </a:lnTo>
                  <a:lnTo>
                    <a:pt x="529844" y="133604"/>
                  </a:lnTo>
                  <a:lnTo>
                    <a:pt x="529844" y="125095"/>
                  </a:lnTo>
                  <a:close/>
                </a:path>
                <a:path w="1048384" h="189864">
                  <a:moveTo>
                    <a:pt x="529971" y="57785"/>
                  </a:moveTo>
                  <a:lnTo>
                    <a:pt x="514985" y="57785"/>
                  </a:lnTo>
                  <a:lnTo>
                    <a:pt x="522732" y="60325"/>
                  </a:lnTo>
                  <a:lnTo>
                    <a:pt x="529971" y="65405"/>
                  </a:lnTo>
                  <a:lnTo>
                    <a:pt x="529971" y="57785"/>
                  </a:lnTo>
                  <a:close/>
                </a:path>
                <a:path w="1048384" h="189864">
                  <a:moveTo>
                    <a:pt x="616781" y="57785"/>
                  </a:moveTo>
                  <a:lnTo>
                    <a:pt x="587375" y="57785"/>
                  </a:lnTo>
                  <a:lnTo>
                    <a:pt x="596136" y="59334"/>
                  </a:lnTo>
                  <a:lnTo>
                    <a:pt x="602408" y="63992"/>
                  </a:lnTo>
                  <a:lnTo>
                    <a:pt x="606180" y="71768"/>
                  </a:lnTo>
                  <a:lnTo>
                    <a:pt x="607441" y="82676"/>
                  </a:lnTo>
                  <a:lnTo>
                    <a:pt x="578231" y="86740"/>
                  </a:lnTo>
                  <a:lnTo>
                    <a:pt x="564135" y="90380"/>
                  </a:lnTo>
                  <a:lnTo>
                    <a:pt x="554053" y="96901"/>
                  </a:lnTo>
                  <a:lnTo>
                    <a:pt x="547991" y="106299"/>
                  </a:lnTo>
                  <a:lnTo>
                    <a:pt x="545973" y="118490"/>
                  </a:lnTo>
                  <a:lnTo>
                    <a:pt x="545973" y="127000"/>
                  </a:lnTo>
                  <a:lnTo>
                    <a:pt x="548767" y="133858"/>
                  </a:lnTo>
                  <a:lnTo>
                    <a:pt x="554227" y="139064"/>
                  </a:lnTo>
                  <a:lnTo>
                    <a:pt x="559689" y="144145"/>
                  </a:lnTo>
                  <a:lnTo>
                    <a:pt x="567309" y="146685"/>
                  </a:lnTo>
                  <a:lnTo>
                    <a:pt x="577088" y="146685"/>
                  </a:lnTo>
                  <a:lnTo>
                    <a:pt x="586378" y="145589"/>
                  </a:lnTo>
                  <a:lnTo>
                    <a:pt x="594455" y="142303"/>
                  </a:lnTo>
                  <a:lnTo>
                    <a:pt x="601341" y="136826"/>
                  </a:lnTo>
                  <a:lnTo>
                    <a:pt x="603744" y="133604"/>
                  </a:lnTo>
                  <a:lnTo>
                    <a:pt x="575056" y="133604"/>
                  </a:lnTo>
                  <a:lnTo>
                    <a:pt x="570484" y="132080"/>
                  </a:lnTo>
                  <a:lnTo>
                    <a:pt x="567055" y="129032"/>
                  </a:lnTo>
                  <a:lnTo>
                    <a:pt x="563752" y="125984"/>
                  </a:lnTo>
                  <a:lnTo>
                    <a:pt x="561975" y="122174"/>
                  </a:lnTo>
                  <a:lnTo>
                    <a:pt x="561975" y="110871"/>
                  </a:lnTo>
                  <a:lnTo>
                    <a:pt x="563880" y="106299"/>
                  </a:lnTo>
                  <a:lnTo>
                    <a:pt x="567563" y="103759"/>
                  </a:lnTo>
                  <a:lnTo>
                    <a:pt x="571246" y="101092"/>
                  </a:lnTo>
                  <a:lnTo>
                    <a:pt x="576707" y="99313"/>
                  </a:lnTo>
                  <a:lnTo>
                    <a:pt x="607441" y="95123"/>
                  </a:lnTo>
                  <a:lnTo>
                    <a:pt x="623062" y="95123"/>
                  </a:lnTo>
                  <a:lnTo>
                    <a:pt x="623062" y="81025"/>
                  </a:lnTo>
                  <a:lnTo>
                    <a:pt x="620916" y="65097"/>
                  </a:lnTo>
                  <a:lnTo>
                    <a:pt x="616781" y="57785"/>
                  </a:lnTo>
                  <a:close/>
                </a:path>
                <a:path w="1048384" h="189864">
                  <a:moveTo>
                    <a:pt x="623062" y="129159"/>
                  </a:moveTo>
                  <a:lnTo>
                    <a:pt x="607441" y="129159"/>
                  </a:lnTo>
                  <a:lnTo>
                    <a:pt x="607441" y="144399"/>
                  </a:lnTo>
                  <a:lnTo>
                    <a:pt x="623062" y="144399"/>
                  </a:lnTo>
                  <a:lnTo>
                    <a:pt x="623062" y="129159"/>
                  </a:lnTo>
                  <a:close/>
                </a:path>
                <a:path w="1048384" h="189864">
                  <a:moveTo>
                    <a:pt x="623062" y="95123"/>
                  </a:moveTo>
                  <a:lnTo>
                    <a:pt x="607441" y="95123"/>
                  </a:lnTo>
                  <a:lnTo>
                    <a:pt x="607441" y="113157"/>
                  </a:lnTo>
                  <a:lnTo>
                    <a:pt x="604901" y="120014"/>
                  </a:lnTo>
                  <a:lnTo>
                    <a:pt x="594868" y="130810"/>
                  </a:lnTo>
                  <a:lnTo>
                    <a:pt x="588391" y="133604"/>
                  </a:lnTo>
                  <a:lnTo>
                    <a:pt x="603744" y="133604"/>
                  </a:lnTo>
                  <a:lnTo>
                    <a:pt x="607060" y="129159"/>
                  </a:lnTo>
                  <a:lnTo>
                    <a:pt x="623062" y="129159"/>
                  </a:lnTo>
                  <a:lnTo>
                    <a:pt x="623062" y="95123"/>
                  </a:lnTo>
                  <a:close/>
                </a:path>
                <a:path w="1048384" h="189864">
                  <a:moveTo>
                    <a:pt x="588645" y="44576"/>
                  </a:moveTo>
                  <a:lnTo>
                    <a:pt x="555498" y="69723"/>
                  </a:lnTo>
                  <a:lnTo>
                    <a:pt x="562836" y="64482"/>
                  </a:lnTo>
                  <a:lnTo>
                    <a:pt x="570579" y="60753"/>
                  </a:lnTo>
                  <a:lnTo>
                    <a:pt x="578750" y="58525"/>
                  </a:lnTo>
                  <a:lnTo>
                    <a:pt x="587375" y="57785"/>
                  </a:lnTo>
                  <a:lnTo>
                    <a:pt x="616781" y="57785"/>
                  </a:lnTo>
                  <a:lnTo>
                    <a:pt x="614473" y="53705"/>
                  </a:lnTo>
                  <a:lnTo>
                    <a:pt x="603720" y="46861"/>
                  </a:lnTo>
                  <a:lnTo>
                    <a:pt x="588645" y="44576"/>
                  </a:lnTo>
                  <a:close/>
                </a:path>
                <a:path w="1048384" h="189864">
                  <a:moveTo>
                    <a:pt x="672973" y="60198"/>
                  </a:moveTo>
                  <a:lnTo>
                    <a:pt x="657351" y="60198"/>
                  </a:lnTo>
                  <a:lnTo>
                    <a:pt x="657351" y="117983"/>
                  </a:lnTo>
                  <a:lnTo>
                    <a:pt x="658949" y="130484"/>
                  </a:lnTo>
                  <a:lnTo>
                    <a:pt x="663749" y="139414"/>
                  </a:lnTo>
                  <a:lnTo>
                    <a:pt x="671764" y="144772"/>
                  </a:lnTo>
                  <a:lnTo>
                    <a:pt x="683006" y="146558"/>
                  </a:lnTo>
                  <a:lnTo>
                    <a:pt x="688975" y="146558"/>
                  </a:lnTo>
                  <a:lnTo>
                    <a:pt x="693801" y="145542"/>
                  </a:lnTo>
                  <a:lnTo>
                    <a:pt x="697484" y="143510"/>
                  </a:lnTo>
                  <a:lnTo>
                    <a:pt x="697484" y="133350"/>
                  </a:lnTo>
                  <a:lnTo>
                    <a:pt x="682244" y="133350"/>
                  </a:lnTo>
                  <a:lnTo>
                    <a:pt x="678561" y="131952"/>
                  </a:lnTo>
                  <a:lnTo>
                    <a:pt x="676275" y="129159"/>
                  </a:lnTo>
                  <a:lnTo>
                    <a:pt x="674116" y="126364"/>
                  </a:lnTo>
                  <a:lnTo>
                    <a:pt x="672973" y="121793"/>
                  </a:lnTo>
                  <a:lnTo>
                    <a:pt x="672973" y="60198"/>
                  </a:lnTo>
                  <a:close/>
                </a:path>
                <a:path w="1048384" h="189864">
                  <a:moveTo>
                    <a:pt x="697484" y="130175"/>
                  </a:moveTo>
                  <a:lnTo>
                    <a:pt x="694690" y="132334"/>
                  </a:lnTo>
                  <a:lnTo>
                    <a:pt x="691261" y="133350"/>
                  </a:lnTo>
                  <a:lnTo>
                    <a:pt x="697484" y="133350"/>
                  </a:lnTo>
                  <a:lnTo>
                    <a:pt x="697484" y="130175"/>
                  </a:lnTo>
                  <a:close/>
                </a:path>
                <a:path w="1048384" h="189864">
                  <a:moveTo>
                    <a:pt x="697484" y="46862"/>
                  </a:moveTo>
                  <a:lnTo>
                    <a:pt x="640588" y="46862"/>
                  </a:lnTo>
                  <a:lnTo>
                    <a:pt x="640588" y="60198"/>
                  </a:lnTo>
                  <a:lnTo>
                    <a:pt x="697484" y="60198"/>
                  </a:lnTo>
                  <a:lnTo>
                    <a:pt x="697484" y="46862"/>
                  </a:lnTo>
                  <a:close/>
                </a:path>
                <a:path w="1048384" h="189864">
                  <a:moveTo>
                    <a:pt x="672973" y="18034"/>
                  </a:moveTo>
                  <a:lnTo>
                    <a:pt x="657351" y="23113"/>
                  </a:lnTo>
                  <a:lnTo>
                    <a:pt x="657351" y="46862"/>
                  </a:lnTo>
                  <a:lnTo>
                    <a:pt x="672973" y="46862"/>
                  </a:lnTo>
                  <a:lnTo>
                    <a:pt x="672973" y="18034"/>
                  </a:lnTo>
                  <a:close/>
                </a:path>
                <a:path w="1048384" h="189864">
                  <a:moveTo>
                    <a:pt x="728726" y="1905"/>
                  </a:moveTo>
                  <a:lnTo>
                    <a:pt x="723011" y="1905"/>
                  </a:lnTo>
                  <a:lnTo>
                    <a:pt x="720598" y="2794"/>
                  </a:lnTo>
                  <a:lnTo>
                    <a:pt x="716661" y="6731"/>
                  </a:lnTo>
                  <a:lnTo>
                    <a:pt x="715772" y="9144"/>
                  </a:lnTo>
                  <a:lnTo>
                    <a:pt x="715772" y="14986"/>
                  </a:lnTo>
                  <a:lnTo>
                    <a:pt x="716661" y="17399"/>
                  </a:lnTo>
                  <a:lnTo>
                    <a:pt x="718693" y="19304"/>
                  </a:lnTo>
                  <a:lnTo>
                    <a:pt x="720598" y="21209"/>
                  </a:lnTo>
                  <a:lnTo>
                    <a:pt x="723011" y="22098"/>
                  </a:lnTo>
                  <a:lnTo>
                    <a:pt x="728726" y="22098"/>
                  </a:lnTo>
                  <a:lnTo>
                    <a:pt x="731139" y="21209"/>
                  </a:lnTo>
                  <a:lnTo>
                    <a:pt x="735076" y="17272"/>
                  </a:lnTo>
                  <a:lnTo>
                    <a:pt x="736038" y="14986"/>
                  </a:lnTo>
                  <a:lnTo>
                    <a:pt x="736092" y="9144"/>
                  </a:lnTo>
                  <a:lnTo>
                    <a:pt x="735076" y="6731"/>
                  </a:lnTo>
                  <a:lnTo>
                    <a:pt x="733171" y="4699"/>
                  </a:lnTo>
                  <a:lnTo>
                    <a:pt x="731139" y="2794"/>
                  </a:lnTo>
                  <a:lnTo>
                    <a:pt x="728726" y="1905"/>
                  </a:lnTo>
                  <a:close/>
                </a:path>
                <a:path w="1048384" h="189864">
                  <a:moveTo>
                    <a:pt x="733425" y="46862"/>
                  </a:moveTo>
                  <a:lnTo>
                    <a:pt x="717803" y="46862"/>
                  </a:lnTo>
                  <a:lnTo>
                    <a:pt x="717803" y="144399"/>
                  </a:lnTo>
                  <a:lnTo>
                    <a:pt x="733425" y="144399"/>
                  </a:lnTo>
                  <a:lnTo>
                    <a:pt x="733425" y="46862"/>
                  </a:lnTo>
                  <a:close/>
                </a:path>
                <a:path w="1048384" h="189864">
                  <a:moveTo>
                    <a:pt x="808101" y="44576"/>
                  </a:moveTo>
                  <a:lnTo>
                    <a:pt x="771774" y="58425"/>
                  </a:lnTo>
                  <a:lnTo>
                    <a:pt x="758444" y="96774"/>
                  </a:lnTo>
                  <a:lnTo>
                    <a:pt x="759251" y="107539"/>
                  </a:lnTo>
                  <a:lnTo>
                    <a:pt x="786399" y="143271"/>
                  </a:lnTo>
                  <a:lnTo>
                    <a:pt x="805815" y="146685"/>
                  </a:lnTo>
                  <a:lnTo>
                    <a:pt x="816387" y="145805"/>
                  </a:lnTo>
                  <a:lnTo>
                    <a:pt x="825817" y="143176"/>
                  </a:lnTo>
                  <a:lnTo>
                    <a:pt x="834104" y="138809"/>
                  </a:lnTo>
                  <a:lnTo>
                    <a:pt x="840205" y="133604"/>
                  </a:lnTo>
                  <a:lnTo>
                    <a:pt x="806958" y="133604"/>
                  </a:lnTo>
                  <a:lnTo>
                    <a:pt x="799907" y="132982"/>
                  </a:lnTo>
                  <a:lnTo>
                    <a:pt x="774479" y="96774"/>
                  </a:lnTo>
                  <a:lnTo>
                    <a:pt x="774511" y="95250"/>
                  </a:lnTo>
                  <a:lnTo>
                    <a:pt x="793511" y="60340"/>
                  </a:lnTo>
                  <a:lnTo>
                    <a:pt x="806958" y="57785"/>
                  </a:lnTo>
                  <a:lnTo>
                    <a:pt x="841846" y="57785"/>
                  </a:lnTo>
                  <a:lnTo>
                    <a:pt x="835443" y="52185"/>
                  </a:lnTo>
                  <a:lnTo>
                    <a:pt x="827547" y="47974"/>
                  </a:lnTo>
                  <a:lnTo>
                    <a:pt x="818437" y="45430"/>
                  </a:lnTo>
                  <a:lnTo>
                    <a:pt x="808101" y="44576"/>
                  </a:lnTo>
                  <a:close/>
                </a:path>
                <a:path w="1048384" h="189864">
                  <a:moveTo>
                    <a:pt x="841846" y="57785"/>
                  </a:moveTo>
                  <a:lnTo>
                    <a:pt x="817118" y="57785"/>
                  </a:lnTo>
                  <a:lnTo>
                    <a:pt x="824865" y="61087"/>
                  </a:lnTo>
                  <a:lnTo>
                    <a:pt x="830326" y="67690"/>
                  </a:lnTo>
                  <a:lnTo>
                    <a:pt x="833846" y="73167"/>
                  </a:lnTo>
                  <a:lnTo>
                    <a:pt x="836390" y="79692"/>
                  </a:lnTo>
                  <a:lnTo>
                    <a:pt x="837934" y="87264"/>
                  </a:lnTo>
                  <a:lnTo>
                    <a:pt x="838415" y="95250"/>
                  </a:lnTo>
                  <a:lnTo>
                    <a:pt x="838399" y="96774"/>
                  </a:lnTo>
                  <a:lnTo>
                    <a:pt x="817118" y="133604"/>
                  </a:lnTo>
                  <a:lnTo>
                    <a:pt x="840205" y="133604"/>
                  </a:lnTo>
                  <a:lnTo>
                    <a:pt x="854456" y="95250"/>
                  </a:lnTo>
                  <a:lnTo>
                    <a:pt x="853692" y="84006"/>
                  </a:lnTo>
                  <a:lnTo>
                    <a:pt x="851392" y="74072"/>
                  </a:lnTo>
                  <a:lnTo>
                    <a:pt x="847544" y="65424"/>
                  </a:lnTo>
                  <a:lnTo>
                    <a:pt x="842137" y="58038"/>
                  </a:lnTo>
                  <a:lnTo>
                    <a:pt x="841846" y="57785"/>
                  </a:lnTo>
                  <a:close/>
                </a:path>
                <a:path w="1048384" h="189864">
                  <a:moveTo>
                    <a:pt x="894969" y="46862"/>
                  </a:moveTo>
                  <a:lnTo>
                    <a:pt x="879348" y="46862"/>
                  </a:lnTo>
                  <a:lnTo>
                    <a:pt x="879348" y="144399"/>
                  </a:lnTo>
                  <a:lnTo>
                    <a:pt x="894969" y="144399"/>
                  </a:lnTo>
                  <a:lnTo>
                    <a:pt x="894969" y="79883"/>
                  </a:lnTo>
                  <a:lnTo>
                    <a:pt x="897509" y="72389"/>
                  </a:lnTo>
                  <a:lnTo>
                    <a:pt x="902716" y="66548"/>
                  </a:lnTo>
                  <a:lnTo>
                    <a:pt x="905697" y="63119"/>
                  </a:lnTo>
                  <a:lnTo>
                    <a:pt x="894969" y="63119"/>
                  </a:lnTo>
                  <a:lnTo>
                    <a:pt x="894969" y="46862"/>
                  </a:lnTo>
                  <a:close/>
                </a:path>
                <a:path w="1048384" h="189864">
                  <a:moveTo>
                    <a:pt x="953666" y="57785"/>
                  </a:moveTo>
                  <a:lnTo>
                    <a:pt x="922020" y="57785"/>
                  </a:lnTo>
                  <a:lnTo>
                    <a:pt x="931947" y="59715"/>
                  </a:lnTo>
                  <a:lnTo>
                    <a:pt x="939053" y="65516"/>
                  </a:lnTo>
                  <a:lnTo>
                    <a:pt x="943326" y="75197"/>
                  </a:lnTo>
                  <a:lnTo>
                    <a:pt x="944752" y="88773"/>
                  </a:lnTo>
                  <a:lnTo>
                    <a:pt x="944752" y="144399"/>
                  </a:lnTo>
                  <a:lnTo>
                    <a:pt x="960374" y="144399"/>
                  </a:lnTo>
                  <a:lnTo>
                    <a:pt x="960374" y="84836"/>
                  </a:lnTo>
                  <a:lnTo>
                    <a:pt x="959830" y="75618"/>
                  </a:lnTo>
                  <a:lnTo>
                    <a:pt x="958214" y="67579"/>
                  </a:lnTo>
                  <a:lnTo>
                    <a:pt x="955550" y="60706"/>
                  </a:lnTo>
                  <a:lnTo>
                    <a:pt x="953666" y="57785"/>
                  </a:lnTo>
                  <a:close/>
                </a:path>
                <a:path w="1048384" h="189864">
                  <a:moveTo>
                    <a:pt x="927353" y="44576"/>
                  </a:moveTo>
                  <a:lnTo>
                    <a:pt x="917495" y="45741"/>
                  </a:lnTo>
                  <a:lnTo>
                    <a:pt x="908875" y="49228"/>
                  </a:lnTo>
                  <a:lnTo>
                    <a:pt x="901493" y="55024"/>
                  </a:lnTo>
                  <a:lnTo>
                    <a:pt x="895350" y="63119"/>
                  </a:lnTo>
                  <a:lnTo>
                    <a:pt x="905697" y="63119"/>
                  </a:lnTo>
                  <a:lnTo>
                    <a:pt x="907796" y="60706"/>
                  </a:lnTo>
                  <a:lnTo>
                    <a:pt x="914273" y="57785"/>
                  </a:lnTo>
                  <a:lnTo>
                    <a:pt x="953666" y="57785"/>
                  </a:lnTo>
                  <a:lnTo>
                    <a:pt x="951865" y="54990"/>
                  </a:lnTo>
                  <a:lnTo>
                    <a:pt x="947124" y="50417"/>
                  </a:lnTo>
                  <a:lnTo>
                    <a:pt x="941466" y="47164"/>
                  </a:lnTo>
                  <a:lnTo>
                    <a:pt x="934880" y="45221"/>
                  </a:lnTo>
                  <a:lnTo>
                    <a:pt x="927353" y="44576"/>
                  </a:lnTo>
                  <a:close/>
                </a:path>
                <a:path w="1048384" h="189864">
                  <a:moveTo>
                    <a:pt x="983234" y="124206"/>
                  </a:moveTo>
                  <a:lnTo>
                    <a:pt x="983234" y="140970"/>
                  </a:lnTo>
                  <a:lnTo>
                    <a:pt x="988998" y="143470"/>
                  </a:lnTo>
                  <a:lnTo>
                    <a:pt x="995251" y="145256"/>
                  </a:lnTo>
                  <a:lnTo>
                    <a:pt x="1002004" y="146327"/>
                  </a:lnTo>
                  <a:lnTo>
                    <a:pt x="1009269" y="146685"/>
                  </a:lnTo>
                  <a:lnTo>
                    <a:pt x="1014349" y="146685"/>
                  </a:lnTo>
                  <a:lnTo>
                    <a:pt x="1043082" y="133604"/>
                  </a:lnTo>
                  <a:lnTo>
                    <a:pt x="1011301" y="133604"/>
                  </a:lnTo>
                  <a:lnTo>
                    <a:pt x="1003772" y="133010"/>
                  </a:lnTo>
                  <a:lnTo>
                    <a:pt x="996600" y="131238"/>
                  </a:lnTo>
                  <a:lnTo>
                    <a:pt x="989762" y="128299"/>
                  </a:lnTo>
                  <a:lnTo>
                    <a:pt x="983234" y="124206"/>
                  </a:lnTo>
                  <a:close/>
                </a:path>
                <a:path w="1048384" h="189864">
                  <a:moveTo>
                    <a:pt x="1029208" y="44576"/>
                  </a:moveTo>
                  <a:lnTo>
                    <a:pt x="1016000" y="44576"/>
                  </a:lnTo>
                  <a:lnTo>
                    <a:pt x="1011301" y="45212"/>
                  </a:lnTo>
                  <a:lnTo>
                    <a:pt x="1006856" y="46482"/>
                  </a:lnTo>
                  <a:lnTo>
                    <a:pt x="1002411" y="47625"/>
                  </a:lnTo>
                  <a:lnTo>
                    <a:pt x="998347" y="49402"/>
                  </a:lnTo>
                  <a:lnTo>
                    <a:pt x="994918" y="51815"/>
                  </a:lnTo>
                  <a:lnTo>
                    <a:pt x="991362" y="54229"/>
                  </a:lnTo>
                  <a:lnTo>
                    <a:pt x="988568" y="57150"/>
                  </a:lnTo>
                  <a:lnTo>
                    <a:pt x="986536" y="60706"/>
                  </a:lnTo>
                  <a:lnTo>
                    <a:pt x="984376" y="64135"/>
                  </a:lnTo>
                  <a:lnTo>
                    <a:pt x="983361" y="68199"/>
                  </a:lnTo>
                  <a:lnTo>
                    <a:pt x="983361" y="76581"/>
                  </a:lnTo>
                  <a:lnTo>
                    <a:pt x="1012698" y="102362"/>
                  </a:lnTo>
                  <a:lnTo>
                    <a:pt x="1015619" y="103505"/>
                  </a:lnTo>
                  <a:lnTo>
                    <a:pt x="1030097" y="113284"/>
                  </a:lnTo>
                  <a:lnTo>
                    <a:pt x="1031240" y="115062"/>
                  </a:lnTo>
                  <a:lnTo>
                    <a:pt x="1031875" y="117221"/>
                  </a:lnTo>
                  <a:lnTo>
                    <a:pt x="1031875" y="129032"/>
                  </a:lnTo>
                  <a:lnTo>
                    <a:pt x="1025017" y="133604"/>
                  </a:lnTo>
                  <a:lnTo>
                    <a:pt x="1043082" y="133604"/>
                  </a:lnTo>
                  <a:lnTo>
                    <a:pt x="1046861" y="127381"/>
                  </a:lnTo>
                  <a:lnTo>
                    <a:pt x="1047876" y="123189"/>
                  </a:lnTo>
                  <a:lnTo>
                    <a:pt x="1047876" y="114426"/>
                  </a:lnTo>
                  <a:lnTo>
                    <a:pt x="1019937" y="89535"/>
                  </a:lnTo>
                  <a:lnTo>
                    <a:pt x="1011301" y="86106"/>
                  </a:lnTo>
                  <a:lnTo>
                    <a:pt x="1008761" y="84962"/>
                  </a:lnTo>
                  <a:lnTo>
                    <a:pt x="1006601" y="83820"/>
                  </a:lnTo>
                  <a:lnTo>
                    <a:pt x="1004824" y="82423"/>
                  </a:lnTo>
                  <a:lnTo>
                    <a:pt x="1003046" y="81152"/>
                  </a:lnTo>
                  <a:lnTo>
                    <a:pt x="1001649" y="79629"/>
                  </a:lnTo>
                  <a:lnTo>
                    <a:pt x="1000760" y="77850"/>
                  </a:lnTo>
                  <a:lnTo>
                    <a:pt x="999871" y="76200"/>
                  </a:lnTo>
                  <a:lnTo>
                    <a:pt x="999363" y="74040"/>
                  </a:lnTo>
                  <a:lnTo>
                    <a:pt x="999363" y="69469"/>
                  </a:lnTo>
                  <a:lnTo>
                    <a:pt x="999871" y="67563"/>
                  </a:lnTo>
                  <a:lnTo>
                    <a:pt x="1001649" y="64262"/>
                  </a:lnTo>
                  <a:lnTo>
                    <a:pt x="1003046" y="62737"/>
                  </a:lnTo>
                  <a:lnTo>
                    <a:pt x="1004697" y="61595"/>
                  </a:lnTo>
                  <a:lnTo>
                    <a:pt x="1006348" y="60325"/>
                  </a:lnTo>
                  <a:lnTo>
                    <a:pt x="1008380" y="59436"/>
                  </a:lnTo>
                  <a:lnTo>
                    <a:pt x="1010666" y="58800"/>
                  </a:lnTo>
                  <a:lnTo>
                    <a:pt x="1013078" y="58038"/>
                  </a:lnTo>
                  <a:lnTo>
                    <a:pt x="1015746" y="57785"/>
                  </a:lnTo>
                  <a:lnTo>
                    <a:pt x="1043432" y="57785"/>
                  </a:lnTo>
                  <a:lnTo>
                    <a:pt x="1043432" y="49022"/>
                  </a:lnTo>
                  <a:lnTo>
                    <a:pt x="1036701" y="46100"/>
                  </a:lnTo>
                  <a:lnTo>
                    <a:pt x="1029208" y="44576"/>
                  </a:lnTo>
                  <a:close/>
                </a:path>
                <a:path w="1048384" h="189864">
                  <a:moveTo>
                    <a:pt x="1043432" y="57785"/>
                  </a:moveTo>
                  <a:lnTo>
                    <a:pt x="1018667" y="57785"/>
                  </a:lnTo>
                  <a:lnTo>
                    <a:pt x="1025429" y="58215"/>
                  </a:lnTo>
                  <a:lnTo>
                    <a:pt x="1031811" y="59515"/>
                  </a:lnTo>
                  <a:lnTo>
                    <a:pt x="1037812" y="61696"/>
                  </a:lnTo>
                  <a:lnTo>
                    <a:pt x="1043432" y="64770"/>
                  </a:lnTo>
                  <a:lnTo>
                    <a:pt x="1043432" y="57785"/>
                  </a:lnTo>
                  <a:close/>
                </a:path>
              </a:pathLst>
            </a:custGeom>
            <a:solidFill>
              <a:srgbClr val="FFFFFF">
                <a:alpha val="98823"/>
              </a:srgbClr>
            </a:solidFill>
          </p:spPr>
          <p:txBody>
            <a:bodyPr wrap="square" lIns="0" tIns="0" rIns="0" bIns="0" rtlCol="0"/>
            <a:lstStyle/>
            <a:p>
              <a:endParaRPr sz="1764" dirty="0">
                <a:latin typeface="+mj-lt"/>
              </a:endParaRPr>
            </a:p>
          </p:txBody>
        </p:sp>
        <p:sp>
          <p:nvSpPr>
            <p:cNvPr id="78" name="object 76">
              <a:extLst>
                <a:ext uri="{FF2B5EF4-FFF2-40B4-BE49-F238E27FC236}">
                  <a16:creationId xmlns:a16="http://schemas.microsoft.com/office/drawing/2014/main" id="{62907518-AC71-4B48-BB4C-B704130066F2}"/>
                </a:ext>
              </a:extLst>
            </p:cNvPr>
            <p:cNvSpPr/>
            <p:nvPr/>
          </p:nvSpPr>
          <p:spPr>
            <a:xfrm>
              <a:off x="9715500" y="5768339"/>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79" name="object 77">
              <a:extLst>
                <a:ext uri="{FF2B5EF4-FFF2-40B4-BE49-F238E27FC236}">
                  <a16:creationId xmlns:a16="http://schemas.microsoft.com/office/drawing/2014/main" id="{A7AF8E13-BDE7-4A62-8FFB-27A1CCF1CA1D}"/>
                </a:ext>
              </a:extLst>
            </p:cNvPr>
            <p:cNvSpPr/>
            <p:nvPr/>
          </p:nvSpPr>
          <p:spPr>
            <a:xfrm>
              <a:off x="10231500" y="5863958"/>
              <a:ext cx="640715" cy="184785"/>
            </a:xfrm>
            <a:custGeom>
              <a:avLst/>
              <a:gdLst/>
              <a:ahLst/>
              <a:cxnLst/>
              <a:rect l="l" t="t" r="r" b="b"/>
              <a:pathLst>
                <a:path w="640715" h="184785">
                  <a:moveTo>
                    <a:pt x="0" y="114490"/>
                  </a:moveTo>
                  <a:lnTo>
                    <a:pt x="0" y="133350"/>
                  </a:lnTo>
                  <a:lnTo>
                    <a:pt x="1777" y="134556"/>
                  </a:lnTo>
                  <a:lnTo>
                    <a:pt x="32130" y="141160"/>
                  </a:lnTo>
                  <a:lnTo>
                    <a:pt x="40767" y="141160"/>
                  </a:lnTo>
                  <a:lnTo>
                    <a:pt x="75627" y="126771"/>
                  </a:lnTo>
                  <a:lnTo>
                    <a:pt x="33908" y="126771"/>
                  </a:lnTo>
                  <a:lnTo>
                    <a:pt x="30733" y="126492"/>
                  </a:lnTo>
                  <a:lnTo>
                    <a:pt x="7874" y="119634"/>
                  </a:lnTo>
                  <a:lnTo>
                    <a:pt x="4825" y="118110"/>
                  </a:lnTo>
                  <a:lnTo>
                    <a:pt x="2158" y="116395"/>
                  </a:lnTo>
                  <a:lnTo>
                    <a:pt x="0" y="114490"/>
                  </a:lnTo>
                  <a:close/>
                </a:path>
                <a:path w="640715" h="184785">
                  <a:moveTo>
                    <a:pt x="47625" y="0"/>
                  </a:moveTo>
                  <a:lnTo>
                    <a:pt x="41782" y="0"/>
                  </a:lnTo>
                  <a:lnTo>
                    <a:pt x="35941" y="723"/>
                  </a:lnTo>
                  <a:lnTo>
                    <a:pt x="1650" y="24841"/>
                  </a:lnTo>
                  <a:lnTo>
                    <a:pt x="253" y="30251"/>
                  </a:lnTo>
                  <a:lnTo>
                    <a:pt x="253" y="41554"/>
                  </a:lnTo>
                  <a:lnTo>
                    <a:pt x="1143" y="45986"/>
                  </a:lnTo>
                  <a:lnTo>
                    <a:pt x="2921" y="49771"/>
                  </a:lnTo>
                  <a:lnTo>
                    <a:pt x="4572" y="53543"/>
                  </a:lnTo>
                  <a:lnTo>
                    <a:pt x="6984" y="56921"/>
                  </a:lnTo>
                  <a:lnTo>
                    <a:pt x="13080" y="62890"/>
                  </a:lnTo>
                  <a:lnTo>
                    <a:pt x="16637" y="65620"/>
                  </a:lnTo>
                  <a:lnTo>
                    <a:pt x="20827" y="68097"/>
                  </a:lnTo>
                  <a:lnTo>
                    <a:pt x="24892" y="70573"/>
                  </a:lnTo>
                  <a:lnTo>
                    <a:pt x="29337" y="73025"/>
                  </a:lnTo>
                  <a:lnTo>
                    <a:pt x="34163" y="75438"/>
                  </a:lnTo>
                  <a:lnTo>
                    <a:pt x="38607" y="77724"/>
                  </a:lnTo>
                  <a:lnTo>
                    <a:pt x="42925" y="79895"/>
                  </a:lnTo>
                  <a:lnTo>
                    <a:pt x="46735" y="81965"/>
                  </a:lnTo>
                  <a:lnTo>
                    <a:pt x="50673" y="84023"/>
                  </a:lnTo>
                  <a:lnTo>
                    <a:pt x="54101" y="86182"/>
                  </a:lnTo>
                  <a:lnTo>
                    <a:pt x="56896" y="88442"/>
                  </a:lnTo>
                  <a:lnTo>
                    <a:pt x="59817" y="90690"/>
                  </a:lnTo>
                  <a:lnTo>
                    <a:pt x="61975" y="93179"/>
                  </a:lnTo>
                  <a:lnTo>
                    <a:pt x="65277" y="98640"/>
                  </a:lnTo>
                  <a:lnTo>
                    <a:pt x="66040" y="101854"/>
                  </a:lnTo>
                  <a:lnTo>
                    <a:pt x="66040" y="112395"/>
                  </a:lnTo>
                  <a:lnTo>
                    <a:pt x="63626" y="117652"/>
                  </a:lnTo>
                  <a:lnTo>
                    <a:pt x="53975" y="124955"/>
                  </a:lnTo>
                  <a:lnTo>
                    <a:pt x="46608" y="126771"/>
                  </a:lnTo>
                  <a:lnTo>
                    <a:pt x="75627" y="126771"/>
                  </a:lnTo>
                  <a:lnTo>
                    <a:pt x="76200" y="126161"/>
                  </a:lnTo>
                  <a:lnTo>
                    <a:pt x="81533" y="116827"/>
                  </a:lnTo>
                  <a:lnTo>
                    <a:pt x="82803" y="111125"/>
                  </a:lnTo>
                  <a:lnTo>
                    <a:pt x="82803" y="99314"/>
                  </a:lnTo>
                  <a:lnTo>
                    <a:pt x="81915" y="94805"/>
                  </a:lnTo>
                  <a:lnTo>
                    <a:pt x="79796" y="90690"/>
                  </a:lnTo>
                  <a:lnTo>
                    <a:pt x="77977" y="86931"/>
                  </a:lnTo>
                  <a:lnTo>
                    <a:pt x="46608" y="63627"/>
                  </a:lnTo>
                  <a:lnTo>
                    <a:pt x="41909" y="61277"/>
                  </a:lnTo>
                  <a:lnTo>
                    <a:pt x="17018" y="38544"/>
                  </a:lnTo>
                  <a:lnTo>
                    <a:pt x="17018" y="31305"/>
                  </a:lnTo>
                  <a:lnTo>
                    <a:pt x="26289" y="19138"/>
                  </a:lnTo>
                  <a:lnTo>
                    <a:pt x="28955" y="17487"/>
                  </a:lnTo>
                  <a:lnTo>
                    <a:pt x="32130" y="16306"/>
                  </a:lnTo>
                  <a:lnTo>
                    <a:pt x="35559" y="15570"/>
                  </a:lnTo>
                  <a:lnTo>
                    <a:pt x="39116" y="14846"/>
                  </a:lnTo>
                  <a:lnTo>
                    <a:pt x="42545" y="14478"/>
                  </a:lnTo>
                  <a:lnTo>
                    <a:pt x="77089" y="14478"/>
                  </a:lnTo>
                  <a:lnTo>
                    <a:pt x="77089" y="4851"/>
                  </a:lnTo>
                  <a:lnTo>
                    <a:pt x="71806" y="2727"/>
                  </a:lnTo>
                  <a:lnTo>
                    <a:pt x="65119" y="1211"/>
                  </a:lnTo>
                  <a:lnTo>
                    <a:pt x="57050" y="302"/>
                  </a:lnTo>
                  <a:lnTo>
                    <a:pt x="47625" y="0"/>
                  </a:lnTo>
                  <a:close/>
                </a:path>
                <a:path w="640715" h="184785">
                  <a:moveTo>
                    <a:pt x="77089" y="14478"/>
                  </a:moveTo>
                  <a:lnTo>
                    <a:pt x="46100" y="14478"/>
                  </a:lnTo>
                  <a:lnTo>
                    <a:pt x="55121" y="15001"/>
                  </a:lnTo>
                  <a:lnTo>
                    <a:pt x="63309" y="16573"/>
                  </a:lnTo>
                  <a:lnTo>
                    <a:pt x="70639" y="19192"/>
                  </a:lnTo>
                  <a:lnTo>
                    <a:pt x="77089" y="22860"/>
                  </a:lnTo>
                  <a:lnTo>
                    <a:pt x="77089" y="14478"/>
                  </a:lnTo>
                  <a:close/>
                </a:path>
                <a:path w="640715" h="184785">
                  <a:moveTo>
                    <a:pt x="122554" y="54673"/>
                  </a:moveTo>
                  <a:lnTo>
                    <a:pt x="106933" y="54673"/>
                  </a:lnTo>
                  <a:lnTo>
                    <a:pt x="106933" y="112395"/>
                  </a:lnTo>
                  <a:lnTo>
                    <a:pt x="108531" y="124896"/>
                  </a:lnTo>
                  <a:lnTo>
                    <a:pt x="113331" y="133826"/>
                  </a:lnTo>
                  <a:lnTo>
                    <a:pt x="121346" y="139184"/>
                  </a:lnTo>
                  <a:lnTo>
                    <a:pt x="132588" y="140970"/>
                  </a:lnTo>
                  <a:lnTo>
                    <a:pt x="138556" y="140970"/>
                  </a:lnTo>
                  <a:lnTo>
                    <a:pt x="143382" y="139954"/>
                  </a:lnTo>
                  <a:lnTo>
                    <a:pt x="147066" y="137922"/>
                  </a:lnTo>
                  <a:lnTo>
                    <a:pt x="147066" y="127825"/>
                  </a:lnTo>
                  <a:lnTo>
                    <a:pt x="131825" y="127825"/>
                  </a:lnTo>
                  <a:lnTo>
                    <a:pt x="128143" y="126428"/>
                  </a:lnTo>
                  <a:lnTo>
                    <a:pt x="125856" y="123634"/>
                  </a:lnTo>
                  <a:lnTo>
                    <a:pt x="123698" y="120840"/>
                  </a:lnTo>
                  <a:lnTo>
                    <a:pt x="122554" y="116166"/>
                  </a:lnTo>
                  <a:lnTo>
                    <a:pt x="122554" y="54673"/>
                  </a:lnTo>
                  <a:close/>
                </a:path>
                <a:path w="640715" h="184785">
                  <a:moveTo>
                    <a:pt x="147066" y="124587"/>
                  </a:moveTo>
                  <a:lnTo>
                    <a:pt x="144272" y="126746"/>
                  </a:lnTo>
                  <a:lnTo>
                    <a:pt x="140843" y="127825"/>
                  </a:lnTo>
                  <a:lnTo>
                    <a:pt x="147066" y="127825"/>
                  </a:lnTo>
                  <a:lnTo>
                    <a:pt x="147066" y="124587"/>
                  </a:lnTo>
                  <a:close/>
                </a:path>
                <a:path w="640715" h="184785">
                  <a:moveTo>
                    <a:pt x="147066" y="41338"/>
                  </a:moveTo>
                  <a:lnTo>
                    <a:pt x="90170" y="41338"/>
                  </a:lnTo>
                  <a:lnTo>
                    <a:pt x="90170" y="54673"/>
                  </a:lnTo>
                  <a:lnTo>
                    <a:pt x="147066" y="54673"/>
                  </a:lnTo>
                  <a:lnTo>
                    <a:pt x="147066" y="41338"/>
                  </a:lnTo>
                  <a:close/>
                </a:path>
                <a:path w="640715" h="184785">
                  <a:moveTo>
                    <a:pt x="122554" y="12471"/>
                  </a:moveTo>
                  <a:lnTo>
                    <a:pt x="106933" y="17526"/>
                  </a:lnTo>
                  <a:lnTo>
                    <a:pt x="106933" y="41338"/>
                  </a:lnTo>
                  <a:lnTo>
                    <a:pt x="122554" y="41338"/>
                  </a:lnTo>
                  <a:lnTo>
                    <a:pt x="122554" y="12471"/>
                  </a:lnTo>
                  <a:close/>
                </a:path>
                <a:path w="640715" h="184785">
                  <a:moveTo>
                    <a:pt x="208915" y="39052"/>
                  </a:moveTo>
                  <a:lnTo>
                    <a:pt x="172593" y="52857"/>
                  </a:lnTo>
                  <a:lnTo>
                    <a:pt x="159257" y="91249"/>
                  </a:lnTo>
                  <a:lnTo>
                    <a:pt x="160065" y="101979"/>
                  </a:lnTo>
                  <a:lnTo>
                    <a:pt x="187213" y="137742"/>
                  </a:lnTo>
                  <a:lnTo>
                    <a:pt x="206628" y="141160"/>
                  </a:lnTo>
                  <a:lnTo>
                    <a:pt x="217201" y="140282"/>
                  </a:lnTo>
                  <a:lnTo>
                    <a:pt x="226631" y="137647"/>
                  </a:lnTo>
                  <a:lnTo>
                    <a:pt x="234918" y="133257"/>
                  </a:lnTo>
                  <a:lnTo>
                    <a:pt x="241013" y="128016"/>
                  </a:lnTo>
                  <a:lnTo>
                    <a:pt x="207772" y="128016"/>
                  </a:lnTo>
                  <a:lnTo>
                    <a:pt x="200721" y="127389"/>
                  </a:lnTo>
                  <a:lnTo>
                    <a:pt x="175298" y="91249"/>
                  </a:lnTo>
                  <a:lnTo>
                    <a:pt x="175321" y="89725"/>
                  </a:lnTo>
                  <a:lnTo>
                    <a:pt x="194325" y="54757"/>
                  </a:lnTo>
                  <a:lnTo>
                    <a:pt x="207772" y="52197"/>
                  </a:lnTo>
                  <a:lnTo>
                    <a:pt x="242632" y="52197"/>
                  </a:lnTo>
                  <a:lnTo>
                    <a:pt x="236257" y="46601"/>
                  </a:lnTo>
                  <a:lnTo>
                    <a:pt x="228361" y="42406"/>
                  </a:lnTo>
                  <a:lnTo>
                    <a:pt x="219251" y="39890"/>
                  </a:lnTo>
                  <a:lnTo>
                    <a:pt x="208915" y="39052"/>
                  </a:lnTo>
                  <a:close/>
                </a:path>
                <a:path w="640715" h="184785">
                  <a:moveTo>
                    <a:pt x="242632" y="52197"/>
                  </a:moveTo>
                  <a:lnTo>
                    <a:pt x="217931" y="52197"/>
                  </a:lnTo>
                  <a:lnTo>
                    <a:pt x="225678" y="55499"/>
                  </a:lnTo>
                  <a:lnTo>
                    <a:pt x="231140" y="62103"/>
                  </a:lnTo>
                  <a:lnTo>
                    <a:pt x="234660" y="67579"/>
                  </a:lnTo>
                  <a:lnTo>
                    <a:pt x="237204" y="74104"/>
                  </a:lnTo>
                  <a:lnTo>
                    <a:pt x="238748" y="81676"/>
                  </a:lnTo>
                  <a:lnTo>
                    <a:pt x="239233" y="89725"/>
                  </a:lnTo>
                  <a:lnTo>
                    <a:pt x="239209" y="91249"/>
                  </a:lnTo>
                  <a:lnTo>
                    <a:pt x="217931" y="128016"/>
                  </a:lnTo>
                  <a:lnTo>
                    <a:pt x="241013" y="128016"/>
                  </a:lnTo>
                  <a:lnTo>
                    <a:pt x="255270" y="89725"/>
                  </a:lnTo>
                  <a:lnTo>
                    <a:pt x="254506" y="78467"/>
                  </a:lnTo>
                  <a:lnTo>
                    <a:pt x="252206" y="68505"/>
                  </a:lnTo>
                  <a:lnTo>
                    <a:pt x="248358" y="59841"/>
                  </a:lnTo>
                  <a:lnTo>
                    <a:pt x="242950" y="52476"/>
                  </a:lnTo>
                  <a:lnTo>
                    <a:pt x="242632" y="52197"/>
                  </a:lnTo>
                  <a:close/>
                </a:path>
                <a:path w="640715" h="184785">
                  <a:moveTo>
                    <a:pt x="295782" y="41338"/>
                  </a:moveTo>
                  <a:lnTo>
                    <a:pt x="280162" y="41338"/>
                  </a:lnTo>
                  <a:lnTo>
                    <a:pt x="280162" y="138874"/>
                  </a:lnTo>
                  <a:lnTo>
                    <a:pt x="295782" y="138874"/>
                  </a:lnTo>
                  <a:lnTo>
                    <a:pt x="295782" y="89154"/>
                  </a:lnTo>
                  <a:lnTo>
                    <a:pt x="296209" y="81438"/>
                  </a:lnTo>
                  <a:lnTo>
                    <a:pt x="297481" y="74580"/>
                  </a:lnTo>
                  <a:lnTo>
                    <a:pt x="299587" y="68580"/>
                  </a:lnTo>
                  <a:lnTo>
                    <a:pt x="302514" y="63436"/>
                  </a:lnTo>
                  <a:lnTo>
                    <a:pt x="303932" y="61429"/>
                  </a:lnTo>
                  <a:lnTo>
                    <a:pt x="295782" y="61429"/>
                  </a:lnTo>
                  <a:lnTo>
                    <a:pt x="295782" y="41338"/>
                  </a:lnTo>
                  <a:close/>
                </a:path>
                <a:path w="640715" h="184785">
                  <a:moveTo>
                    <a:pt x="325754" y="39624"/>
                  </a:moveTo>
                  <a:lnTo>
                    <a:pt x="316102" y="39624"/>
                  </a:lnTo>
                  <a:lnTo>
                    <a:pt x="310896" y="41541"/>
                  </a:lnTo>
                  <a:lnTo>
                    <a:pt x="301751" y="49225"/>
                  </a:lnTo>
                  <a:lnTo>
                    <a:pt x="298450" y="54571"/>
                  </a:lnTo>
                  <a:lnTo>
                    <a:pt x="296164" y="61429"/>
                  </a:lnTo>
                  <a:lnTo>
                    <a:pt x="303932" y="61429"/>
                  </a:lnTo>
                  <a:lnTo>
                    <a:pt x="306958" y="57150"/>
                  </a:lnTo>
                  <a:lnTo>
                    <a:pt x="312547" y="54000"/>
                  </a:lnTo>
                  <a:lnTo>
                    <a:pt x="331089" y="54000"/>
                  </a:lnTo>
                  <a:lnTo>
                    <a:pt x="331089" y="40957"/>
                  </a:lnTo>
                  <a:lnTo>
                    <a:pt x="328929" y="40068"/>
                  </a:lnTo>
                  <a:lnTo>
                    <a:pt x="325754" y="39624"/>
                  </a:lnTo>
                  <a:close/>
                </a:path>
                <a:path w="640715" h="184785">
                  <a:moveTo>
                    <a:pt x="331089" y="54000"/>
                  </a:moveTo>
                  <a:lnTo>
                    <a:pt x="324357" y="54000"/>
                  </a:lnTo>
                  <a:lnTo>
                    <a:pt x="328295" y="55054"/>
                  </a:lnTo>
                  <a:lnTo>
                    <a:pt x="331089" y="57150"/>
                  </a:lnTo>
                  <a:lnTo>
                    <a:pt x="331089" y="54000"/>
                  </a:lnTo>
                  <a:close/>
                </a:path>
                <a:path w="640715" h="184785">
                  <a:moveTo>
                    <a:pt x="412297" y="52197"/>
                  </a:moveTo>
                  <a:lnTo>
                    <a:pt x="382904" y="52197"/>
                  </a:lnTo>
                  <a:lnTo>
                    <a:pt x="391666" y="53749"/>
                  </a:lnTo>
                  <a:lnTo>
                    <a:pt x="397938" y="58408"/>
                  </a:lnTo>
                  <a:lnTo>
                    <a:pt x="401710" y="66175"/>
                  </a:lnTo>
                  <a:lnTo>
                    <a:pt x="402971" y="77050"/>
                  </a:lnTo>
                  <a:lnTo>
                    <a:pt x="373760" y="81153"/>
                  </a:lnTo>
                  <a:lnTo>
                    <a:pt x="359665" y="84820"/>
                  </a:lnTo>
                  <a:lnTo>
                    <a:pt x="349583" y="91344"/>
                  </a:lnTo>
                  <a:lnTo>
                    <a:pt x="343525" y="100726"/>
                  </a:lnTo>
                  <a:lnTo>
                    <a:pt x="341502" y="112966"/>
                  </a:lnTo>
                  <a:lnTo>
                    <a:pt x="341502" y="121475"/>
                  </a:lnTo>
                  <a:lnTo>
                    <a:pt x="344297" y="128295"/>
                  </a:lnTo>
                  <a:lnTo>
                    <a:pt x="355219" y="138582"/>
                  </a:lnTo>
                  <a:lnTo>
                    <a:pt x="362839" y="141160"/>
                  </a:lnTo>
                  <a:lnTo>
                    <a:pt x="372618" y="141160"/>
                  </a:lnTo>
                  <a:lnTo>
                    <a:pt x="381908" y="140065"/>
                  </a:lnTo>
                  <a:lnTo>
                    <a:pt x="389985" y="136779"/>
                  </a:lnTo>
                  <a:lnTo>
                    <a:pt x="396871" y="131302"/>
                  </a:lnTo>
                  <a:lnTo>
                    <a:pt x="399322" y="128016"/>
                  </a:lnTo>
                  <a:lnTo>
                    <a:pt x="370585" y="128016"/>
                  </a:lnTo>
                  <a:lnTo>
                    <a:pt x="366014" y="126504"/>
                  </a:lnTo>
                  <a:lnTo>
                    <a:pt x="362584" y="123494"/>
                  </a:lnTo>
                  <a:lnTo>
                    <a:pt x="359282" y="120472"/>
                  </a:lnTo>
                  <a:lnTo>
                    <a:pt x="357504" y="116586"/>
                  </a:lnTo>
                  <a:lnTo>
                    <a:pt x="357504" y="105283"/>
                  </a:lnTo>
                  <a:lnTo>
                    <a:pt x="359409" y="100723"/>
                  </a:lnTo>
                  <a:lnTo>
                    <a:pt x="366775" y="95580"/>
                  </a:lnTo>
                  <a:lnTo>
                    <a:pt x="372237" y="93789"/>
                  </a:lnTo>
                  <a:lnTo>
                    <a:pt x="402971" y="89535"/>
                  </a:lnTo>
                  <a:lnTo>
                    <a:pt x="418592" y="89535"/>
                  </a:lnTo>
                  <a:lnTo>
                    <a:pt x="418592" y="75438"/>
                  </a:lnTo>
                  <a:lnTo>
                    <a:pt x="416446" y="59519"/>
                  </a:lnTo>
                  <a:lnTo>
                    <a:pt x="412297" y="52197"/>
                  </a:lnTo>
                  <a:close/>
                </a:path>
                <a:path w="640715" h="184785">
                  <a:moveTo>
                    <a:pt x="418592" y="123634"/>
                  </a:moveTo>
                  <a:lnTo>
                    <a:pt x="402971" y="123634"/>
                  </a:lnTo>
                  <a:lnTo>
                    <a:pt x="402971" y="138874"/>
                  </a:lnTo>
                  <a:lnTo>
                    <a:pt x="418592" y="138874"/>
                  </a:lnTo>
                  <a:lnTo>
                    <a:pt x="418592" y="123634"/>
                  </a:lnTo>
                  <a:close/>
                </a:path>
                <a:path w="640715" h="184785">
                  <a:moveTo>
                    <a:pt x="418592" y="89535"/>
                  </a:moveTo>
                  <a:lnTo>
                    <a:pt x="402971" y="89535"/>
                  </a:lnTo>
                  <a:lnTo>
                    <a:pt x="402971" y="107569"/>
                  </a:lnTo>
                  <a:lnTo>
                    <a:pt x="400430" y="114439"/>
                  </a:lnTo>
                  <a:lnTo>
                    <a:pt x="395350" y="119875"/>
                  </a:lnTo>
                  <a:lnTo>
                    <a:pt x="390398" y="125298"/>
                  </a:lnTo>
                  <a:lnTo>
                    <a:pt x="383921" y="128016"/>
                  </a:lnTo>
                  <a:lnTo>
                    <a:pt x="399322" y="128016"/>
                  </a:lnTo>
                  <a:lnTo>
                    <a:pt x="402590" y="123634"/>
                  </a:lnTo>
                  <a:lnTo>
                    <a:pt x="418592" y="123634"/>
                  </a:lnTo>
                  <a:lnTo>
                    <a:pt x="418592" y="89535"/>
                  </a:lnTo>
                  <a:close/>
                </a:path>
                <a:path w="640715" h="184785">
                  <a:moveTo>
                    <a:pt x="384175" y="39052"/>
                  </a:moveTo>
                  <a:lnTo>
                    <a:pt x="351027" y="64198"/>
                  </a:lnTo>
                  <a:lnTo>
                    <a:pt x="358366" y="58947"/>
                  </a:lnTo>
                  <a:lnTo>
                    <a:pt x="366109" y="55197"/>
                  </a:lnTo>
                  <a:lnTo>
                    <a:pt x="374280" y="52947"/>
                  </a:lnTo>
                  <a:lnTo>
                    <a:pt x="382904" y="52197"/>
                  </a:lnTo>
                  <a:lnTo>
                    <a:pt x="412297" y="52197"/>
                  </a:lnTo>
                  <a:lnTo>
                    <a:pt x="410003" y="48148"/>
                  </a:lnTo>
                  <a:lnTo>
                    <a:pt x="399250" y="41326"/>
                  </a:lnTo>
                  <a:lnTo>
                    <a:pt x="384175" y="39052"/>
                  </a:lnTo>
                  <a:close/>
                </a:path>
                <a:path w="640715" h="184785">
                  <a:moveTo>
                    <a:pt x="448055" y="162306"/>
                  </a:moveTo>
                  <a:lnTo>
                    <a:pt x="448055" y="177927"/>
                  </a:lnTo>
                  <a:lnTo>
                    <a:pt x="455104" y="180927"/>
                  </a:lnTo>
                  <a:lnTo>
                    <a:pt x="462724" y="183070"/>
                  </a:lnTo>
                  <a:lnTo>
                    <a:pt x="470916" y="184356"/>
                  </a:lnTo>
                  <a:lnTo>
                    <a:pt x="479678" y="184785"/>
                  </a:lnTo>
                  <a:lnTo>
                    <a:pt x="502181" y="181427"/>
                  </a:lnTo>
                  <a:lnTo>
                    <a:pt x="518103" y="171450"/>
                  </a:lnTo>
                  <a:lnTo>
                    <a:pt x="479425" y="171450"/>
                  </a:lnTo>
                  <a:lnTo>
                    <a:pt x="471880" y="170878"/>
                  </a:lnTo>
                  <a:lnTo>
                    <a:pt x="464121" y="169164"/>
                  </a:lnTo>
                  <a:lnTo>
                    <a:pt x="456172" y="166306"/>
                  </a:lnTo>
                  <a:lnTo>
                    <a:pt x="448055" y="162306"/>
                  </a:lnTo>
                  <a:close/>
                </a:path>
                <a:path w="640715" h="184785">
                  <a:moveTo>
                    <a:pt x="531114" y="122491"/>
                  </a:moveTo>
                  <a:lnTo>
                    <a:pt x="515493" y="122491"/>
                  </a:lnTo>
                  <a:lnTo>
                    <a:pt x="515400" y="133847"/>
                  </a:lnTo>
                  <a:lnTo>
                    <a:pt x="513232" y="149911"/>
                  </a:lnTo>
                  <a:lnTo>
                    <a:pt x="506460" y="161877"/>
                  </a:lnTo>
                  <a:lnTo>
                    <a:pt x="495186" y="169056"/>
                  </a:lnTo>
                  <a:lnTo>
                    <a:pt x="479425" y="171450"/>
                  </a:lnTo>
                  <a:lnTo>
                    <a:pt x="518103" y="171450"/>
                  </a:lnTo>
                  <a:lnTo>
                    <a:pt x="518255" y="171354"/>
                  </a:lnTo>
                  <a:lnTo>
                    <a:pt x="527899" y="154566"/>
                  </a:lnTo>
                  <a:lnTo>
                    <a:pt x="531114" y="131064"/>
                  </a:lnTo>
                  <a:lnTo>
                    <a:pt x="531114" y="122491"/>
                  </a:lnTo>
                  <a:close/>
                </a:path>
                <a:path w="640715" h="184785">
                  <a:moveTo>
                    <a:pt x="485775" y="39052"/>
                  </a:moveTo>
                  <a:lnTo>
                    <a:pt x="447895" y="61691"/>
                  </a:lnTo>
                  <a:lnTo>
                    <a:pt x="441263" y="92202"/>
                  </a:lnTo>
                  <a:lnTo>
                    <a:pt x="441299" y="94767"/>
                  </a:lnTo>
                  <a:lnTo>
                    <a:pt x="458223" y="133847"/>
                  </a:lnTo>
                  <a:lnTo>
                    <a:pt x="481583" y="141160"/>
                  </a:lnTo>
                  <a:lnTo>
                    <a:pt x="492037" y="139993"/>
                  </a:lnTo>
                  <a:lnTo>
                    <a:pt x="501110" y="136493"/>
                  </a:lnTo>
                  <a:lnTo>
                    <a:pt x="508801" y="130659"/>
                  </a:lnTo>
                  <a:lnTo>
                    <a:pt x="510843" y="128016"/>
                  </a:lnTo>
                  <a:lnTo>
                    <a:pt x="477139" y="128016"/>
                  </a:lnTo>
                  <a:lnTo>
                    <a:pt x="470280" y="124764"/>
                  </a:lnTo>
                  <a:lnTo>
                    <a:pt x="457200" y="92202"/>
                  </a:lnTo>
                  <a:lnTo>
                    <a:pt x="457702" y="83251"/>
                  </a:lnTo>
                  <a:lnTo>
                    <a:pt x="478408" y="52197"/>
                  </a:lnTo>
                  <a:lnTo>
                    <a:pt x="513027" y="52197"/>
                  </a:lnTo>
                  <a:lnTo>
                    <a:pt x="509706" y="47946"/>
                  </a:lnTo>
                  <a:lnTo>
                    <a:pt x="503015" y="43005"/>
                  </a:lnTo>
                  <a:lnTo>
                    <a:pt x="495038" y="40040"/>
                  </a:lnTo>
                  <a:lnTo>
                    <a:pt x="485775" y="39052"/>
                  </a:lnTo>
                  <a:close/>
                </a:path>
                <a:path w="640715" h="184785">
                  <a:moveTo>
                    <a:pt x="513027" y="52197"/>
                  </a:moveTo>
                  <a:lnTo>
                    <a:pt x="495807" y="52197"/>
                  </a:lnTo>
                  <a:lnTo>
                    <a:pt x="502412" y="54952"/>
                  </a:lnTo>
                  <a:lnTo>
                    <a:pt x="512825" y="66001"/>
                  </a:lnTo>
                  <a:lnTo>
                    <a:pt x="515493" y="72644"/>
                  </a:lnTo>
                  <a:lnTo>
                    <a:pt x="515493" y="104482"/>
                  </a:lnTo>
                  <a:lnTo>
                    <a:pt x="512699" y="112458"/>
                  </a:lnTo>
                  <a:lnTo>
                    <a:pt x="501776" y="124904"/>
                  </a:lnTo>
                  <a:lnTo>
                    <a:pt x="494538" y="128016"/>
                  </a:lnTo>
                  <a:lnTo>
                    <a:pt x="510843" y="128016"/>
                  </a:lnTo>
                  <a:lnTo>
                    <a:pt x="515112" y="122491"/>
                  </a:lnTo>
                  <a:lnTo>
                    <a:pt x="531114" y="122491"/>
                  </a:lnTo>
                  <a:lnTo>
                    <a:pt x="531114" y="54864"/>
                  </a:lnTo>
                  <a:lnTo>
                    <a:pt x="515112" y="54864"/>
                  </a:lnTo>
                  <a:lnTo>
                    <a:pt x="513027" y="52197"/>
                  </a:lnTo>
                  <a:close/>
                </a:path>
                <a:path w="640715" h="184785">
                  <a:moveTo>
                    <a:pt x="531114" y="41338"/>
                  </a:moveTo>
                  <a:lnTo>
                    <a:pt x="515493" y="41338"/>
                  </a:lnTo>
                  <a:lnTo>
                    <a:pt x="515493" y="54864"/>
                  </a:lnTo>
                  <a:lnTo>
                    <a:pt x="531114" y="54864"/>
                  </a:lnTo>
                  <a:lnTo>
                    <a:pt x="531114" y="41338"/>
                  </a:lnTo>
                  <a:close/>
                </a:path>
                <a:path w="640715" h="184785">
                  <a:moveTo>
                    <a:pt x="600455" y="39052"/>
                  </a:moveTo>
                  <a:lnTo>
                    <a:pt x="562731" y="61082"/>
                  </a:lnTo>
                  <a:lnTo>
                    <a:pt x="555498" y="90487"/>
                  </a:lnTo>
                  <a:lnTo>
                    <a:pt x="556236" y="101860"/>
                  </a:lnTo>
                  <a:lnTo>
                    <a:pt x="581310" y="137837"/>
                  </a:lnTo>
                  <a:lnTo>
                    <a:pt x="599694" y="141160"/>
                  </a:lnTo>
                  <a:lnTo>
                    <a:pt x="609762" y="140577"/>
                  </a:lnTo>
                  <a:lnTo>
                    <a:pt x="618807" y="138826"/>
                  </a:lnTo>
                  <a:lnTo>
                    <a:pt x="626804" y="135909"/>
                  </a:lnTo>
                  <a:lnTo>
                    <a:pt x="633729" y="131826"/>
                  </a:lnTo>
                  <a:lnTo>
                    <a:pt x="633729" y="128016"/>
                  </a:lnTo>
                  <a:lnTo>
                    <a:pt x="593725" y="128016"/>
                  </a:lnTo>
                  <a:lnTo>
                    <a:pt x="585977" y="125056"/>
                  </a:lnTo>
                  <a:lnTo>
                    <a:pt x="571626" y="94005"/>
                  </a:lnTo>
                  <a:lnTo>
                    <a:pt x="640460" y="94005"/>
                  </a:lnTo>
                  <a:lnTo>
                    <a:pt x="640460" y="85813"/>
                  </a:lnTo>
                  <a:lnTo>
                    <a:pt x="640148" y="80772"/>
                  </a:lnTo>
                  <a:lnTo>
                    <a:pt x="571880" y="80772"/>
                  </a:lnTo>
                  <a:lnTo>
                    <a:pt x="573024" y="72263"/>
                  </a:lnTo>
                  <a:lnTo>
                    <a:pt x="576199" y="65366"/>
                  </a:lnTo>
                  <a:lnTo>
                    <a:pt x="581405" y="60096"/>
                  </a:lnTo>
                  <a:lnTo>
                    <a:pt x="586485" y="54825"/>
                  </a:lnTo>
                  <a:lnTo>
                    <a:pt x="592708" y="52197"/>
                  </a:lnTo>
                  <a:lnTo>
                    <a:pt x="630560" y="52197"/>
                  </a:lnTo>
                  <a:lnTo>
                    <a:pt x="630047" y="51435"/>
                  </a:lnTo>
                  <a:lnTo>
                    <a:pt x="624262" y="46017"/>
                  </a:lnTo>
                  <a:lnTo>
                    <a:pt x="617394" y="42148"/>
                  </a:lnTo>
                  <a:lnTo>
                    <a:pt x="609455" y="39826"/>
                  </a:lnTo>
                  <a:lnTo>
                    <a:pt x="600455" y="39052"/>
                  </a:lnTo>
                  <a:close/>
                </a:path>
                <a:path w="640715" h="184785">
                  <a:moveTo>
                    <a:pt x="633729" y="117157"/>
                  </a:moveTo>
                  <a:lnTo>
                    <a:pt x="626685" y="121908"/>
                  </a:lnTo>
                  <a:lnTo>
                    <a:pt x="619283" y="125301"/>
                  </a:lnTo>
                  <a:lnTo>
                    <a:pt x="611548" y="127337"/>
                  </a:lnTo>
                  <a:lnTo>
                    <a:pt x="603503" y="128016"/>
                  </a:lnTo>
                  <a:lnTo>
                    <a:pt x="633729" y="128016"/>
                  </a:lnTo>
                  <a:lnTo>
                    <a:pt x="633729" y="117157"/>
                  </a:lnTo>
                  <a:close/>
                </a:path>
                <a:path w="640715" h="184785">
                  <a:moveTo>
                    <a:pt x="630560" y="52197"/>
                  </a:moveTo>
                  <a:lnTo>
                    <a:pt x="607695" y="52197"/>
                  </a:lnTo>
                  <a:lnTo>
                    <a:pt x="613664" y="54698"/>
                  </a:lnTo>
                  <a:lnTo>
                    <a:pt x="622300" y="64731"/>
                  </a:lnTo>
                  <a:lnTo>
                    <a:pt x="624458" y="71755"/>
                  </a:lnTo>
                  <a:lnTo>
                    <a:pt x="624458" y="80772"/>
                  </a:lnTo>
                  <a:lnTo>
                    <a:pt x="640148" y="80772"/>
                  </a:lnTo>
                  <a:lnTo>
                    <a:pt x="639816" y="75414"/>
                  </a:lnTo>
                  <a:lnTo>
                    <a:pt x="637873" y="66219"/>
                  </a:lnTo>
                  <a:lnTo>
                    <a:pt x="634620" y="58226"/>
                  </a:lnTo>
                  <a:lnTo>
                    <a:pt x="63056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80" name="object 78">
              <a:extLst>
                <a:ext uri="{FF2B5EF4-FFF2-40B4-BE49-F238E27FC236}">
                  <a16:creationId xmlns:a16="http://schemas.microsoft.com/office/drawing/2014/main" id="{F2B9C1C2-94DF-476E-B913-603CDE706EA3}"/>
                </a:ext>
              </a:extLst>
            </p:cNvPr>
            <p:cNvSpPr/>
            <p:nvPr/>
          </p:nvSpPr>
          <p:spPr>
            <a:xfrm>
              <a:off x="11406377" y="2919221"/>
              <a:ext cx="210820" cy="3276600"/>
            </a:xfrm>
            <a:custGeom>
              <a:avLst/>
              <a:gdLst/>
              <a:ahLst/>
              <a:cxnLst/>
              <a:rect l="l" t="t" r="r" b="b"/>
              <a:pathLst>
                <a:path w="210820" h="3276600">
                  <a:moveTo>
                    <a:pt x="0" y="3276600"/>
                  </a:moveTo>
                  <a:lnTo>
                    <a:pt x="40915" y="3276600"/>
                  </a:lnTo>
                  <a:lnTo>
                    <a:pt x="74342" y="3276600"/>
                  </a:lnTo>
                  <a:lnTo>
                    <a:pt x="96887" y="3276600"/>
                  </a:lnTo>
                  <a:lnTo>
                    <a:pt x="105155" y="3276600"/>
                  </a:lnTo>
                  <a:lnTo>
                    <a:pt x="105155" y="1638300"/>
                  </a:lnTo>
                  <a:lnTo>
                    <a:pt x="133302" y="1638300"/>
                  </a:lnTo>
                  <a:lnTo>
                    <a:pt x="153638" y="1638300"/>
                  </a:lnTo>
                  <a:lnTo>
                    <a:pt x="176022" y="1638300"/>
                  </a:lnTo>
                  <a:lnTo>
                    <a:pt x="210312" y="1638300"/>
                  </a:lnTo>
                  <a:lnTo>
                    <a:pt x="169396" y="1638300"/>
                  </a:lnTo>
                  <a:lnTo>
                    <a:pt x="135969" y="1638300"/>
                  </a:lnTo>
                  <a:lnTo>
                    <a:pt x="113424" y="1638300"/>
                  </a:lnTo>
                  <a:lnTo>
                    <a:pt x="105155" y="1638300"/>
                  </a:lnTo>
                  <a:lnTo>
                    <a:pt x="105155" y="0"/>
                  </a:lnTo>
                  <a:lnTo>
                    <a:pt x="77009" y="0"/>
                  </a:lnTo>
                  <a:lnTo>
                    <a:pt x="56673" y="0"/>
                  </a:lnTo>
                  <a:lnTo>
                    <a:pt x="34290" y="0"/>
                  </a:lnTo>
                  <a:lnTo>
                    <a:pt x="0" y="0"/>
                  </a:lnTo>
                </a:path>
              </a:pathLst>
            </a:custGeom>
            <a:ln w="19811">
              <a:solidFill>
                <a:srgbClr val="EC7C30"/>
              </a:solidFill>
            </a:ln>
          </p:spPr>
          <p:txBody>
            <a:bodyPr wrap="square" lIns="0" tIns="0" rIns="0" bIns="0" rtlCol="0"/>
            <a:lstStyle/>
            <a:p>
              <a:endParaRPr sz="1764" dirty="0">
                <a:latin typeface="+mj-lt"/>
              </a:endParaRPr>
            </a:p>
          </p:txBody>
        </p:sp>
        <p:sp>
          <p:nvSpPr>
            <p:cNvPr id="81" name="object 79">
              <a:extLst>
                <a:ext uri="{FF2B5EF4-FFF2-40B4-BE49-F238E27FC236}">
                  <a16:creationId xmlns:a16="http://schemas.microsoft.com/office/drawing/2014/main" id="{0BA2E0DA-C4F6-4C43-8E2E-AB8A7B3DE164}"/>
                </a:ext>
              </a:extLst>
            </p:cNvPr>
            <p:cNvSpPr/>
            <p:nvPr/>
          </p:nvSpPr>
          <p:spPr>
            <a:xfrm>
              <a:off x="1397889" y="1633092"/>
              <a:ext cx="1430020" cy="192405"/>
            </a:xfrm>
            <a:custGeom>
              <a:avLst/>
              <a:gdLst/>
              <a:ahLst/>
              <a:cxnLst/>
              <a:rect l="l" t="t" r="r" b="b"/>
              <a:pathLst>
                <a:path w="1430020" h="192405">
                  <a:moveTo>
                    <a:pt x="171577" y="96393"/>
                  </a:moveTo>
                  <a:lnTo>
                    <a:pt x="170141" y="76911"/>
                  </a:lnTo>
                  <a:lnTo>
                    <a:pt x="165836" y="59410"/>
                  </a:lnTo>
                  <a:lnTo>
                    <a:pt x="158661" y="43853"/>
                  </a:lnTo>
                  <a:lnTo>
                    <a:pt x="149250" y="31127"/>
                  </a:lnTo>
                  <a:lnTo>
                    <a:pt x="149250" y="100838"/>
                  </a:lnTo>
                  <a:lnTo>
                    <a:pt x="148259" y="115874"/>
                  </a:lnTo>
                  <a:lnTo>
                    <a:pt x="132080" y="153797"/>
                  </a:lnTo>
                  <a:lnTo>
                    <a:pt x="85090" y="173228"/>
                  </a:lnTo>
                  <a:lnTo>
                    <a:pt x="71742" y="171970"/>
                  </a:lnTo>
                  <a:lnTo>
                    <a:pt x="32042" y="141782"/>
                  </a:lnTo>
                  <a:lnTo>
                    <a:pt x="22352" y="98933"/>
                  </a:lnTo>
                  <a:lnTo>
                    <a:pt x="23444" y="82981"/>
                  </a:lnTo>
                  <a:lnTo>
                    <a:pt x="40132" y="44704"/>
                  </a:lnTo>
                  <a:lnTo>
                    <a:pt x="86614" y="24130"/>
                  </a:lnTo>
                  <a:lnTo>
                    <a:pt x="100469" y="25349"/>
                  </a:lnTo>
                  <a:lnTo>
                    <a:pt x="139915" y="54533"/>
                  </a:lnTo>
                  <a:lnTo>
                    <a:pt x="149161" y="96393"/>
                  </a:lnTo>
                  <a:lnTo>
                    <a:pt x="149250" y="100838"/>
                  </a:lnTo>
                  <a:lnTo>
                    <a:pt x="149250" y="31127"/>
                  </a:lnTo>
                  <a:lnTo>
                    <a:pt x="148590" y="30226"/>
                  </a:lnTo>
                  <a:lnTo>
                    <a:pt x="141782" y="24130"/>
                  </a:lnTo>
                  <a:lnTo>
                    <a:pt x="136232" y="19151"/>
                  </a:lnTo>
                  <a:lnTo>
                    <a:pt x="122021" y="11264"/>
                  </a:lnTo>
                  <a:lnTo>
                    <a:pt x="105994" y="6527"/>
                  </a:lnTo>
                  <a:lnTo>
                    <a:pt x="88138" y="4953"/>
                  </a:lnTo>
                  <a:lnTo>
                    <a:pt x="68821" y="6578"/>
                  </a:lnTo>
                  <a:lnTo>
                    <a:pt x="23622" y="30988"/>
                  </a:lnTo>
                  <a:lnTo>
                    <a:pt x="1473" y="80035"/>
                  </a:lnTo>
                  <a:lnTo>
                    <a:pt x="0" y="100838"/>
                  </a:lnTo>
                  <a:lnTo>
                    <a:pt x="1447" y="120205"/>
                  </a:lnTo>
                  <a:lnTo>
                    <a:pt x="23241" y="167005"/>
                  </a:lnTo>
                  <a:lnTo>
                    <a:pt x="66725" y="190817"/>
                  </a:lnTo>
                  <a:lnTo>
                    <a:pt x="85090" y="192405"/>
                  </a:lnTo>
                  <a:lnTo>
                    <a:pt x="103797" y="190792"/>
                  </a:lnTo>
                  <a:lnTo>
                    <a:pt x="120535" y="185953"/>
                  </a:lnTo>
                  <a:lnTo>
                    <a:pt x="135280" y="177888"/>
                  </a:lnTo>
                  <a:lnTo>
                    <a:pt x="140576" y="173228"/>
                  </a:lnTo>
                  <a:lnTo>
                    <a:pt x="148082" y="166624"/>
                  </a:lnTo>
                  <a:lnTo>
                    <a:pt x="158330" y="152527"/>
                  </a:lnTo>
                  <a:lnTo>
                    <a:pt x="165684" y="136131"/>
                  </a:lnTo>
                  <a:lnTo>
                    <a:pt x="170091" y="117424"/>
                  </a:lnTo>
                  <a:lnTo>
                    <a:pt x="171577" y="96393"/>
                  </a:lnTo>
                  <a:close/>
                </a:path>
                <a:path w="1430020" h="192405">
                  <a:moveTo>
                    <a:pt x="311785" y="110109"/>
                  </a:moveTo>
                  <a:lnTo>
                    <a:pt x="311061" y="97917"/>
                  </a:lnTo>
                  <a:lnTo>
                    <a:pt x="308940" y="87249"/>
                  </a:lnTo>
                  <a:lnTo>
                    <a:pt x="305396" y="78105"/>
                  </a:lnTo>
                  <a:lnTo>
                    <a:pt x="302856" y="74168"/>
                  </a:lnTo>
                  <a:lnTo>
                    <a:pt x="300482" y="70485"/>
                  </a:lnTo>
                  <a:lnTo>
                    <a:pt x="294233" y="64490"/>
                  </a:lnTo>
                  <a:lnTo>
                    <a:pt x="286740" y="60198"/>
                  </a:lnTo>
                  <a:lnTo>
                    <a:pt x="277990" y="57632"/>
                  </a:lnTo>
                  <a:lnTo>
                    <a:pt x="267970" y="56769"/>
                  </a:lnTo>
                  <a:lnTo>
                    <a:pt x="254863" y="58305"/>
                  </a:lnTo>
                  <a:lnTo>
                    <a:pt x="243408" y="62890"/>
                  </a:lnTo>
                  <a:lnTo>
                    <a:pt x="233578" y="70548"/>
                  </a:lnTo>
                  <a:lnTo>
                    <a:pt x="225425" y="81280"/>
                  </a:lnTo>
                  <a:lnTo>
                    <a:pt x="224917" y="81280"/>
                  </a:lnTo>
                  <a:lnTo>
                    <a:pt x="224917" y="59817"/>
                  </a:lnTo>
                  <a:lnTo>
                    <a:pt x="204216" y="59817"/>
                  </a:lnTo>
                  <a:lnTo>
                    <a:pt x="204216" y="189357"/>
                  </a:lnTo>
                  <a:lnTo>
                    <a:pt x="224917" y="189357"/>
                  </a:lnTo>
                  <a:lnTo>
                    <a:pt x="224917" y="115443"/>
                  </a:lnTo>
                  <a:lnTo>
                    <a:pt x="225552" y="106895"/>
                  </a:lnTo>
                  <a:lnTo>
                    <a:pt x="253453" y="74917"/>
                  </a:lnTo>
                  <a:lnTo>
                    <a:pt x="260858" y="74168"/>
                  </a:lnTo>
                  <a:lnTo>
                    <a:pt x="274015" y="76771"/>
                  </a:lnTo>
                  <a:lnTo>
                    <a:pt x="283425" y="84518"/>
                  </a:lnTo>
                  <a:lnTo>
                    <a:pt x="289064" y="97421"/>
                  </a:lnTo>
                  <a:lnTo>
                    <a:pt x="290957" y="115443"/>
                  </a:lnTo>
                  <a:lnTo>
                    <a:pt x="290957" y="189357"/>
                  </a:lnTo>
                  <a:lnTo>
                    <a:pt x="311785" y="189357"/>
                  </a:lnTo>
                  <a:lnTo>
                    <a:pt x="311785" y="110109"/>
                  </a:lnTo>
                  <a:close/>
                </a:path>
                <a:path w="1430020" h="192405">
                  <a:moveTo>
                    <a:pt x="416788" y="109029"/>
                  </a:moveTo>
                  <a:lnTo>
                    <a:pt x="347726" y="109029"/>
                  </a:lnTo>
                  <a:lnTo>
                    <a:pt x="347726" y="125349"/>
                  </a:lnTo>
                  <a:lnTo>
                    <a:pt x="416788" y="125349"/>
                  </a:lnTo>
                  <a:lnTo>
                    <a:pt x="416788" y="109029"/>
                  </a:lnTo>
                  <a:close/>
                </a:path>
                <a:path w="1430020" h="192405">
                  <a:moveTo>
                    <a:pt x="567817" y="62103"/>
                  </a:moveTo>
                  <a:lnTo>
                    <a:pt x="551815" y="22098"/>
                  </a:lnTo>
                  <a:lnTo>
                    <a:pt x="545592" y="17741"/>
                  </a:lnTo>
                  <a:lnTo>
                    <a:pt x="545592" y="63119"/>
                  </a:lnTo>
                  <a:lnTo>
                    <a:pt x="544868" y="71767"/>
                  </a:lnTo>
                  <a:lnTo>
                    <a:pt x="510806" y="100965"/>
                  </a:lnTo>
                  <a:lnTo>
                    <a:pt x="500507" y="101600"/>
                  </a:lnTo>
                  <a:lnTo>
                    <a:pt x="478155" y="101600"/>
                  </a:lnTo>
                  <a:lnTo>
                    <a:pt x="478155" y="27178"/>
                  </a:lnTo>
                  <a:lnTo>
                    <a:pt x="503047" y="27178"/>
                  </a:lnTo>
                  <a:lnTo>
                    <a:pt x="521690" y="29425"/>
                  </a:lnTo>
                  <a:lnTo>
                    <a:pt x="534987" y="36156"/>
                  </a:lnTo>
                  <a:lnTo>
                    <a:pt x="542937" y="47383"/>
                  </a:lnTo>
                  <a:lnTo>
                    <a:pt x="545592" y="63119"/>
                  </a:lnTo>
                  <a:lnTo>
                    <a:pt x="545592" y="17741"/>
                  </a:lnTo>
                  <a:lnTo>
                    <a:pt x="543001" y="15913"/>
                  </a:lnTo>
                  <a:lnTo>
                    <a:pt x="532549" y="11468"/>
                  </a:lnTo>
                  <a:lnTo>
                    <a:pt x="520471" y="8775"/>
                  </a:lnTo>
                  <a:lnTo>
                    <a:pt x="506730" y="7874"/>
                  </a:lnTo>
                  <a:lnTo>
                    <a:pt x="456946" y="7874"/>
                  </a:lnTo>
                  <a:lnTo>
                    <a:pt x="456946" y="189357"/>
                  </a:lnTo>
                  <a:lnTo>
                    <a:pt x="478155" y="189357"/>
                  </a:lnTo>
                  <a:lnTo>
                    <a:pt x="478155" y="120777"/>
                  </a:lnTo>
                  <a:lnTo>
                    <a:pt x="502031" y="120777"/>
                  </a:lnTo>
                  <a:lnTo>
                    <a:pt x="540385" y="111518"/>
                  </a:lnTo>
                  <a:lnTo>
                    <a:pt x="552399" y="101600"/>
                  </a:lnTo>
                  <a:lnTo>
                    <a:pt x="557847" y="95491"/>
                  </a:lnTo>
                  <a:lnTo>
                    <a:pt x="563397" y="85521"/>
                  </a:lnTo>
                  <a:lnTo>
                    <a:pt x="566712" y="74396"/>
                  </a:lnTo>
                  <a:lnTo>
                    <a:pt x="567817" y="62103"/>
                  </a:lnTo>
                  <a:close/>
                </a:path>
                <a:path w="1430020" h="192405">
                  <a:moveTo>
                    <a:pt x="666496" y="59309"/>
                  </a:moveTo>
                  <a:lnTo>
                    <a:pt x="663575" y="58166"/>
                  </a:lnTo>
                  <a:lnTo>
                    <a:pt x="659511" y="57531"/>
                  </a:lnTo>
                  <a:lnTo>
                    <a:pt x="646557" y="57531"/>
                  </a:lnTo>
                  <a:lnTo>
                    <a:pt x="639826" y="60071"/>
                  </a:lnTo>
                  <a:lnTo>
                    <a:pt x="627634" y="70231"/>
                  </a:lnTo>
                  <a:lnTo>
                    <a:pt x="623176" y="77368"/>
                  </a:lnTo>
                  <a:lnTo>
                    <a:pt x="620141" y="86487"/>
                  </a:lnTo>
                  <a:lnTo>
                    <a:pt x="619633" y="86487"/>
                  </a:lnTo>
                  <a:lnTo>
                    <a:pt x="619633" y="59817"/>
                  </a:lnTo>
                  <a:lnTo>
                    <a:pt x="598932" y="59817"/>
                  </a:lnTo>
                  <a:lnTo>
                    <a:pt x="598932" y="189357"/>
                  </a:lnTo>
                  <a:lnTo>
                    <a:pt x="619633" y="189357"/>
                  </a:lnTo>
                  <a:lnTo>
                    <a:pt x="619633" y="123317"/>
                  </a:lnTo>
                  <a:lnTo>
                    <a:pt x="620191" y="113055"/>
                  </a:lnTo>
                  <a:lnTo>
                    <a:pt x="644410" y="77368"/>
                  </a:lnTo>
                  <a:lnTo>
                    <a:pt x="650748" y="76581"/>
                  </a:lnTo>
                  <a:lnTo>
                    <a:pt x="657606" y="76581"/>
                  </a:lnTo>
                  <a:lnTo>
                    <a:pt x="662813" y="77978"/>
                  </a:lnTo>
                  <a:lnTo>
                    <a:pt x="666496" y="80772"/>
                  </a:lnTo>
                  <a:lnTo>
                    <a:pt x="666496" y="76581"/>
                  </a:lnTo>
                  <a:lnTo>
                    <a:pt x="666496" y="59309"/>
                  </a:lnTo>
                  <a:close/>
                </a:path>
                <a:path w="1430020" h="192405">
                  <a:moveTo>
                    <a:pt x="789940" y="118872"/>
                  </a:moveTo>
                  <a:lnTo>
                    <a:pt x="776643" y="74168"/>
                  </a:lnTo>
                  <a:lnTo>
                    <a:pt x="775970" y="73152"/>
                  </a:lnTo>
                  <a:lnTo>
                    <a:pt x="768604" y="66281"/>
                  </a:lnTo>
                  <a:lnTo>
                    <a:pt x="768604" y="112141"/>
                  </a:lnTo>
                  <a:lnTo>
                    <a:pt x="698754" y="112141"/>
                  </a:lnTo>
                  <a:lnTo>
                    <a:pt x="722668" y="76822"/>
                  </a:lnTo>
                  <a:lnTo>
                    <a:pt x="736219" y="74168"/>
                  </a:lnTo>
                  <a:lnTo>
                    <a:pt x="743407" y="74815"/>
                  </a:lnTo>
                  <a:lnTo>
                    <a:pt x="768604" y="112141"/>
                  </a:lnTo>
                  <a:lnTo>
                    <a:pt x="768604" y="66281"/>
                  </a:lnTo>
                  <a:lnTo>
                    <a:pt x="768299" y="65989"/>
                  </a:lnTo>
                  <a:lnTo>
                    <a:pt x="759180" y="60871"/>
                  </a:lnTo>
                  <a:lnTo>
                    <a:pt x="748626" y="57797"/>
                  </a:lnTo>
                  <a:lnTo>
                    <a:pt x="736600" y="56769"/>
                  </a:lnTo>
                  <a:lnTo>
                    <a:pt x="724433" y="57962"/>
                  </a:lnTo>
                  <a:lnTo>
                    <a:pt x="686549" y="86042"/>
                  </a:lnTo>
                  <a:lnTo>
                    <a:pt x="676910" y="125095"/>
                  </a:lnTo>
                  <a:lnTo>
                    <a:pt x="677887" y="140195"/>
                  </a:lnTo>
                  <a:lnTo>
                    <a:pt x="701205" y="182448"/>
                  </a:lnTo>
                  <a:lnTo>
                    <a:pt x="735711" y="192405"/>
                  </a:lnTo>
                  <a:lnTo>
                    <a:pt x="749096" y="191630"/>
                  </a:lnTo>
                  <a:lnTo>
                    <a:pt x="761072" y="189280"/>
                  </a:lnTo>
                  <a:lnTo>
                    <a:pt x="771677" y="185394"/>
                  </a:lnTo>
                  <a:lnTo>
                    <a:pt x="780923" y="179959"/>
                  </a:lnTo>
                  <a:lnTo>
                    <a:pt x="780923" y="174879"/>
                  </a:lnTo>
                  <a:lnTo>
                    <a:pt x="780923" y="160528"/>
                  </a:lnTo>
                  <a:lnTo>
                    <a:pt x="771537" y="166789"/>
                  </a:lnTo>
                  <a:lnTo>
                    <a:pt x="761695" y="171284"/>
                  </a:lnTo>
                  <a:lnTo>
                    <a:pt x="751395" y="173977"/>
                  </a:lnTo>
                  <a:lnTo>
                    <a:pt x="740664" y="174879"/>
                  </a:lnTo>
                  <a:lnTo>
                    <a:pt x="731469" y="174155"/>
                  </a:lnTo>
                  <a:lnTo>
                    <a:pt x="701611" y="148932"/>
                  </a:lnTo>
                  <a:lnTo>
                    <a:pt x="698500" y="129794"/>
                  </a:lnTo>
                  <a:lnTo>
                    <a:pt x="789940" y="129794"/>
                  </a:lnTo>
                  <a:lnTo>
                    <a:pt x="789940" y="118872"/>
                  </a:lnTo>
                  <a:close/>
                </a:path>
                <a:path w="1430020" h="192405">
                  <a:moveTo>
                    <a:pt x="1005332" y="109474"/>
                  </a:moveTo>
                  <a:lnTo>
                    <a:pt x="994664" y="69938"/>
                  </a:lnTo>
                  <a:lnTo>
                    <a:pt x="962660" y="56769"/>
                  </a:lnTo>
                  <a:lnTo>
                    <a:pt x="949248" y="58445"/>
                  </a:lnTo>
                  <a:lnTo>
                    <a:pt x="937602" y="63461"/>
                  </a:lnTo>
                  <a:lnTo>
                    <a:pt x="927722" y="71831"/>
                  </a:lnTo>
                  <a:lnTo>
                    <a:pt x="919607" y="83566"/>
                  </a:lnTo>
                  <a:lnTo>
                    <a:pt x="917194" y="75565"/>
                  </a:lnTo>
                  <a:lnTo>
                    <a:pt x="916203" y="74168"/>
                  </a:lnTo>
                  <a:lnTo>
                    <a:pt x="912622" y="69088"/>
                  </a:lnTo>
                  <a:lnTo>
                    <a:pt x="906018" y="64135"/>
                  </a:lnTo>
                  <a:lnTo>
                    <a:pt x="899541" y="59182"/>
                  </a:lnTo>
                  <a:lnTo>
                    <a:pt x="891794" y="56769"/>
                  </a:lnTo>
                  <a:lnTo>
                    <a:pt x="882904" y="56769"/>
                  </a:lnTo>
                  <a:lnTo>
                    <a:pt x="870458" y="58254"/>
                  </a:lnTo>
                  <a:lnTo>
                    <a:pt x="859624" y="62661"/>
                  </a:lnTo>
                  <a:lnTo>
                    <a:pt x="850353" y="70015"/>
                  </a:lnTo>
                  <a:lnTo>
                    <a:pt x="842645" y="80264"/>
                  </a:lnTo>
                  <a:lnTo>
                    <a:pt x="842137" y="80264"/>
                  </a:lnTo>
                  <a:lnTo>
                    <a:pt x="842137" y="59817"/>
                  </a:lnTo>
                  <a:lnTo>
                    <a:pt x="821436" y="59817"/>
                  </a:lnTo>
                  <a:lnTo>
                    <a:pt x="821436" y="189357"/>
                  </a:lnTo>
                  <a:lnTo>
                    <a:pt x="842137" y="189357"/>
                  </a:lnTo>
                  <a:lnTo>
                    <a:pt x="842162" y="114935"/>
                  </a:lnTo>
                  <a:lnTo>
                    <a:pt x="842695" y="106730"/>
                  </a:lnTo>
                  <a:lnTo>
                    <a:pt x="864489" y="74168"/>
                  </a:lnTo>
                  <a:lnTo>
                    <a:pt x="873506" y="74168"/>
                  </a:lnTo>
                  <a:lnTo>
                    <a:pt x="886409" y="76581"/>
                  </a:lnTo>
                  <a:lnTo>
                    <a:pt x="895616" y="83756"/>
                  </a:lnTo>
                  <a:lnTo>
                    <a:pt x="901128" y="95707"/>
                  </a:lnTo>
                  <a:lnTo>
                    <a:pt x="902970" y="112395"/>
                  </a:lnTo>
                  <a:lnTo>
                    <a:pt x="902970" y="189357"/>
                  </a:lnTo>
                  <a:lnTo>
                    <a:pt x="923798" y="189357"/>
                  </a:lnTo>
                  <a:lnTo>
                    <a:pt x="923823" y="114935"/>
                  </a:lnTo>
                  <a:lnTo>
                    <a:pt x="943368" y="77216"/>
                  </a:lnTo>
                  <a:lnTo>
                    <a:pt x="955675" y="74168"/>
                  </a:lnTo>
                  <a:lnTo>
                    <a:pt x="966089" y="74168"/>
                  </a:lnTo>
                  <a:lnTo>
                    <a:pt x="984516" y="112395"/>
                  </a:lnTo>
                  <a:lnTo>
                    <a:pt x="984631" y="189357"/>
                  </a:lnTo>
                  <a:lnTo>
                    <a:pt x="1005332" y="189357"/>
                  </a:lnTo>
                  <a:lnTo>
                    <a:pt x="1005332" y="109474"/>
                  </a:lnTo>
                  <a:close/>
                </a:path>
                <a:path w="1430020" h="192405">
                  <a:moveTo>
                    <a:pt x="1064641" y="59817"/>
                  </a:moveTo>
                  <a:lnTo>
                    <a:pt x="1043940" y="59817"/>
                  </a:lnTo>
                  <a:lnTo>
                    <a:pt x="1043940" y="189357"/>
                  </a:lnTo>
                  <a:lnTo>
                    <a:pt x="1064641" y="189357"/>
                  </a:lnTo>
                  <a:lnTo>
                    <a:pt x="1064641" y="59817"/>
                  </a:lnTo>
                  <a:close/>
                </a:path>
                <a:path w="1430020" h="192405">
                  <a:moveTo>
                    <a:pt x="1068197" y="9652"/>
                  </a:moveTo>
                  <a:lnTo>
                    <a:pt x="1066927" y="6350"/>
                  </a:lnTo>
                  <a:lnTo>
                    <a:pt x="1061593" y="1270"/>
                  </a:lnTo>
                  <a:lnTo>
                    <a:pt x="1058291" y="0"/>
                  </a:lnTo>
                  <a:lnTo>
                    <a:pt x="1050798" y="0"/>
                  </a:lnTo>
                  <a:lnTo>
                    <a:pt x="1047623" y="1270"/>
                  </a:lnTo>
                  <a:lnTo>
                    <a:pt x="1045083" y="3810"/>
                  </a:lnTo>
                  <a:lnTo>
                    <a:pt x="1042416" y="6350"/>
                  </a:lnTo>
                  <a:lnTo>
                    <a:pt x="1041146" y="9652"/>
                  </a:lnTo>
                  <a:lnTo>
                    <a:pt x="1041146" y="17399"/>
                  </a:lnTo>
                  <a:lnTo>
                    <a:pt x="1042416" y="20574"/>
                  </a:lnTo>
                  <a:lnTo>
                    <a:pt x="1045083" y="23114"/>
                  </a:lnTo>
                  <a:lnTo>
                    <a:pt x="1047623" y="25654"/>
                  </a:lnTo>
                  <a:lnTo>
                    <a:pt x="1050798" y="26924"/>
                  </a:lnTo>
                  <a:lnTo>
                    <a:pt x="1058291" y="26924"/>
                  </a:lnTo>
                  <a:lnTo>
                    <a:pt x="1061593" y="25654"/>
                  </a:lnTo>
                  <a:lnTo>
                    <a:pt x="1066927" y="20320"/>
                  </a:lnTo>
                  <a:lnTo>
                    <a:pt x="1068095" y="17399"/>
                  </a:lnTo>
                  <a:lnTo>
                    <a:pt x="1068197" y="9652"/>
                  </a:lnTo>
                  <a:close/>
                </a:path>
                <a:path w="1430020" h="192405">
                  <a:moveTo>
                    <a:pt x="1184529" y="149479"/>
                  </a:moveTo>
                  <a:lnTo>
                    <a:pt x="1158240" y="120904"/>
                  </a:lnTo>
                  <a:lnTo>
                    <a:pt x="1143127" y="114808"/>
                  </a:lnTo>
                  <a:lnTo>
                    <a:pt x="1139317" y="113157"/>
                  </a:lnTo>
                  <a:lnTo>
                    <a:pt x="1120140" y="95758"/>
                  </a:lnTo>
                  <a:lnTo>
                    <a:pt x="1120140" y="89789"/>
                  </a:lnTo>
                  <a:lnTo>
                    <a:pt x="1120648" y="87249"/>
                  </a:lnTo>
                  <a:lnTo>
                    <a:pt x="1121918" y="85090"/>
                  </a:lnTo>
                  <a:lnTo>
                    <a:pt x="1123188" y="82804"/>
                  </a:lnTo>
                  <a:lnTo>
                    <a:pt x="1141730" y="74168"/>
                  </a:lnTo>
                  <a:lnTo>
                    <a:pt x="1145667" y="74168"/>
                  </a:lnTo>
                  <a:lnTo>
                    <a:pt x="1154658" y="74764"/>
                  </a:lnTo>
                  <a:lnTo>
                    <a:pt x="1163154" y="76542"/>
                  </a:lnTo>
                  <a:lnTo>
                    <a:pt x="1171130" y="79476"/>
                  </a:lnTo>
                  <a:lnTo>
                    <a:pt x="1178560" y="83566"/>
                  </a:lnTo>
                  <a:lnTo>
                    <a:pt x="1178560" y="74168"/>
                  </a:lnTo>
                  <a:lnTo>
                    <a:pt x="1178560" y="62611"/>
                  </a:lnTo>
                  <a:lnTo>
                    <a:pt x="1171676" y="60045"/>
                  </a:lnTo>
                  <a:lnTo>
                    <a:pt x="1164361" y="58216"/>
                  </a:lnTo>
                  <a:lnTo>
                    <a:pt x="1156627" y="57137"/>
                  </a:lnTo>
                  <a:lnTo>
                    <a:pt x="1148461" y="56769"/>
                  </a:lnTo>
                  <a:lnTo>
                    <a:pt x="1142111" y="56769"/>
                  </a:lnTo>
                  <a:lnTo>
                    <a:pt x="1136015" y="57531"/>
                  </a:lnTo>
                  <a:lnTo>
                    <a:pt x="1130046" y="59182"/>
                  </a:lnTo>
                  <a:lnTo>
                    <a:pt x="1124077" y="60706"/>
                  </a:lnTo>
                  <a:lnTo>
                    <a:pt x="1118743" y="63119"/>
                  </a:lnTo>
                  <a:lnTo>
                    <a:pt x="1114171" y="66294"/>
                  </a:lnTo>
                  <a:lnTo>
                    <a:pt x="1109472" y="69469"/>
                  </a:lnTo>
                  <a:lnTo>
                    <a:pt x="1105789" y="73406"/>
                  </a:lnTo>
                  <a:lnTo>
                    <a:pt x="1100201" y="82804"/>
                  </a:lnTo>
                  <a:lnTo>
                    <a:pt x="1098804" y="88138"/>
                  </a:lnTo>
                  <a:lnTo>
                    <a:pt x="1098804" y="99187"/>
                  </a:lnTo>
                  <a:lnTo>
                    <a:pt x="1099566" y="103505"/>
                  </a:lnTo>
                  <a:lnTo>
                    <a:pt x="1101090" y="107188"/>
                  </a:lnTo>
                  <a:lnTo>
                    <a:pt x="1102487" y="110998"/>
                  </a:lnTo>
                  <a:lnTo>
                    <a:pt x="1118489" y="124968"/>
                  </a:lnTo>
                  <a:lnTo>
                    <a:pt x="1122807" y="127381"/>
                  </a:lnTo>
                  <a:lnTo>
                    <a:pt x="1127887" y="129667"/>
                  </a:lnTo>
                  <a:lnTo>
                    <a:pt x="1133602" y="131953"/>
                  </a:lnTo>
                  <a:lnTo>
                    <a:pt x="1137793" y="133477"/>
                  </a:lnTo>
                  <a:lnTo>
                    <a:pt x="1141603" y="135001"/>
                  </a:lnTo>
                  <a:lnTo>
                    <a:pt x="1163193" y="153289"/>
                  </a:lnTo>
                  <a:lnTo>
                    <a:pt x="1163193" y="156718"/>
                  </a:lnTo>
                  <a:lnTo>
                    <a:pt x="1161478" y="164655"/>
                  </a:lnTo>
                  <a:lnTo>
                    <a:pt x="1156347" y="170332"/>
                  </a:lnTo>
                  <a:lnTo>
                    <a:pt x="1147813" y="173748"/>
                  </a:lnTo>
                  <a:lnTo>
                    <a:pt x="1135888" y="174879"/>
                  </a:lnTo>
                  <a:lnTo>
                    <a:pt x="1125905" y="174104"/>
                  </a:lnTo>
                  <a:lnTo>
                    <a:pt x="1116355" y="171754"/>
                  </a:lnTo>
                  <a:lnTo>
                    <a:pt x="1107236" y="167868"/>
                  </a:lnTo>
                  <a:lnTo>
                    <a:pt x="1098550" y="162433"/>
                  </a:lnTo>
                  <a:lnTo>
                    <a:pt x="1098550" y="184658"/>
                  </a:lnTo>
                  <a:lnTo>
                    <a:pt x="1106208" y="188023"/>
                  </a:lnTo>
                  <a:lnTo>
                    <a:pt x="1114539" y="190436"/>
                  </a:lnTo>
                  <a:lnTo>
                    <a:pt x="1123543" y="191909"/>
                  </a:lnTo>
                  <a:lnTo>
                    <a:pt x="1133221" y="192405"/>
                  </a:lnTo>
                  <a:lnTo>
                    <a:pt x="1139952" y="192405"/>
                  </a:lnTo>
                  <a:lnTo>
                    <a:pt x="1177417" y="176149"/>
                  </a:lnTo>
                  <a:lnTo>
                    <a:pt x="1178140" y="174879"/>
                  </a:lnTo>
                  <a:lnTo>
                    <a:pt x="1180211" y="171323"/>
                  </a:lnTo>
                  <a:lnTo>
                    <a:pt x="1183005" y="166624"/>
                  </a:lnTo>
                  <a:lnTo>
                    <a:pt x="1184529" y="161036"/>
                  </a:lnTo>
                  <a:lnTo>
                    <a:pt x="1184529" y="149479"/>
                  </a:lnTo>
                  <a:close/>
                </a:path>
                <a:path w="1430020" h="192405">
                  <a:moveTo>
                    <a:pt x="1320292" y="118872"/>
                  </a:moveTo>
                  <a:lnTo>
                    <a:pt x="1306995" y="74168"/>
                  </a:lnTo>
                  <a:lnTo>
                    <a:pt x="1306322" y="73152"/>
                  </a:lnTo>
                  <a:lnTo>
                    <a:pt x="1298956" y="66281"/>
                  </a:lnTo>
                  <a:lnTo>
                    <a:pt x="1298956" y="112141"/>
                  </a:lnTo>
                  <a:lnTo>
                    <a:pt x="1229106" y="112141"/>
                  </a:lnTo>
                  <a:lnTo>
                    <a:pt x="1253020" y="76822"/>
                  </a:lnTo>
                  <a:lnTo>
                    <a:pt x="1266571" y="74168"/>
                  </a:lnTo>
                  <a:lnTo>
                    <a:pt x="1273759" y="74815"/>
                  </a:lnTo>
                  <a:lnTo>
                    <a:pt x="1298956" y="112141"/>
                  </a:lnTo>
                  <a:lnTo>
                    <a:pt x="1298956" y="66281"/>
                  </a:lnTo>
                  <a:lnTo>
                    <a:pt x="1298651" y="65989"/>
                  </a:lnTo>
                  <a:lnTo>
                    <a:pt x="1289532" y="60871"/>
                  </a:lnTo>
                  <a:lnTo>
                    <a:pt x="1278978" y="57797"/>
                  </a:lnTo>
                  <a:lnTo>
                    <a:pt x="1266952" y="56769"/>
                  </a:lnTo>
                  <a:lnTo>
                    <a:pt x="1254785" y="57962"/>
                  </a:lnTo>
                  <a:lnTo>
                    <a:pt x="1216901" y="86042"/>
                  </a:lnTo>
                  <a:lnTo>
                    <a:pt x="1207262" y="125095"/>
                  </a:lnTo>
                  <a:lnTo>
                    <a:pt x="1208239" y="140195"/>
                  </a:lnTo>
                  <a:lnTo>
                    <a:pt x="1231557" y="182448"/>
                  </a:lnTo>
                  <a:lnTo>
                    <a:pt x="1266063" y="192405"/>
                  </a:lnTo>
                  <a:lnTo>
                    <a:pt x="1279448" y="191630"/>
                  </a:lnTo>
                  <a:lnTo>
                    <a:pt x="1291424" y="189280"/>
                  </a:lnTo>
                  <a:lnTo>
                    <a:pt x="1302029" y="185394"/>
                  </a:lnTo>
                  <a:lnTo>
                    <a:pt x="1311275" y="179959"/>
                  </a:lnTo>
                  <a:lnTo>
                    <a:pt x="1311275" y="174879"/>
                  </a:lnTo>
                  <a:lnTo>
                    <a:pt x="1311275" y="160528"/>
                  </a:lnTo>
                  <a:lnTo>
                    <a:pt x="1301889" y="166789"/>
                  </a:lnTo>
                  <a:lnTo>
                    <a:pt x="1292047" y="171284"/>
                  </a:lnTo>
                  <a:lnTo>
                    <a:pt x="1281747" y="173977"/>
                  </a:lnTo>
                  <a:lnTo>
                    <a:pt x="1271016" y="174879"/>
                  </a:lnTo>
                  <a:lnTo>
                    <a:pt x="1261821" y="174155"/>
                  </a:lnTo>
                  <a:lnTo>
                    <a:pt x="1231963" y="148932"/>
                  </a:lnTo>
                  <a:lnTo>
                    <a:pt x="1228852" y="129794"/>
                  </a:lnTo>
                  <a:lnTo>
                    <a:pt x="1320292" y="129794"/>
                  </a:lnTo>
                  <a:lnTo>
                    <a:pt x="1320292" y="118872"/>
                  </a:lnTo>
                  <a:close/>
                </a:path>
                <a:path w="1430020" h="192405">
                  <a:moveTo>
                    <a:pt x="1429893" y="149479"/>
                  </a:moveTo>
                  <a:lnTo>
                    <a:pt x="1403604" y="120904"/>
                  </a:lnTo>
                  <a:lnTo>
                    <a:pt x="1388491" y="114808"/>
                  </a:lnTo>
                  <a:lnTo>
                    <a:pt x="1384681" y="113157"/>
                  </a:lnTo>
                  <a:lnTo>
                    <a:pt x="1365504" y="95758"/>
                  </a:lnTo>
                  <a:lnTo>
                    <a:pt x="1365504" y="89789"/>
                  </a:lnTo>
                  <a:lnTo>
                    <a:pt x="1366012" y="87249"/>
                  </a:lnTo>
                  <a:lnTo>
                    <a:pt x="1367282" y="85090"/>
                  </a:lnTo>
                  <a:lnTo>
                    <a:pt x="1368552" y="82804"/>
                  </a:lnTo>
                  <a:lnTo>
                    <a:pt x="1387094" y="74168"/>
                  </a:lnTo>
                  <a:lnTo>
                    <a:pt x="1391031" y="74168"/>
                  </a:lnTo>
                  <a:lnTo>
                    <a:pt x="1400022" y="74764"/>
                  </a:lnTo>
                  <a:lnTo>
                    <a:pt x="1408518" y="76542"/>
                  </a:lnTo>
                  <a:lnTo>
                    <a:pt x="1416494" y="79476"/>
                  </a:lnTo>
                  <a:lnTo>
                    <a:pt x="1423924" y="83566"/>
                  </a:lnTo>
                  <a:lnTo>
                    <a:pt x="1423924" y="74168"/>
                  </a:lnTo>
                  <a:lnTo>
                    <a:pt x="1423924" y="62611"/>
                  </a:lnTo>
                  <a:lnTo>
                    <a:pt x="1417040" y="60045"/>
                  </a:lnTo>
                  <a:lnTo>
                    <a:pt x="1409725" y="58216"/>
                  </a:lnTo>
                  <a:lnTo>
                    <a:pt x="1401991" y="57137"/>
                  </a:lnTo>
                  <a:lnTo>
                    <a:pt x="1393825" y="56769"/>
                  </a:lnTo>
                  <a:lnTo>
                    <a:pt x="1387475" y="56769"/>
                  </a:lnTo>
                  <a:lnTo>
                    <a:pt x="1381379" y="57531"/>
                  </a:lnTo>
                  <a:lnTo>
                    <a:pt x="1375410" y="59182"/>
                  </a:lnTo>
                  <a:lnTo>
                    <a:pt x="1369441" y="60706"/>
                  </a:lnTo>
                  <a:lnTo>
                    <a:pt x="1364107" y="63119"/>
                  </a:lnTo>
                  <a:lnTo>
                    <a:pt x="1359535" y="66294"/>
                  </a:lnTo>
                  <a:lnTo>
                    <a:pt x="1354836" y="69469"/>
                  </a:lnTo>
                  <a:lnTo>
                    <a:pt x="1351153" y="73406"/>
                  </a:lnTo>
                  <a:lnTo>
                    <a:pt x="1345565" y="82804"/>
                  </a:lnTo>
                  <a:lnTo>
                    <a:pt x="1344168" y="88138"/>
                  </a:lnTo>
                  <a:lnTo>
                    <a:pt x="1344168" y="99187"/>
                  </a:lnTo>
                  <a:lnTo>
                    <a:pt x="1344930" y="103505"/>
                  </a:lnTo>
                  <a:lnTo>
                    <a:pt x="1346454" y="107188"/>
                  </a:lnTo>
                  <a:lnTo>
                    <a:pt x="1347851" y="110998"/>
                  </a:lnTo>
                  <a:lnTo>
                    <a:pt x="1363853" y="124968"/>
                  </a:lnTo>
                  <a:lnTo>
                    <a:pt x="1368171" y="127381"/>
                  </a:lnTo>
                  <a:lnTo>
                    <a:pt x="1373251" y="129667"/>
                  </a:lnTo>
                  <a:lnTo>
                    <a:pt x="1378966" y="131953"/>
                  </a:lnTo>
                  <a:lnTo>
                    <a:pt x="1383157" y="133477"/>
                  </a:lnTo>
                  <a:lnTo>
                    <a:pt x="1386967" y="135001"/>
                  </a:lnTo>
                  <a:lnTo>
                    <a:pt x="1408557" y="153289"/>
                  </a:lnTo>
                  <a:lnTo>
                    <a:pt x="1408557" y="156718"/>
                  </a:lnTo>
                  <a:lnTo>
                    <a:pt x="1406842" y="164655"/>
                  </a:lnTo>
                  <a:lnTo>
                    <a:pt x="1401711" y="170332"/>
                  </a:lnTo>
                  <a:lnTo>
                    <a:pt x="1393177" y="173748"/>
                  </a:lnTo>
                  <a:lnTo>
                    <a:pt x="1381252" y="174879"/>
                  </a:lnTo>
                  <a:lnTo>
                    <a:pt x="1371269" y="174104"/>
                  </a:lnTo>
                  <a:lnTo>
                    <a:pt x="1361719" y="171754"/>
                  </a:lnTo>
                  <a:lnTo>
                    <a:pt x="1352600" y="167868"/>
                  </a:lnTo>
                  <a:lnTo>
                    <a:pt x="1343914" y="162433"/>
                  </a:lnTo>
                  <a:lnTo>
                    <a:pt x="1343914" y="184658"/>
                  </a:lnTo>
                  <a:lnTo>
                    <a:pt x="1351572" y="188023"/>
                  </a:lnTo>
                  <a:lnTo>
                    <a:pt x="1359903" y="190436"/>
                  </a:lnTo>
                  <a:lnTo>
                    <a:pt x="1368907" y="191909"/>
                  </a:lnTo>
                  <a:lnTo>
                    <a:pt x="1378585" y="192405"/>
                  </a:lnTo>
                  <a:lnTo>
                    <a:pt x="1385316" y="192405"/>
                  </a:lnTo>
                  <a:lnTo>
                    <a:pt x="1422781" y="176149"/>
                  </a:lnTo>
                  <a:lnTo>
                    <a:pt x="1423504" y="174879"/>
                  </a:lnTo>
                  <a:lnTo>
                    <a:pt x="1425575" y="171323"/>
                  </a:lnTo>
                  <a:lnTo>
                    <a:pt x="1428369" y="166624"/>
                  </a:lnTo>
                  <a:lnTo>
                    <a:pt x="1429893" y="161036"/>
                  </a:lnTo>
                  <a:lnTo>
                    <a:pt x="1429893" y="149479"/>
                  </a:lnTo>
                  <a:close/>
                </a:path>
              </a:pathLst>
            </a:custGeom>
            <a:solidFill>
              <a:srgbClr val="585858">
                <a:alpha val="98823"/>
              </a:srgbClr>
            </a:solidFill>
          </p:spPr>
          <p:txBody>
            <a:bodyPr wrap="square" lIns="0" tIns="0" rIns="0" bIns="0" rtlCol="0"/>
            <a:lstStyle/>
            <a:p>
              <a:endParaRPr sz="1764" dirty="0">
                <a:latin typeface="+mj-lt"/>
              </a:endParaRPr>
            </a:p>
          </p:txBody>
        </p:sp>
        <p:sp>
          <p:nvSpPr>
            <p:cNvPr id="82" name="object 80">
              <a:extLst>
                <a:ext uri="{FF2B5EF4-FFF2-40B4-BE49-F238E27FC236}">
                  <a16:creationId xmlns:a16="http://schemas.microsoft.com/office/drawing/2014/main" id="{AB7EB772-DF43-4233-9769-73D6AFF2D9DE}"/>
                </a:ext>
              </a:extLst>
            </p:cNvPr>
            <p:cNvSpPr/>
            <p:nvPr/>
          </p:nvSpPr>
          <p:spPr>
            <a:xfrm>
              <a:off x="1400174" y="1928113"/>
              <a:ext cx="1424558" cy="186436"/>
            </a:xfrm>
            <a:prstGeom prst="rect">
              <a:avLst/>
            </a:prstGeom>
            <a:blipFill>
              <a:blip r:embed="rId11" cstate="print"/>
              <a:stretch>
                <a:fillRect/>
              </a:stretch>
            </a:blipFill>
          </p:spPr>
          <p:txBody>
            <a:bodyPr wrap="square" lIns="0" tIns="0" rIns="0" bIns="0" rtlCol="0"/>
            <a:lstStyle/>
            <a:p>
              <a:endParaRPr sz="1764" dirty="0">
                <a:latin typeface="+mj-lt"/>
              </a:endParaRPr>
            </a:p>
          </p:txBody>
        </p:sp>
        <p:sp>
          <p:nvSpPr>
            <p:cNvPr id="83" name="object 81">
              <a:extLst>
                <a:ext uri="{FF2B5EF4-FFF2-40B4-BE49-F238E27FC236}">
                  <a16:creationId xmlns:a16="http://schemas.microsoft.com/office/drawing/2014/main" id="{49971EC1-A75C-4641-A7C0-68DA84F81F91}"/>
                </a:ext>
              </a:extLst>
            </p:cNvPr>
            <p:cNvSpPr/>
            <p:nvPr/>
          </p:nvSpPr>
          <p:spPr>
            <a:xfrm>
              <a:off x="1365504" y="5303519"/>
              <a:ext cx="1670685" cy="388620"/>
            </a:xfrm>
            <a:custGeom>
              <a:avLst/>
              <a:gdLst/>
              <a:ahLst/>
              <a:cxnLst/>
              <a:rect l="l" t="t" r="r" b="b"/>
              <a:pathLst>
                <a:path w="1670685" h="388620">
                  <a:moveTo>
                    <a:pt x="1670304" y="0"/>
                  </a:moveTo>
                  <a:lnTo>
                    <a:pt x="0" y="0"/>
                  </a:lnTo>
                  <a:lnTo>
                    <a:pt x="0" y="388619"/>
                  </a:lnTo>
                  <a:lnTo>
                    <a:pt x="1670304" y="388619"/>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84" name="object 82">
              <a:extLst>
                <a:ext uri="{FF2B5EF4-FFF2-40B4-BE49-F238E27FC236}">
                  <a16:creationId xmlns:a16="http://schemas.microsoft.com/office/drawing/2014/main" id="{8C42584E-5678-478A-871B-C6D9BF8C94CC}"/>
                </a:ext>
              </a:extLst>
            </p:cNvPr>
            <p:cNvSpPr/>
            <p:nvPr/>
          </p:nvSpPr>
          <p:spPr>
            <a:xfrm>
              <a:off x="1365504" y="5303519"/>
              <a:ext cx="1670685" cy="388620"/>
            </a:xfrm>
            <a:custGeom>
              <a:avLst/>
              <a:gdLst/>
              <a:ahLst/>
              <a:cxnLst/>
              <a:rect l="l" t="t" r="r" b="b"/>
              <a:pathLst>
                <a:path w="1670685" h="388620">
                  <a:moveTo>
                    <a:pt x="0" y="388619"/>
                  </a:moveTo>
                  <a:lnTo>
                    <a:pt x="1670304" y="388619"/>
                  </a:lnTo>
                  <a:lnTo>
                    <a:pt x="1670304"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85" name="object 83">
              <a:extLst>
                <a:ext uri="{FF2B5EF4-FFF2-40B4-BE49-F238E27FC236}">
                  <a16:creationId xmlns:a16="http://schemas.microsoft.com/office/drawing/2014/main" id="{69B48D5B-CDF7-4EC7-9D67-8D4C018512F3}"/>
                </a:ext>
              </a:extLst>
            </p:cNvPr>
            <p:cNvSpPr/>
            <p:nvPr/>
          </p:nvSpPr>
          <p:spPr>
            <a:xfrm>
              <a:off x="1714118" y="5394578"/>
              <a:ext cx="974725" cy="190500"/>
            </a:xfrm>
            <a:custGeom>
              <a:avLst/>
              <a:gdLst/>
              <a:ahLst/>
              <a:cxnLst/>
              <a:rect l="l" t="t" r="r" b="b"/>
              <a:pathLst>
                <a:path w="974725" h="190500">
                  <a:moveTo>
                    <a:pt x="20828" y="7746"/>
                  </a:moveTo>
                  <a:lnTo>
                    <a:pt x="0" y="7746"/>
                  </a:lnTo>
                  <a:lnTo>
                    <a:pt x="0" y="144398"/>
                  </a:lnTo>
                  <a:lnTo>
                    <a:pt x="16001" y="144398"/>
                  </a:lnTo>
                  <a:lnTo>
                    <a:pt x="15981" y="35559"/>
                  </a:lnTo>
                  <a:lnTo>
                    <a:pt x="15748" y="29844"/>
                  </a:lnTo>
                  <a:lnTo>
                    <a:pt x="15239" y="26923"/>
                  </a:lnTo>
                  <a:lnTo>
                    <a:pt x="33052" y="26923"/>
                  </a:lnTo>
                  <a:lnTo>
                    <a:pt x="20828" y="7746"/>
                  </a:lnTo>
                  <a:close/>
                </a:path>
                <a:path w="974725" h="190500">
                  <a:moveTo>
                    <a:pt x="33052" y="26923"/>
                  </a:moveTo>
                  <a:lnTo>
                    <a:pt x="15875" y="26923"/>
                  </a:lnTo>
                  <a:lnTo>
                    <a:pt x="17018" y="29971"/>
                  </a:lnTo>
                  <a:lnTo>
                    <a:pt x="18414" y="32765"/>
                  </a:lnTo>
                  <a:lnTo>
                    <a:pt x="20193" y="35559"/>
                  </a:lnTo>
                  <a:lnTo>
                    <a:pt x="90550" y="144398"/>
                  </a:lnTo>
                  <a:lnTo>
                    <a:pt x="110108" y="144398"/>
                  </a:lnTo>
                  <a:lnTo>
                    <a:pt x="110108" y="124078"/>
                  </a:lnTo>
                  <a:lnTo>
                    <a:pt x="94742" y="124078"/>
                  </a:lnTo>
                  <a:lnTo>
                    <a:pt x="93853" y="122427"/>
                  </a:lnTo>
                  <a:lnTo>
                    <a:pt x="92075" y="119379"/>
                  </a:lnTo>
                  <a:lnTo>
                    <a:pt x="89154" y="114934"/>
                  </a:lnTo>
                  <a:lnTo>
                    <a:pt x="33052" y="26923"/>
                  </a:lnTo>
                  <a:close/>
                </a:path>
                <a:path w="974725" h="190500">
                  <a:moveTo>
                    <a:pt x="110108" y="7746"/>
                  </a:moveTo>
                  <a:lnTo>
                    <a:pt x="94106" y="7746"/>
                  </a:lnTo>
                  <a:lnTo>
                    <a:pt x="94193" y="114934"/>
                  </a:lnTo>
                  <a:lnTo>
                    <a:pt x="94487" y="120141"/>
                  </a:lnTo>
                  <a:lnTo>
                    <a:pt x="95123" y="124078"/>
                  </a:lnTo>
                  <a:lnTo>
                    <a:pt x="110108" y="124078"/>
                  </a:lnTo>
                  <a:lnTo>
                    <a:pt x="110108" y="7746"/>
                  </a:lnTo>
                  <a:close/>
                </a:path>
                <a:path w="974725" h="190500">
                  <a:moveTo>
                    <a:pt x="182499" y="44576"/>
                  </a:moveTo>
                  <a:lnTo>
                    <a:pt x="144827" y="66597"/>
                  </a:lnTo>
                  <a:lnTo>
                    <a:pt x="137541" y="96011"/>
                  </a:lnTo>
                  <a:lnTo>
                    <a:pt x="138279" y="107346"/>
                  </a:lnTo>
                  <a:lnTo>
                    <a:pt x="163369" y="143351"/>
                  </a:lnTo>
                  <a:lnTo>
                    <a:pt x="181863" y="146684"/>
                  </a:lnTo>
                  <a:lnTo>
                    <a:pt x="191914" y="146091"/>
                  </a:lnTo>
                  <a:lnTo>
                    <a:pt x="200929" y="144319"/>
                  </a:lnTo>
                  <a:lnTo>
                    <a:pt x="208920" y="141380"/>
                  </a:lnTo>
                  <a:lnTo>
                    <a:pt x="215900" y="137286"/>
                  </a:lnTo>
                  <a:lnTo>
                    <a:pt x="215900" y="133476"/>
                  </a:lnTo>
                  <a:lnTo>
                    <a:pt x="175768" y="133476"/>
                  </a:lnTo>
                  <a:lnTo>
                    <a:pt x="168148" y="130555"/>
                  </a:lnTo>
                  <a:lnTo>
                    <a:pt x="153797" y="99567"/>
                  </a:lnTo>
                  <a:lnTo>
                    <a:pt x="222631" y="99567"/>
                  </a:lnTo>
                  <a:lnTo>
                    <a:pt x="222631" y="91312"/>
                  </a:lnTo>
                  <a:lnTo>
                    <a:pt x="222305" y="86232"/>
                  </a:lnTo>
                  <a:lnTo>
                    <a:pt x="153924" y="86232"/>
                  </a:lnTo>
                  <a:lnTo>
                    <a:pt x="155194" y="77723"/>
                  </a:lnTo>
                  <a:lnTo>
                    <a:pt x="158369" y="70865"/>
                  </a:lnTo>
                  <a:lnTo>
                    <a:pt x="168656" y="60324"/>
                  </a:lnTo>
                  <a:lnTo>
                    <a:pt x="174879" y="57657"/>
                  </a:lnTo>
                  <a:lnTo>
                    <a:pt x="212604" y="57657"/>
                  </a:lnTo>
                  <a:lnTo>
                    <a:pt x="212089" y="56895"/>
                  </a:lnTo>
                  <a:lnTo>
                    <a:pt x="206323" y="51488"/>
                  </a:lnTo>
                  <a:lnTo>
                    <a:pt x="199485" y="47640"/>
                  </a:lnTo>
                  <a:lnTo>
                    <a:pt x="191551" y="45340"/>
                  </a:lnTo>
                  <a:lnTo>
                    <a:pt x="182499" y="44576"/>
                  </a:lnTo>
                  <a:close/>
                </a:path>
                <a:path w="974725" h="190500">
                  <a:moveTo>
                    <a:pt x="215900" y="122681"/>
                  </a:moveTo>
                  <a:lnTo>
                    <a:pt x="208799" y="127422"/>
                  </a:lnTo>
                  <a:lnTo>
                    <a:pt x="201390" y="130794"/>
                  </a:lnTo>
                  <a:lnTo>
                    <a:pt x="193647" y="132808"/>
                  </a:lnTo>
                  <a:lnTo>
                    <a:pt x="185547" y="133476"/>
                  </a:lnTo>
                  <a:lnTo>
                    <a:pt x="215900" y="133476"/>
                  </a:lnTo>
                  <a:lnTo>
                    <a:pt x="215900" y="122681"/>
                  </a:lnTo>
                  <a:close/>
                </a:path>
                <a:path w="974725" h="190500">
                  <a:moveTo>
                    <a:pt x="212604" y="57657"/>
                  </a:moveTo>
                  <a:lnTo>
                    <a:pt x="189864" y="57657"/>
                  </a:lnTo>
                  <a:lnTo>
                    <a:pt x="195833" y="60197"/>
                  </a:lnTo>
                  <a:lnTo>
                    <a:pt x="200025" y="65277"/>
                  </a:lnTo>
                  <a:lnTo>
                    <a:pt x="204343" y="70230"/>
                  </a:lnTo>
                  <a:lnTo>
                    <a:pt x="206501" y="77215"/>
                  </a:lnTo>
                  <a:lnTo>
                    <a:pt x="206629" y="86232"/>
                  </a:lnTo>
                  <a:lnTo>
                    <a:pt x="222305" y="86232"/>
                  </a:lnTo>
                  <a:lnTo>
                    <a:pt x="221966" y="80934"/>
                  </a:lnTo>
                  <a:lnTo>
                    <a:pt x="219979" y="71723"/>
                  </a:lnTo>
                  <a:lnTo>
                    <a:pt x="216683" y="63702"/>
                  </a:lnTo>
                  <a:lnTo>
                    <a:pt x="212604" y="57657"/>
                  </a:lnTo>
                  <a:close/>
                </a:path>
                <a:path w="974725" h="190500">
                  <a:moveTo>
                    <a:pt x="266954" y="60197"/>
                  </a:moveTo>
                  <a:lnTo>
                    <a:pt x="251332" y="60197"/>
                  </a:lnTo>
                  <a:lnTo>
                    <a:pt x="251332" y="117855"/>
                  </a:lnTo>
                  <a:lnTo>
                    <a:pt x="252948" y="130357"/>
                  </a:lnTo>
                  <a:lnTo>
                    <a:pt x="257778" y="139287"/>
                  </a:lnTo>
                  <a:lnTo>
                    <a:pt x="265799" y="144645"/>
                  </a:lnTo>
                  <a:lnTo>
                    <a:pt x="276987" y="146430"/>
                  </a:lnTo>
                  <a:lnTo>
                    <a:pt x="283082" y="146430"/>
                  </a:lnTo>
                  <a:lnTo>
                    <a:pt x="287908" y="145414"/>
                  </a:lnTo>
                  <a:lnTo>
                    <a:pt x="291592" y="143382"/>
                  </a:lnTo>
                  <a:lnTo>
                    <a:pt x="291592" y="133349"/>
                  </a:lnTo>
                  <a:lnTo>
                    <a:pt x="276225" y="133349"/>
                  </a:lnTo>
                  <a:lnTo>
                    <a:pt x="272542" y="131952"/>
                  </a:lnTo>
                  <a:lnTo>
                    <a:pt x="270382" y="129158"/>
                  </a:lnTo>
                  <a:lnTo>
                    <a:pt x="268097" y="126364"/>
                  </a:lnTo>
                  <a:lnTo>
                    <a:pt x="266954" y="121665"/>
                  </a:lnTo>
                  <a:lnTo>
                    <a:pt x="266954" y="60197"/>
                  </a:lnTo>
                  <a:close/>
                </a:path>
                <a:path w="974725" h="190500">
                  <a:moveTo>
                    <a:pt x="291592" y="130047"/>
                  </a:moveTo>
                  <a:lnTo>
                    <a:pt x="288670" y="132206"/>
                  </a:lnTo>
                  <a:lnTo>
                    <a:pt x="285369" y="133349"/>
                  </a:lnTo>
                  <a:lnTo>
                    <a:pt x="291592" y="133349"/>
                  </a:lnTo>
                  <a:lnTo>
                    <a:pt x="291592" y="130047"/>
                  </a:lnTo>
                  <a:close/>
                </a:path>
                <a:path w="974725" h="190500">
                  <a:moveTo>
                    <a:pt x="291592" y="46862"/>
                  </a:moveTo>
                  <a:lnTo>
                    <a:pt x="234569" y="46862"/>
                  </a:lnTo>
                  <a:lnTo>
                    <a:pt x="234569" y="60197"/>
                  </a:lnTo>
                  <a:lnTo>
                    <a:pt x="291592" y="60197"/>
                  </a:lnTo>
                  <a:lnTo>
                    <a:pt x="291592" y="46862"/>
                  </a:lnTo>
                  <a:close/>
                </a:path>
                <a:path w="974725" h="190500">
                  <a:moveTo>
                    <a:pt x="266954" y="18033"/>
                  </a:moveTo>
                  <a:lnTo>
                    <a:pt x="251332" y="22986"/>
                  </a:lnTo>
                  <a:lnTo>
                    <a:pt x="251332" y="46862"/>
                  </a:lnTo>
                  <a:lnTo>
                    <a:pt x="266954" y="46862"/>
                  </a:lnTo>
                  <a:lnTo>
                    <a:pt x="266954" y="18033"/>
                  </a:lnTo>
                  <a:close/>
                </a:path>
                <a:path w="974725" h="190500">
                  <a:moveTo>
                    <a:pt x="314706" y="46862"/>
                  </a:moveTo>
                  <a:lnTo>
                    <a:pt x="298323" y="46862"/>
                  </a:lnTo>
                  <a:lnTo>
                    <a:pt x="327913" y="144398"/>
                  </a:lnTo>
                  <a:lnTo>
                    <a:pt x="343535" y="144398"/>
                  </a:lnTo>
                  <a:lnTo>
                    <a:pt x="348343" y="128904"/>
                  </a:lnTo>
                  <a:lnTo>
                    <a:pt x="336295" y="128904"/>
                  </a:lnTo>
                  <a:lnTo>
                    <a:pt x="336042" y="125348"/>
                  </a:lnTo>
                  <a:lnTo>
                    <a:pt x="335533" y="122427"/>
                  </a:lnTo>
                  <a:lnTo>
                    <a:pt x="314706" y="46862"/>
                  </a:lnTo>
                  <a:close/>
                </a:path>
                <a:path w="974725" h="190500">
                  <a:moveTo>
                    <a:pt x="380667" y="65531"/>
                  </a:moveTo>
                  <a:lnTo>
                    <a:pt x="367664" y="65531"/>
                  </a:lnTo>
                  <a:lnTo>
                    <a:pt x="367919" y="68833"/>
                  </a:lnTo>
                  <a:lnTo>
                    <a:pt x="368426" y="71881"/>
                  </a:lnTo>
                  <a:lnTo>
                    <a:pt x="389255" y="144398"/>
                  </a:lnTo>
                  <a:lnTo>
                    <a:pt x="405511" y="144398"/>
                  </a:lnTo>
                  <a:lnTo>
                    <a:pt x="410075" y="129158"/>
                  </a:lnTo>
                  <a:lnTo>
                    <a:pt x="397129" y="129158"/>
                  </a:lnTo>
                  <a:lnTo>
                    <a:pt x="396714" y="125348"/>
                  </a:lnTo>
                  <a:lnTo>
                    <a:pt x="396367" y="122681"/>
                  </a:lnTo>
                  <a:lnTo>
                    <a:pt x="380667" y="65531"/>
                  </a:lnTo>
                  <a:close/>
                </a:path>
                <a:path w="974725" h="190500">
                  <a:moveTo>
                    <a:pt x="434720" y="46862"/>
                  </a:moveTo>
                  <a:lnTo>
                    <a:pt x="419354" y="46862"/>
                  </a:lnTo>
                  <a:lnTo>
                    <a:pt x="399542" y="120395"/>
                  </a:lnTo>
                  <a:lnTo>
                    <a:pt x="398525" y="123697"/>
                  </a:lnTo>
                  <a:lnTo>
                    <a:pt x="398018" y="126618"/>
                  </a:lnTo>
                  <a:lnTo>
                    <a:pt x="397891" y="129158"/>
                  </a:lnTo>
                  <a:lnTo>
                    <a:pt x="410075" y="129158"/>
                  </a:lnTo>
                  <a:lnTo>
                    <a:pt x="434720" y="46862"/>
                  </a:lnTo>
                  <a:close/>
                </a:path>
                <a:path w="974725" h="190500">
                  <a:moveTo>
                    <a:pt x="375538" y="46862"/>
                  </a:moveTo>
                  <a:lnTo>
                    <a:pt x="361188" y="46862"/>
                  </a:lnTo>
                  <a:lnTo>
                    <a:pt x="338602" y="120395"/>
                  </a:lnTo>
                  <a:lnTo>
                    <a:pt x="337819" y="123189"/>
                  </a:lnTo>
                  <a:lnTo>
                    <a:pt x="337185" y="126110"/>
                  </a:lnTo>
                  <a:lnTo>
                    <a:pt x="337057" y="128904"/>
                  </a:lnTo>
                  <a:lnTo>
                    <a:pt x="348343" y="128904"/>
                  </a:lnTo>
                  <a:lnTo>
                    <a:pt x="366394" y="70738"/>
                  </a:lnTo>
                  <a:lnTo>
                    <a:pt x="367156" y="67817"/>
                  </a:lnTo>
                  <a:lnTo>
                    <a:pt x="367283" y="65531"/>
                  </a:lnTo>
                  <a:lnTo>
                    <a:pt x="380667" y="65531"/>
                  </a:lnTo>
                  <a:lnTo>
                    <a:pt x="375538" y="46862"/>
                  </a:lnTo>
                  <a:close/>
                </a:path>
                <a:path w="974725" h="190500">
                  <a:moveTo>
                    <a:pt x="496697" y="44576"/>
                  </a:moveTo>
                  <a:lnTo>
                    <a:pt x="460375" y="58419"/>
                  </a:lnTo>
                  <a:lnTo>
                    <a:pt x="446913" y="96773"/>
                  </a:lnTo>
                  <a:lnTo>
                    <a:pt x="447722" y="107465"/>
                  </a:lnTo>
                  <a:lnTo>
                    <a:pt x="474900" y="143255"/>
                  </a:lnTo>
                  <a:lnTo>
                    <a:pt x="494411" y="146684"/>
                  </a:lnTo>
                  <a:lnTo>
                    <a:pt x="504910" y="145803"/>
                  </a:lnTo>
                  <a:lnTo>
                    <a:pt x="514302" y="143160"/>
                  </a:lnTo>
                  <a:lnTo>
                    <a:pt x="522575" y="138755"/>
                  </a:lnTo>
                  <a:lnTo>
                    <a:pt x="528687" y="133476"/>
                  </a:lnTo>
                  <a:lnTo>
                    <a:pt x="495554" y="133476"/>
                  </a:lnTo>
                  <a:lnTo>
                    <a:pt x="488485" y="132857"/>
                  </a:lnTo>
                  <a:lnTo>
                    <a:pt x="462957" y="96773"/>
                  </a:lnTo>
                  <a:lnTo>
                    <a:pt x="462972" y="95249"/>
                  </a:lnTo>
                  <a:lnTo>
                    <a:pt x="482044" y="60229"/>
                  </a:lnTo>
                  <a:lnTo>
                    <a:pt x="495554" y="57657"/>
                  </a:lnTo>
                  <a:lnTo>
                    <a:pt x="530296" y="57657"/>
                  </a:lnTo>
                  <a:lnTo>
                    <a:pt x="523968" y="52131"/>
                  </a:lnTo>
                  <a:lnTo>
                    <a:pt x="516048" y="47926"/>
                  </a:lnTo>
                  <a:lnTo>
                    <a:pt x="506962" y="45412"/>
                  </a:lnTo>
                  <a:lnTo>
                    <a:pt x="496697" y="44576"/>
                  </a:lnTo>
                  <a:close/>
                </a:path>
                <a:path w="974725" h="190500">
                  <a:moveTo>
                    <a:pt x="530296" y="57657"/>
                  </a:moveTo>
                  <a:lnTo>
                    <a:pt x="505587" y="57657"/>
                  </a:lnTo>
                  <a:lnTo>
                    <a:pt x="513333" y="60959"/>
                  </a:lnTo>
                  <a:lnTo>
                    <a:pt x="518794" y="67563"/>
                  </a:lnTo>
                  <a:lnTo>
                    <a:pt x="522368" y="73040"/>
                  </a:lnTo>
                  <a:lnTo>
                    <a:pt x="524906" y="79565"/>
                  </a:lnTo>
                  <a:lnTo>
                    <a:pt x="526420" y="87137"/>
                  </a:lnTo>
                  <a:lnTo>
                    <a:pt x="526893" y="95249"/>
                  </a:lnTo>
                  <a:lnTo>
                    <a:pt x="526863" y="96773"/>
                  </a:lnTo>
                  <a:lnTo>
                    <a:pt x="505587" y="133476"/>
                  </a:lnTo>
                  <a:lnTo>
                    <a:pt x="528687" y="133476"/>
                  </a:lnTo>
                  <a:lnTo>
                    <a:pt x="542925" y="95249"/>
                  </a:lnTo>
                  <a:lnTo>
                    <a:pt x="542163" y="83988"/>
                  </a:lnTo>
                  <a:lnTo>
                    <a:pt x="539877" y="74025"/>
                  </a:lnTo>
                  <a:lnTo>
                    <a:pt x="536067" y="65371"/>
                  </a:lnTo>
                  <a:lnTo>
                    <a:pt x="530732" y="58038"/>
                  </a:lnTo>
                  <a:lnTo>
                    <a:pt x="530296" y="57657"/>
                  </a:lnTo>
                  <a:close/>
                </a:path>
                <a:path w="974725" h="190500">
                  <a:moveTo>
                    <a:pt x="583564" y="46862"/>
                  </a:moveTo>
                  <a:lnTo>
                    <a:pt x="567944" y="46862"/>
                  </a:lnTo>
                  <a:lnTo>
                    <a:pt x="567944" y="144398"/>
                  </a:lnTo>
                  <a:lnTo>
                    <a:pt x="583564" y="144398"/>
                  </a:lnTo>
                  <a:lnTo>
                    <a:pt x="583564" y="94614"/>
                  </a:lnTo>
                  <a:lnTo>
                    <a:pt x="583971" y="86927"/>
                  </a:lnTo>
                  <a:lnTo>
                    <a:pt x="585200" y="80073"/>
                  </a:lnTo>
                  <a:lnTo>
                    <a:pt x="587261" y="74076"/>
                  </a:lnTo>
                  <a:lnTo>
                    <a:pt x="590169" y="68960"/>
                  </a:lnTo>
                  <a:lnTo>
                    <a:pt x="591632" y="66928"/>
                  </a:lnTo>
                  <a:lnTo>
                    <a:pt x="583564" y="66928"/>
                  </a:lnTo>
                  <a:lnTo>
                    <a:pt x="583564" y="46862"/>
                  </a:lnTo>
                  <a:close/>
                </a:path>
                <a:path w="974725" h="190500">
                  <a:moveTo>
                    <a:pt x="613537" y="45084"/>
                  </a:moveTo>
                  <a:lnTo>
                    <a:pt x="603757" y="45084"/>
                  </a:lnTo>
                  <a:lnTo>
                    <a:pt x="598678" y="46989"/>
                  </a:lnTo>
                  <a:lnTo>
                    <a:pt x="594106" y="50926"/>
                  </a:lnTo>
                  <a:lnTo>
                    <a:pt x="589533" y="54736"/>
                  </a:lnTo>
                  <a:lnTo>
                    <a:pt x="586105" y="60070"/>
                  </a:lnTo>
                  <a:lnTo>
                    <a:pt x="583945" y="66928"/>
                  </a:lnTo>
                  <a:lnTo>
                    <a:pt x="591632" y="66928"/>
                  </a:lnTo>
                  <a:lnTo>
                    <a:pt x="594741" y="62610"/>
                  </a:lnTo>
                  <a:lnTo>
                    <a:pt x="600329" y="59562"/>
                  </a:lnTo>
                  <a:lnTo>
                    <a:pt x="618744" y="59562"/>
                  </a:lnTo>
                  <a:lnTo>
                    <a:pt x="618744" y="46481"/>
                  </a:lnTo>
                  <a:lnTo>
                    <a:pt x="616585" y="45592"/>
                  </a:lnTo>
                  <a:lnTo>
                    <a:pt x="613537" y="45084"/>
                  </a:lnTo>
                  <a:close/>
                </a:path>
                <a:path w="974725" h="190500">
                  <a:moveTo>
                    <a:pt x="618744" y="59562"/>
                  </a:moveTo>
                  <a:lnTo>
                    <a:pt x="612139" y="59562"/>
                  </a:lnTo>
                  <a:lnTo>
                    <a:pt x="616076" y="60578"/>
                  </a:lnTo>
                  <a:lnTo>
                    <a:pt x="618744" y="62610"/>
                  </a:lnTo>
                  <a:lnTo>
                    <a:pt x="618744" y="59562"/>
                  </a:lnTo>
                  <a:close/>
                </a:path>
                <a:path w="974725" h="190500">
                  <a:moveTo>
                    <a:pt x="652144" y="0"/>
                  </a:moveTo>
                  <a:lnTo>
                    <a:pt x="636524" y="0"/>
                  </a:lnTo>
                  <a:lnTo>
                    <a:pt x="636524" y="144398"/>
                  </a:lnTo>
                  <a:lnTo>
                    <a:pt x="652144" y="144398"/>
                  </a:lnTo>
                  <a:lnTo>
                    <a:pt x="652144" y="97535"/>
                  </a:lnTo>
                  <a:lnTo>
                    <a:pt x="672208" y="97535"/>
                  </a:lnTo>
                  <a:lnTo>
                    <a:pt x="668655" y="93852"/>
                  </a:lnTo>
                  <a:lnTo>
                    <a:pt x="670854" y="91566"/>
                  </a:lnTo>
                  <a:lnTo>
                    <a:pt x="652144" y="91566"/>
                  </a:lnTo>
                  <a:lnTo>
                    <a:pt x="652144" y="0"/>
                  </a:lnTo>
                  <a:close/>
                </a:path>
                <a:path w="974725" h="190500">
                  <a:moveTo>
                    <a:pt x="672208" y="97535"/>
                  </a:moveTo>
                  <a:lnTo>
                    <a:pt x="652526" y="97535"/>
                  </a:lnTo>
                  <a:lnTo>
                    <a:pt x="695579" y="144398"/>
                  </a:lnTo>
                  <a:lnTo>
                    <a:pt x="717423" y="144398"/>
                  </a:lnTo>
                  <a:lnTo>
                    <a:pt x="672208" y="97535"/>
                  </a:lnTo>
                  <a:close/>
                </a:path>
                <a:path w="974725" h="190500">
                  <a:moveTo>
                    <a:pt x="713867" y="46862"/>
                  </a:moveTo>
                  <a:lnTo>
                    <a:pt x="693419" y="46862"/>
                  </a:lnTo>
                  <a:lnTo>
                    <a:pt x="652526" y="91566"/>
                  </a:lnTo>
                  <a:lnTo>
                    <a:pt x="670854" y="91566"/>
                  </a:lnTo>
                  <a:lnTo>
                    <a:pt x="713867" y="46862"/>
                  </a:lnTo>
                  <a:close/>
                </a:path>
                <a:path w="974725" h="190500">
                  <a:moveTo>
                    <a:pt x="744855" y="1777"/>
                  </a:moveTo>
                  <a:lnTo>
                    <a:pt x="739267" y="1777"/>
                  </a:lnTo>
                  <a:lnTo>
                    <a:pt x="736854" y="2793"/>
                  </a:lnTo>
                  <a:lnTo>
                    <a:pt x="734822" y="4698"/>
                  </a:lnTo>
                  <a:lnTo>
                    <a:pt x="732917" y="6603"/>
                  </a:lnTo>
                  <a:lnTo>
                    <a:pt x="731901" y="9016"/>
                  </a:lnTo>
                  <a:lnTo>
                    <a:pt x="731901" y="14858"/>
                  </a:lnTo>
                  <a:lnTo>
                    <a:pt x="732917" y="17271"/>
                  </a:lnTo>
                  <a:lnTo>
                    <a:pt x="734822" y="19176"/>
                  </a:lnTo>
                  <a:lnTo>
                    <a:pt x="736854" y="21081"/>
                  </a:lnTo>
                  <a:lnTo>
                    <a:pt x="739267" y="22097"/>
                  </a:lnTo>
                  <a:lnTo>
                    <a:pt x="744855" y="22097"/>
                  </a:lnTo>
                  <a:lnTo>
                    <a:pt x="752348" y="9016"/>
                  </a:lnTo>
                  <a:lnTo>
                    <a:pt x="751332" y="6603"/>
                  </a:lnTo>
                  <a:lnTo>
                    <a:pt x="747268" y="2793"/>
                  </a:lnTo>
                  <a:lnTo>
                    <a:pt x="744855" y="1777"/>
                  </a:lnTo>
                  <a:close/>
                </a:path>
                <a:path w="974725" h="190500">
                  <a:moveTo>
                    <a:pt x="749681" y="46862"/>
                  </a:moveTo>
                  <a:lnTo>
                    <a:pt x="734060" y="46862"/>
                  </a:lnTo>
                  <a:lnTo>
                    <a:pt x="734060" y="144398"/>
                  </a:lnTo>
                  <a:lnTo>
                    <a:pt x="749681" y="144398"/>
                  </a:lnTo>
                  <a:lnTo>
                    <a:pt x="749681" y="46862"/>
                  </a:lnTo>
                  <a:close/>
                </a:path>
                <a:path w="974725" h="190500">
                  <a:moveTo>
                    <a:pt x="796925" y="46862"/>
                  </a:moveTo>
                  <a:lnTo>
                    <a:pt x="781304" y="46862"/>
                  </a:lnTo>
                  <a:lnTo>
                    <a:pt x="781304" y="144398"/>
                  </a:lnTo>
                  <a:lnTo>
                    <a:pt x="796925" y="144398"/>
                  </a:lnTo>
                  <a:lnTo>
                    <a:pt x="796925" y="79755"/>
                  </a:lnTo>
                  <a:lnTo>
                    <a:pt x="799464" y="72389"/>
                  </a:lnTo>
                  <a:lnTo>
                    <a:pt x="804544" y="66547"/>
                  </a:lnTo>
                  <a:lnTo>
                    <a:pt x="807571" y="62991"/>
                  </a:lnTo>
                  <a:lnTo>
                    <a:pt x="796925" y="62991"/>
                  </a:lnTo>
                  <a:lnTo>
                    <a:pt x="796925" y="46862"/>
                  </a:lnTo>
                  <a:close/>
                </a:path>
                <a:path w="974725" h="190500">
                  <a:moveTo>
                    <a:pt x="855516" y="57657"/>
                  </a:moveTo>
                  <a:lnTo>
                    <a:pt x="823976" y="57657"/>
                  </a:lnTo>
                  <a:lnTo>
                    <a:pt x="833883" y="59608"/>
                  </a:lnTo>
                  <a:lnTo>
                    <a:pt x="840946" y="65452"/>
                  </a:lnTo>
                  <a:lnTo>
                    <a:pt x="845175" y="75178"/>
                  </a:lnTo>
                  <a:lnTo>
                    <a:pt x="846582" y="88772"/>
                  </a:lnTo>
                  <a:lnTo>
                    <a:pt x="846582" y="144398"/>
                  </a:lnTo>
                  <a:lnTo>
                    <a:pt x="862203" y="144398"/>
                  </a:lnTo>
                  <a:lnTo>
                    <a:pt x="862203" y="84708"/>
                  </a:lnTo>
                  <a:lnTo>
                    <a:pt x="861677" y="75545"/>
                  </a:lnTo>
                  <a:lnTo>
                    <a:pt x="860091" y="67500"/>
                  </a:lnTo>
                  <a:lnTo>
                    <a:pt x="857421" y="60578"/>
                  </a:lnTo>
                  <a:lnTo>
                    <a:pt x="855516" y="57657"/>
                  </a:lnTo>
                  <a:close/>
                </a:path>
                <a:path w="974725" h="190500">
                  <a:moveTo>
                    <a:pt x="829310" y="44576"/>
                  </a:moveTo>
                  <a:lnTo>
                    <a:pt x="819451" y="45721"/>
                  </a:lnTo>
                  <a:lnTo>
                    <a:pt x="810831" y="49164"/>
                  </a:lnTo>
                  <a:lnTo>
                    <a:pt x="803449" y="54917"/>
                  </a:lnTo>
                  <a:lnTo>
                    <a:pt x="797306" y="62991"/>
                  </a:lnTo>
                  <a:lnTo>
                    <a:pt x="807571" y="62991"/>
                  </a:lnTo>
                  <a:lnTo>
                    <a:pt x="809625" y="60578"/>
                  </a:lnTo>
                  <a:lnTo>
                    <a:pt x="816101" y="57657"/>
                  </a:lnTo>
                  <a:lnTo>
                    <a:pt x="855516" y="57657"/>
                  </a:lnTo>
                  <a:lnTo>
                    <a:pt x="853694" y="54863"/>
                  </a:lnTo>
                  <a:lnTo>
                    <a:pt x="849026" y="50363"/>
                  </a:lnTo>
                  <a:lnTo>
                    <a:pt x="843407" y="47148"/>
                  </a:lnTo>
                  <a:lnTo>
                    <a:pt x="836834" y="45219"/>
                  </a:lnTo>
                  <a:lnTo>
                    <a:pt x="829310" y="44576"/>
                  </a:lnTo>
                  <a:close/>
                </a:path>
                <a:path w="974725" h="190500">
                  <a:moveTo>
                    <a:pt x="891158" y="167766"/>
                  </a:moveTo>
                  <a:lnTo>
                    <a:pt x="891158" y="183387"/>
                  </a:lnTo>
                  <a:lnTo>
                    <a:pt x="898207" y="186388"/>
                  </a:lnTo>
                  <a:lnTo>
                    <a:pt x="905827" y="188531"/>
                  </a:lnTo>
                  <a:lnTo>
                    <a:pt x="914019" y="189817"/>
                  </a:lnTo>
                  <a:lnTo>
                    <a:pt x="922782" y="190245"/>
                  </a:lnTo>
                  <a:lnTo>
                    <a:pt x="945284" y="186888"/>
                  </a:lnTo>
                  <a:lnTo>
                    <a:pt x="961206" y="176910"/>
                  </a:lnTo>
                  <a:lnTo>
                    <a:pt x="922655" y="176910"/>
                  </a:lnTo>
                  <a:lnTo>
                    <a:pt x="915054" y="176339"/>
                  </a:lnTo>
                  <a:lnTo>
                    <a:pt x="907288" y="174624"/>
                  </a:lnTo>
                  <a:lnTo>
                    <a:pt x="899330" y="171767"/>
                  </a:lnTo>
                  <a:lnTo>
                    <a:pt x="891158" y="167766"/>
                  </a:lnTo>
                  <a:close/>
                </a:path>
                <a:path w="974725" h="190500">
                  <a:moveTo>
                    <a:pt x="974217" y="128015"/>
                  </a:moveTo>
                  <a:lnTo>
                    <a:pt x="958595" y="128015"/>
                  </a:lnTo>
                  <a:lnTo>
                    <a:pt x="958507" y="139344"/>
                  </a:lnTo>
                  <a:lnTo>
                    <a:pt x="956355" y="155426"/>
                  </a:lnTo>
                  <a:lnTo>
                    <a:pt x="949626" y="167370"/>
                  </a:lnTo>
                  <a:lnTo>
                    <a:pt x="938397" y="174527"/>
                  </a:lnTo>
                  <a:lnTo>
                    <a:pt x="922655" y="176910"/>
                  </a:lnTo>
                  <a:lnTo>
                    <a:pt x="961206" y="176910"/>
                  </a:lnTo>
                  <a:lnTo>
                    <a:pt x="961358" y="176815"/>
                  </a:lnTo>
                  <a:lnTo>
                    <a:pt x="971002" y="160027"/>
                  </a:lnTo>
                  <a:lnTo>
                    <a:pt x="974217" y="136524"/>
                  </a:lnTo>
                  <a:lnTo>
                    <a:pt x="974217" y="128015"/>
                  </a:lnTo>
                  <a:close/>
                </a:path>
                <a:path w="974725" h="190500">
                  <a:moveTo>
                    <a:pt x="929005" y="44576"/>
                  </a:moveTo>
                  <a:lnTo>
                    <a:pt x="890998" y="67159"/>
                  </a:lnTo>
                  <a:lnTo>
                    <a:pt x="884372" y="97662"/>
                  </a:lnTo>
                  <a:lnTo>
                    <a:pt x="884402" y="100329"/>
                  </a:lnTo>
                  <a:lnTo>
                    <a:pt x="901398" y="139344"/>
                  </a:lnTo>
                  <a:lnTo>
                    <a:pt x="924687" y="146684"/>
                  </a:lnTo>
                  <a:lnTo>
                    <a:pt x="935212" y="145518"/>
                  </a:lnTo>
                  <a:lnTo>
                    <a:pt x="944308" y="142017"/>
                  </a:lnTo>
                  <a:lnTo>
                    <a:pt x="951976" y="136183"/>
                  </a:lnTo>
                  <a:lnTo>
                    <a:pt x="954043" y="133476"/>
                  </a:lnTo>
                  <a:lnTo>
                    <a:pt x="920369" y="133476"/>
                  </a:lnTo>
                  <a:lnTo>
                    <a:pt x="913383" y="130301"/>
                  </a:lnTo>
                  <a:lnTo>
                    <a:pt x="900303" y="97662"/>
                  </a:lnTo>
                  <a:lnTo>
                    <a:pt x="900824" y="88737"/>
                  </a:lnTo>
                  <a:lnTo>
                    <a:pt x="921512" y="57657"/>
                  </a:lnTo>
                  <a:lnTo>
                    <a:pt x="956128" y="57657"/>
                  </a:lnTo>
                  <a:lnTo>
                    <a:pt x="952811" y="53417"/>
                  </a:lnTo>
                  <a:lnTo>
                    <a:pt x="946134" y="48498"/>
                  </a:lnTo>
                  <a:lnTo>
                    <a:pt x="938194" y="45555"/>
                  </a:lnTo>
                  <a:lnTo>
                    <a:pt x="929005" y="44576"/>
                  </a:lnTo>
                  <a:close/>
                </a:path>
                <a:path w="974725" h="190500">
                  <a:moveTo>
                    <a:pt x="956128" y="57657"/>
                  </a:moveTo>
                  <a:lnTo>
                    <a:pt x="939038" y="57657"/>
                  </a:lnTo>
                  <a:lnTo>
                    <a:pt x="945514" y="60451"/>
                  </a:lnTo>
                  <a:lnTo>
                    <a:pt x="950722" y="66039"/>
                  </a:lnTo>
                  <a:lnTo>
                    <a:pt x="955929" y="71500"/>
                  </a:lnTo>
                  <a:lnTo>
                    <a:pt x="958595" y="78104"/>
                  </a:lnTo>
                  <a:lnTo>
                    <a:pt x="958595" y="109981"/>
                  </a:lnTo>
                  <a:lnTo>
                    <a:pt x="955801" y="117982"/>
                  </a:lnTo>
                  <a:lnTo>
                    <a:pt x="944880" y="130428"/>
                  </a:lnTo>
                  <a:lnTo>
                    <a:pt x="937768" y="133476"/>
                  </a:lnTo>
                  <a:lnTo>
                    <a:pt x="954043" y="133476"/>
                  </a:lnTo>
                  <a:lnTo>
                    <a:pt x="958214" y="128015"/>
                  </a:lnTo>
                  <a:lnTo>
                    <a:pt x="974217" y="128015"/>
                  </a:lnTo>
                  <a:lnTo>
                    <a:pt x="974217" y="60324"/>
                  </a:lnTo>
                  <a:lnTo>
                    <a:pt x="958214" y="60324"/>
                  </a:lnTo>
                  <a:lnTo>
                    <a:pt x="956128" y="57657"/>
                  </a:lnTo>
                  <a:close/>
                </a:path>
                <a:path w="974725" h="190500">
                  <a:moveTo>
                    <a:pt x="974217" y="46862"/>
                  </a:moveTo>
                  <a:lnTo>
                    <a:pt x="958595" y="46862"/>
                  </a:lnTo>
                  <a:lnTo>
                    <a:pt x="958595" y="60324"/>
                  </a:lnTo>
                  <a:lnTo>
                    <a:pt x="974217" y="60324"/>
                  </a:lnTo>
                  <a:lnTo>
                    <a:pt x="974217" y="46862"/>
                  </a:lnTo>
                  <a:close/>
                </a:path>
              </a:pathLst>
            </a:custGeom>
            <a:solidFill>
              <a:srgbClr val="FFFFFF">
                <a:alpha val="98823"/>
              </a:srgbClr>
            </a:solidFill>
          </p:spPr>
          <p:txBody>
            <a:bodyPr wrap="square" lIns="0" tIns="0" rIns="0" bIns="0" rtlCol="0"/>
            <a:lstStyle/>
            <a:p>
              <a:endParaRPr sz="1764" dirty="0">
                <a:latin typeface="+mj-lt"/>
              </a:endParaRPr>
            </a:p>
          </p:txBody>
        </p:sp>
        <p:sp>
          <p:nvSpPr>
            <p:cNvPr id="86" name="object 84">
              <a:extLst>
                <a:ext uri="{FF2B5EF4-FFF2-40B4-BE49-F238E27FC236}">
                  <a16:creationId xmlns:a16="http://schemas.microsoft.com/office/drawing/2014/main" id="{301C9004-DC51-4F01-90A0-F060065C403B}"/>
                </a:ext>
              </a:extLst>
            </p:cNvPr>
            <p:cNvSpPr/>
            <p:nvPr/>
          </p:nvSpPr>
          <p:spPr>
            <a:xfrm>
              <a:off x="1365504" y="4840223"/>
              <a:ext cx="1670685" cy="388620"/>
            </a:xfrm>
            <a:custGeom>
              <a:avLst/>
              <a:gdLst/>
              <a:ahLst/>
              <a:cxnLst/>
              <a:rect l="l" t="t" r="r" b="b"/>
              <a:pathLst>
                <a:path w="1670685" h="388620">
                  <a:moveTo>
                    <a:pt x="1670304" y="0"/>
                  </a:moveTo>
                  <a:lnTo>
                    <a:pt x="0" y="0"/>
                  </a:lnTo>
                  <a:lnTo>
                    <a:pt x="0" y="388619"/>
                  </a:lnTo>
                  <a:lnTo>
                    <a:pt x="1670304" y="388619"/>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87" name="object 85">
              <a:extLst>
                <a:ext uri="{FF2B5EF4-FFF2-40B4-BE49-F238E27FC236}">
                  <a16:creationId xmlns:a16="http://schemas.microsoft.com/office/drawing/2014/main" id="{C6F02EE4-CDC0-4298-9E1F-E75E9E3117DE}"/>
                </a:ext>
              </a:extLst>
            </p:cNvPr>
            <p:cNvSpPr/>
            <p:nvPr/>
          </p:nvSpPr>
          <p:spPr>
            <a:xfrm>
              <a:off x="1365504" y="4840223"/>
              <a:ext cx="1670685" cy="388620"/>
            </a:xfrm>
            <a:custGeom>
              <a:avLst/>
              <a:gdLst/>
              <a:ahLst/>
              <a:cxnLst/>
              <a:rect l="l" t="t" r="r" b="b"/>
              <a:pathLst>
                <a:path w="1670685" h="388620">
                  <a:moveTo>
                    <a:pt x="0" y="388619"/>
                  </a:moveTo>
                  <a:lnTo>
                    <a:pt x="1670304" y="388619"/>
                  </a:lnTo>
                  <a:lnTo>
                    <a:pt x="1670304"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88" name="object 86">
              <a:extLst>
                <a:ext uri="{FF2B5EF4-FFF2-40B4-BE49-F238E27FC236}">
                  <a16:creationId xmlns:a16="http://schemas.microsoft.com/office/drawing/2014/main" id="{192B515F-8DE8-44E2-A414-19D8DBE1EA8E}"/>
                </a:ext>
              </a:extLst>
            </p:cNvPr>
            <p:cNvSpPr/>
            <p:nvPr/>
          </p:nvSpPr>
          <p:spPr>
            <a:xfrm>
              <a:off x="1813432" y="4936235"/>
              <a:ext cx="775970" cy="184150"/>
            </a:xfrm>
            <a:custGeom>
              <a:avLst/>
              <a:gdLst/>
              <a:ahLst/>
              <a:cxnLst/>
              <a:rect l="l" t="t" r="r" b="b"/>
              <a:pathLst>
                <a:path w="775969" h="184150">
                  <a:moveTo>
                    <a:pt x="69723" y="0"/>
                  </a:moveTo>
                  <a:lnTo>
                    <a:pt x="30182" y="11358"/>
                  </a:lnTo>
                  <a:lnTo>
                    <a:pt x="4889" y="43529"/>
                  </a:lnTo>
                  <a:lnTo>
                    <a:pt x="0" y="73151"/>
                  </a:lnTo>
                  <a:lnTo>
                    <a:pt x="1095" y="87655"/>
                  </a:lnTo>
                  <a:lnTo>
                    <a:pt x="17525" y="122428"/>
                  </a:lnTo>
                  <a:lnTo>
                    <a:pt x="64135" y="141097"/>
                  </a:lnTo>
                  <a:lnTo>
                    <a:pt x="74993" y="140596"/>
                  </a:lnTo>
                  <a:lnTo>
                    <a:pt x="84899" y="139096"/>
                  </a:lnTo>
                  <a:lnTo>
                    <a:pt x="93853" y="136596"/>
                  </a:lnTo>
                  <a:lnTo>
                    <a:pt x="101854" y="133096"/>
                  </a:lnTo>
                  <a:lnTo>
                    <a:pt x="101854" y="126746"/>
                  </a:lnTo>
                  <a:lnTo>
                    <a:pt x="66293" y="126746"/>
                  </a:lnTo>
                  <a:lnTo>
                    <a:pt x="55695" y="125817"/>
                  </a:lnTo>
                  <a:lnTo>
                    <a:pt x="24372" y="103889"/>
                  </a:lnTo>
                  <a:lnTo>
                    <a:pt x="16764" y="72136"/>
                  </a:lnTo>
                  <a:lnTo>
                    <a:pt x="17670" y="59658"/>
                  </a:lnTo>
                  <a:lnTo>
                    <a:pt x="39197" y="23318"/>
                  </a:lnTo>
                  <a:lnTo>
                    <a:pt x="69468" y="14478"/>
                  </a:lnTo>
                  <a:lnTo>
                    <a:pt x="101854" y="14478"/>
                  </a:lnTo>
                  <a:lnTo>
                    <a:pt x="101854" y="5587"/>
                  </a:lnTo>
                  <a:lnTo>
                    <a:pt x="95065" y="3161"/>
                  </a:lnTo>
                  <a:lnTo>
                    <a:pt x="87455" y="1412"/>
                  </a:lnTo>
                  <a:lnTo>
                    <a:pt x="79011" y="355"/>
                  </a:lnTo>
                  <a:lnTo>
                    <a:pt x="69723" y="0"/>
                  </a:lnTo>
                  <a:close/>
                </a:path>
                <a:path w="775969" h="184150">
                  <a:moveTo>
                    <a:pt x="101854" y="117601"/>
                  </a:moveTo>
                  <a:lnTo>
                    <a:pt x="93993" y="121602"/>
                  </a:lnTo>
                  <a:lnTo>
                    <a:pt x="85455" y="124460"/>
                  </a:lnTo>
                  <a:lnTo>
                    <a:pt x="76225" y="126174"/>
                  </a:lnTo>
                  <a:lnTo>
                    <a:pt x="66293" y="126746"/>
                  </a:lnTo>
                  <a:lnTo>
                    <a:pt x="101854" y="126746"/>
                  </a:lnTo>
                  <a:lnTo>
                    <a:pt x="101854" y="117601"/>
                  </a:lnTo>
                  <a:close/>
                </a:path>
                <a:path w="775969" h="184150">
                  <a:moveTo>
                    <a:pt x="101854" y="14478"/>
                  </a:moveTo>
                  <a:lnTo>
                    <a:pt x="69468" y="14478"/>
                  </a:lnTo>
                  <a:lnTo>
                    <a:pt x="78136" y="14980"/>
                  </a:lnTo>
                  <a:lnTo>
                    <a:pt x="86423" y="16494"/>
                  </a:lnTo>
                  <a:lnTo>
                    <a:pt x="94329" y="19032"/>
                  </a:lnTo>
                  <a:lnTo>
                    <a:pt x="101854" y="22606"/>
                  </a:lnTo>
                  <a:lnTo>
                    <a:pt x="101854" y="14478"/>
                  </a:lnTo>
                  <a:close/>
                </a:path>
                <a:path w="775969" h="184150">
                  <a:moveTo>
                    <a:pt x="170306" y="38988"/>
                  </a:moveTo>
                  <a:lnTo>
                    <a:pt x="133980" y="52837"/>
                  </a:lnTo>
                  <a:lnTo>
                    <a:pt x="120523" y="91186"/>
                  </a:lnTo>
                  <a:lnTo>
                    <a:pt x="121332" y="101951"/>
                  </a:lnTo>
                  <a:lnTo>
                    <a:pt x="148510" y="137683"/>
                  </a:lnTo>
                  <a:lnTo>
                    <a:pt x="168021" y="141097"/>
                  </a:lnTo>
                  <a:lnTo>
                    <a:pt x="178520" y="140217"/>
                  </a:lnTo>
                  <a:lnTo>
                    <a:pt x="187912" y="137588"/>
                  </a:lnTo>
                  <a:lnTo>
                    <a:pt x="196185" y="133221"/>
                  </a:lnTo>
                  <a:lnTo>
                    <a:pt x="202285" y="128016"/>
                  </a:lnTo>
                  <a:lnTo>
                    <a:pt x="169164" y="128016"/>
                  </a:lnTo>
                  <a:lnTo>
                    <a:pt x="162095" y="127394"/>
                  </a:lnTo>
                  <a:lnTo>
                    <a:pt x="136558" y="91186"/>
                  </a:lnTo>
                  <a:lnTo>
                    <a:pt x="136590" y="89662"/>
                  </a:lnTo>
                  <a:lnTo>
                    <a:pt x="155654" y="54752"/>
                  </a:lnTo>
                  <a:lnTo>
                    <a:pt x="169164" y="52197"/>
                  </a:lnTo>
                  <a:lnTo>
                    <a:pt x="204049" y="52197"/>
                  </a:lnTo>
                  <a:lnTo>
                    <a:pt x="197578" y="46597"/>
                  </a:lnTo>
                  <a:lnTo>
                    <a:pt x="189658" y="42386"/>
                  </a:lnTo>
                  <a:lnTo>
                    <a:pt x="180572" y="39842"/>
                  </a:lnTo>
                  <a:lnTo>
                    <a:pt x="170306" y="38988"/>
                  </a:lnTo>
                  <a:close/>
                </a:path>
                <a:path w="775969" h="184150">
                  <a:moveTo>
                    <a:pt x="204049" y="52197"/>
                  </a:moveTo>
                  <a:lnTo>
                    <a:pt x="179197" y="52197"/>
                  </a:lnTo>
                  <a:lnTo>
                    <a:pt x="186944" y="55499"/>
                  </a:lnTo>
                  <a:lnTo>
                    <a:pt x="192405" y="62103"/>
                  </a:lnTo>
                  <a:lnTo>
                    <a:pt x="195978" y="67579"/>
                  </a:lnTo>
                  <a:lnTo>
                    <a:pt x="198516" y="74104"/>
                  </a:lnTo>
                  <a:lnTo>
                    <a:pt x="200030" y="81676"/>
                  </a:lnTo>
                  <a:lnTo>
                    <a:pt x="200496" y="89662"/>
                  </a:lnTo>
                  <a:lnTo>
                    <a:pt x="200480" y="91186"/>
                  </a:lnTo>
                  <a:lnTo>
                    <a:pt x="179197" y="128016"/>
                  </a:lnTo>
                  <a:lnTo>
                    <a:pt x="202285" y="128016"/>
                  </a:lnTo>
                  <a:lnTo>
                    <a:pt x="216535" y="89662"/>
                  </a:lnTo>
                  <a:lnTo>
                    <a:pt x="215773" y="78418"/>
                  </a:lnTo>
                  <a:lnTo>
                    <a:pt x="213487" y="68484"/>
                  </a:lnTo>
                  <a:lnTo>
                    <a:pt x="209677" y="59836"/>
                  </a:lnTo>
                  <a:lnTo>
                    <a:pt x="204343" y="52450"/>
                  </a:lnTo>
                  <a:lnTo>
                    <a:pt x="204049" y="52197"/>
                  </a:lnTo>
                  <a:close/>
                </a:path>
                <a:path w="775969" h="184150">
                  <a:moveTo>
                    <a:pt x="257175" y="41275"/>
                  </a:moveTo>
                  <a:lnTo>
                    <a:pt x="241554" y="41275"/>
                  </a:lnTo>
                  <a:lnTo>
                    <a:pt x="241554" y="138811"/>
                  </a:lnTo>
                  <a:lnTo>
                    <a:pt x="257175" y="138811"/>
                  </a:lnTo>
                  <a:lnTo>
                    <a:pt x="257175" y="74041"/>
                  </a:lnTo>
                  <a:lnTo>
                    <a:pt x="259334" y="66548"/>
                  </a:lnTo>
                  <a:lnTo>
                    <a:pt x="263779" y="60832"/>
                  </a:lnTo>
                  <a:lnTo>
                    <a:pt x="266871" y="56768"/>
                  </a:lnTo>
                  <a:lnTo>
                    <a:pt x="257175" y="56768"/>
                  </a:lnTo>
                  <a:lnTo>
                    <a:pt x="257175" y="41275"/>
                  </a:lnTo>
                  <a:close/>
                </a:path>
                <a:path w="775969" h="184150">
                  <a:moveTo>
                    <a:pt x="312859" y="52197"/>
                  </a:moveTo>
                  <a:lnTo>
                    <a:pt x="280797" y="52197"/>
                  </a:lnTo>
                  <a:lnTo>
                    <a:pt x="290464" y="53984"/>
                  </a:lnTo>
                  <a:lnTo>
                    <a:pt x="297370" y="59356"/>
                  </a:lnTo>
                  <a:lnTo>
                    <a:pt x="301513" y="68324"/>
                  </a:lnTo>
                  <a:lnTo>
                    <a:pt x="302894" y="80899"/>
                  </a:lnTo>
                  <a:lnTo>
                    <a:pt x="302894" y="138811"/>
                  </a:lnTo>
                  <a:lnTo>
                    <a:pt x="318516" y="138811"/>
                  </a:lnTo>
                  <a:lnTo>
                    <a:pt x="318516" y="74675"/>
                  </a:lnTo>
                  <a:lnTo>
                    <a:pt x="320929" y="67437"/>
                  </a:lnTo>
                  <a:lnTo>
                    <a:pt x="325500" y="61341"/>
                  </a:lnTo>
                  <a:lnTo>
                    <a:pt x="327165" y="59181"/>
                  </a:lnTo>
                  <a:lnTo>
                    <a:pt x="315468" y="59181"/>
                  </a:lnTo>
                  <a:lnTo>
                    <a:pt x="313563" y="53212"/>
                  </a:lnTo>
                  <a:lnTo>
                    <a:pt x="312859" y="52197"/>
                  </a:lnTo>
                  <a:close/>
                </a:path>
                <a:path w="775969" h="184150">
                  <a:moveTo>
                    <a:pt x="373534" y="52197"/>
                  </a:moveTo>
                  <a:lnTo>
                    <a:pt x="350393" y="52197"/>
                  </a:lnTo>
                  <a:lnTo>
                    <a:pt x="355981" y="54610"/>
                  </a:lnTo>
                  <a:lnTo>
                    <a:pt x="359410" y="59436"/>
                  </a:lnTo>
                  <a:lnTo>
                    <a:pt x="362712" y="64262"/>
                  </a:lnTo>
                  <a:lnTo>
                    <a:pt x="364363" y="72009"/>
                  </a:lnTo>
                  <a:lnTo>
                    <a:pt x="364363" y="138811"/>
                  </a:lnTo>
                  <a:lnTo>
                    <a:pt x="379984" y="138811"/>
                  </a:lnTo>
                  <a:lnTo>
                    <a:pt x="379984" y="78740"/>
                  </a:lnTo>
                  <a:lnTo>
                    <a:pt x="377981" y="61384"/>
                  </a:lnTo>
                  <a:lnTo>
                    <a:pt x="373534" y="52197"/>
                  </a:lnTo>
                  <a:close/>
                </a:path>
                <a:path w="775969" h="184150">
                  <a:moveTo>
                    <a:pt x="347853" y="38988"/>
                  </a:moveTo>
                  <a:lnTo>
                    <a:pt x="337756" y="40251"/>
                  </a:lnTo>
                  <a:lnTo>
                    <a:pt x="328993" y="44037"/>
                  </a:lnTo>
                  <a:lnTo>
                    <a:pt x="321563" y="50347"/>
                  </a:lnTo>
                  <a:lnTo>
                    <a:pt x="315468" y="59181"/>
                  </a:lnTo>
                  <a:lnTo>
                    <a:pt x="327165" y="59181"/>
                  </a:lnTo>
                  <a:lnTo>
                    <a:pt x="330200" y="55244"/>
                  </a:lnTo>
                  <a:lnTo>
                    <a:pt x="335915" y="52197"/>
                  </a:lnTo>
                  <a:lnTo>
                    <a:pt x="373534" y="52197"/>
                  </a:lnTo>
                  <a:lnTo>
                    <a:pt x="371967" y="48958"/>
                  </a:lnTo>
                  <a:lnTo>
                    <a:pt x="361928" y="41485"/>
                  </a:lnTo>
                  <a:lnTo>
                    <a:pt x="347853" y="38988"/>
                  </a:lnTo>
                  <a:close/>
                </a:path>
                <a:path w="775969" h="184150">
                  <a:moveTo>
                    <a:pt x="294513" y="38988"/>
                  </a:moveTo>
                  <a:lnTo>
                    <a:pt x="287781" y="38988"/>
                  </a:lnTo>
                  <a:lnTo>
                    <a:pt x="278451" y="40106"/>
                  </a:lnTo>
                  <a:lnTo>
                    <a:pt x="270287" y="43449"/>
                  </a:lnTo>
                  <a:lnTo>
                    <a:pt x="263314" y="49008"/>
                  </a:lnTo>
                  <a:lnTo>
                    <a:pt x="257556" y="56768"/>
                  </a:lnTo>
                  <a:lnTo>
                    <a:pt x="266871" y="56768"/>
                  </a:lnTo>
                  <a:lnTo>
                    <a:pt x="268224" y="54991"/>
                  </a:lnTo>
                  <a:lnTo>
                    <a:pt x="273939" y="52197"/>
                  </a:lnTo>
                  <a:lnTo>
                    <a:pt x="312859" y="52197"/>
                  </a:lnTo>
                  <a:lnTo>
                    <a:pt x="310134" y="48260"/>
                  </a:lnTo>
                  <a:lnTo>
                    <a:pt x="300228" y="40893"/>
                  </a:lnTo>
                  <a:lnTo>
                    <a:pt x="294513" y="38988"/>
                  </a:lnTo>
                  <a:close/>
                </a:path>
                <a:path w="775969" h="184150">
                  <a:moveTo>
                    <a:pt x="424815" y="41275"/>
                  </a:moveTo>
                  <a:lnTo>
                    <a:pt x="409194" y="41275"/>
                  </a:lnTo>
                  <a:lnTo>
                    <a:pt x="409194" y="183769"/>
                  </a:lnTo>
                  <a:lnTo>
                    <a:pt x="424815" y="183769"/>
                  </a:lnTo>
                  <a:lnTo>
                    <a:pt x="424815" y="124713"/>
                  </a:lnTo>
                  <a:lnTo>
                    <a:pt x="437422" y="124713"/>
                  </a:lnTo>
                  <a:lnTo>
                    <a:pt x="427355" y="113918"/>
                  </a:lnTo>
                  <a:lnTo>
                    <a:pt x="424815" y="107061"/>
                  </a:lnTo>
                  <a:lnTo>
                    <a:pt x="424815" y="75946"/>
                  </a:lnTo>
                  <a:lnTo>
                    <a:pt x="427481" y="67944"/>
                  </a:lnTo>
                  <a:lnTo>
                    <a:pt x="435852" y="58419"/>
                  </a:lnTo>
                  <a:lnTo>
                    <a:pt x="424815" y="58419"/>
                  </a:lnTo>
                  <a:lnTo>
                    <a:pt x="424815" y="41275"/>
                  </a:lnTo>
                  <a:close/>
                </a:path>
                <a:path w="775969" h="184150">
                  <a:moveTo>
                    <a:pt x="437422" y="124713"/>
                  </a:moveTo>
                  <a:lnTo>
                    <a:pt x="425196" y="124713"/>
                  </a:lnTo>
                  <a:lnTo>
                    <a:pt x="430867" y="131881"/>
                  </a:lnTo>
                  <a:lnTo>
                    <a:pt x="437610" y="137001"/>
                  </a:lnTo>
                  <a:lnTo>
                    <a:pt x="445448" y="140073"/>
                  </a:lnTo>
                  <a:lnTo>
                    <a:pt x="454406" y="141097"/>
                  </a:lnTo>
                  <a:lnTo>
                    <a:pt x="464165" y="140188"/>
                  </a:lnTo>
                  <a:lnTo>
                    <a:pt x="472852" y="137445"/>
                  </a:lnTo>
                  <a:lnTo>
                    <a:pt x="480444" y="132845"/>
                  </a:lnTo>
                  <a:lnTo>
                    <a:pt x="485269" y="128016"/>
                  </a:lnTo>
                  <a:lnTo>
                    <a:pt x="444500" y="128016"/>
                  </a:lnTo>
                  <a:lnTo>
                    <a:pt x="437896" y="125222"/>
                  </a:lnTo>
                  <a:lnTo>
                    <a:pt x="437422" y="124713"/>
                  </a:lnTo>
                  <a:close/>
                </a:path>
                <a:path w="775969" h="184150">
                  <a:moveTo>
                    <a:pt x="488396" y="52197"/>
                  </a:moveTo>
                  <a:lnTo>
                    <a:pt x="463550" y="52197"/>
                  </a:lnTo>
                  <a:lnTo>
                    <a:pt x="470281" y="55244"/>
                  </a:lnTo>
                  <a:lnTo>
                    <a:pt x="475361" y="61468"/>
                  </a:lnTo>
                  <a:lnTo>
                    <a:pt x="482840" y="87249"/>
                  </a:lnTo>
                  <a:lnTo>
                    <a:pt x="482353" y="96091"/>
                  </a:lnTo>
                  <a:lnTo>
                    <a:pt x="462025" y="128016"/>
                  </a:lnTo>
                  <a:lnTo>
                    <a:pt x="485269" y="128016"/>
                  </a:lnTo>
                  <a:lnTo>
                    <a:pt x="498856" y="87249"/>
                  </a:lnTo>
                  <a:lnTo>
                    <a:pt x="498191" y="76769"/>
                  </a:lnTo>
                  <a:lnTo>
                    <a:pt x="496204" y="67421"/>
                  </a:lnTo>
                  <a:lnTo>
                    <a:pt x="492908" y="59191"/>
                  </a:lnTo>
                  <a:lnTo>
                    <a:pt x="488396" y="52197"/>
                  </a:lnTo>
                  <a:close/>
                </a:path>
                <a:path w="775969" h="184150">
                  <a:moveTo>
                    <a:pt x="458850" y="38988"/>
                  </a:moveTo>
                  <a:lnTo>
                    <a:pt x="448448" y="40203"/>
                  </a:lnTo>
                  <a:lnTo>
                    <a:pt x="439356" y="43846"/>
                  </a:lnTo>
                  <a:lnTo>
                    <a:pt x="431597" y="49918"/>
                  </a:lnTo>
                  <a:lnTo>
                    <a:pt x="425196" y="58419"/>
                  </a:lnTo>
                  <a:lnTo>
                    <a:pt x="435852" y="58419"/>
                  </a:lnTo>
                  <a:lnTo>
                    <a:pt x="438531" y="55372"/>
                  </a:lnTo>
                  <a:lnTo>
                    <a:pt x="445897" y="52197"/>
                  </a:lnTo>
                  <a:lnTo>
                    <a:pt x="488396" y="52197"/>
                  </a:lnTo>
                  <a:lnTo>
                    <a:pt x="488315" y="52069"/>
                  </a:lnTo>
                  <a:lnTo>
                    <a:pt x="482478" y="46382"/>
                  </a:lnTo>
                  <a:lnTo>
                    <a:pt x="475630" y="42291"/>
                  </a:lnTo>
                  <a:lnTo>
                    <a:pt x="467758" y="39818"/>
                  </a:lnTo>
                  <a:lnTo>
                    <a:pt x="458850" y="38988"/>
                  </a:lnTo>
                  <a:close/>
                </a:path>
                <a:path w="775969" h="184150">
                  <a:moveTo>
                    <a:pt x="536829" y="41275"/>
                  </a:moveTo>
                  <a:lnTo>
                    <a:pt x="521335" y="41275"/>
                  </a:lnTo>
                  <a:lnTo>
                    <a:pt x="521335" y="99568"/>
                  </a:lnTo>
                  <a:lnTo>
                    <a:pt x="523523" y="117736"/>
                  </a:lnTo>
                  <a:lnTo>
                    <a:pt x="530082" y="130714"/>
                  </a:lnTo>
                  <a:lnTo>
                    <a:pt x="540998" y="138501"/>
                  </a:lnTo>
                  <a:lnTo>
                    <a:pt x="556260" y="141097"/>
                  </a:lnTo>
                  <a:lnTo>
                    <a:pt x="565785" y="139999"/>
                  </a:lnTo>
                  <a:lnTo>
                    <a:pt x="573976" y="136699"/>
                  </a:lnTo>
                  <a:lnTo>
                    <a:pt x="580834" y="131185"/>
                  </a:lnTo>
                  <a:lnTo>
                    <a:pt x="583096" y="128016"/>
                  </a:lnTo>
                  <a:lnTo>
                    <a:pt x="560451" y="128016"/>
                  </a:lnTo>
                  <a:lnTo>
                    <a:pt x="550116" y="126087"/>
                  </a:lnTo>
                  <a:lnTo>
                    <a:pt x="542734" y="120300"/>
                  </a:lnTo>
                  <a:lnTo>
                    <a:pt x="538305" y="110656"/>
                  </a:lnTo>
                  <a:lnTo>
                    <a:pt x="536829" y="97155"/>
                  </a:lnTo>
                  <a:lnTo>
                    <a:pt x="536829" y="41275"/>
                  </a:lnTo>
                  <a:close/>
                </a:path>
                <a:path w="775969" h="184150">
                  <a:moveTo>
                    <a:pt x="602361" y="123443"/>
                  </a:moveTo>
                  <a:lnTo>
                    <a:pt x="586740" y="123443"/>
                  </a:lnTo>
                  <a:lnTo>
                    <a:pt x="586740" y="138811"/>
                  </a:lnTo>
                  <a:lnTo>
                    <a:pt x="602361" y="138811"/>
                  </a:lnTo>
                  <a:lnTo>
                    <a:pt x="602361" y="123443"/>
                  </a:lnTo>
                  <a:close/>
                </a:path>
                <a:path w="775969" h="184150">
                  <a:moveTo>
                    <a:pt x="602361" y="41275"/>
                  </a:moveTo>
                  <a:lnTo>
                    <a:pt x="586740" y="41275"/>
                  </a:lnTo>
                  <a:lnTo>
                    <a:pt x="586740" y="106553"/>
                  </a:lnTo>
                  <a:lnTo>
                    <a:pt x="584200" y="113918"/>
                  </a:lnTo>
                  <a:lnTo>
                    <a:pt x="579247" y="119506"/>
                  </a:lnTo>
                  <a:lnTo>
                    <a:pt x="574421" y="125222"/>
                  </a:lnTo>
                  <a:lnTo>
                    <a:pt x="568071" y="128016"/>
                  </a:lnTo>
                  <a:lnTo>
                    <a:pt x="583096" y="128016"/>
                  </a:lnTo>
                  <a:lnTo>
                    <a:pt x="586359" y="123443"/>
                  </a:lnTo>
                  <a:lnTo>
                    <a:pt x="602361" y="123443"/>
                  </a:lnTo>
                  <a:lnTo>
                    <a:pt x="602361" y="41275"/>
                  </a:lnTo>
                  <a:close/>
                </a:path>
                <a:path w="775969" h="184150">
                  <a:moveTo>
                    <a:pt x="653796" y="54610"/>
                  </a:moveTo>
                  <a:lnTo>
                    <a:pt x="638175" y="54610"/>
                  </a:lnTo>
                  <a:lnTo>
                    <a:pt x="638175" y="112394"/>
                  </a:lnTo>
                  <a:lnTo>
                    <a:pt x="639790" y="124896"/>
                  </a:lnTo>
                  <a:lnTo>
                    <a:pt x="644620" y="133826"/>
                  </a:lnTo>
                  <a:lnTo>
                    <a:pt x="652641" y="139184"/>
                  </a:lnTo>
                  <a:lnTo>
                    <a:pt x="663829" y="140969"/>
                  </a:lnTo>
                  <a:lnTo>
                    <a:pt x="669925" y="140969"/>
                  </a:lnTo>
                  <a:lnTo>
                    <a:pt x="674751" y="139954"/>
                  </a:lnTo>
                  <a:lnTo>
                    <a:pt x="678434" y="137922"/>
                  </a:lnTo>
                  <a:lnTo>
                    <a:pt x="678434" y="127762"/>
                  </a:lnTo>
                  <a:lnTo>
                    <a:pt x="663067" y="127762"/>
                  </a:lnTo>
                  <a:lnTo>
                    <a:pt x="659384" y="126365"/>
                  </a:lnTo>
                  <a:lnTo>
                    <a:pt x="657225" y="123571"/>
                  </a:lnTo>
                  <a:lnTo>
                    <a:pt x="654939" y="120776"/>
                  </a:lnTo>
                  <a:lnTo>
                    <a:pt x="653796" y="116205"/>
                  </a:lnTo>
                  <a:lnTo>
                    <a:pt x="653796" y="54610"/>
                  </a:lnTo>
                  <a:close/>
                </a:path>
                <a:path w="775969" h="184150">
                  <a:moveTo>
                    <a:pt x="678434" y="124587"/>
                  </a:moveTo>
                  <a:lnTo>
                    <a:pt x="675513" y="126746"/>
                  </a:lnTo>
                  <a:lnTo>
                    <a:pt x="672211" y="127762"/>
                  </a:lnTo>
                  <a:lnTo>
                    <a:pt x="678434" y="127762"/>
                  </a:lnTo>
                  <a:lnTo>
                    <a:pt x="678434" y="124587"/>
                  </a:lnTo>
                  <a:close/>
                </a:path>
                <a:path w="775969" h="184150">
                  <a:moveTo>
                    <a:pt x="678434" y="41275"/>
                  </a:moveTo>
                  <a:lnTo>
                    <a:pt x="621411" y="41275"/>
                  </a:lnTo>
                  <a:lnTo>
                    <a:pt x="621411" y="54610"/>
                  </a:lnTo>
                  <a:lnTo>
                    <a:pt x="678434" y="54610"/>
                  </a:lnTo>
                  <a:lnTo>
                    <a:pt x="678434" y="41275"/>
                  </a:lnTo>
                  <a:close/>
                </a:path>
                <a:path w="775969" h="184150">
                  <a:moveTo>
                    <a:pt x="653796" y="12446"/>
                  </a:moveTo>
                  <a:lnTo>
                    <a:pt x="638175" y="17525"/>
                  </a:lnTo>
                  <a:lnTo>
                    <a:pt x="638175" y="41275"/>
                  </a:lnTo>
                  <a:lnTo>
                    <a:pt x="653796" y="41275"/>
                  </a:lnTo>
                  <a:lnTo>
                    <a:pt x="653796" y="12446"/>
                  </a:lnTo>
                  <a:close/>
                </a:path>
                <a:path w="775969" h="184150">
                  <a:moveTo>
                    <a:pt x="735457" y="38988"/>
                  </a:moveTo>
                  <a:lnTo>
                    <a:pt x="697785" y="61027"/>
                  </a:lnTo>
                  <a:lnTo>
                    <a:pt x="690499" y="90424"/>
                  </a:lnTo>
                  <a:lnTo>
                    <a:pt x="691237" y="101832"/>
                  </a:lnTo>
                  <a:lnTo>
                    <a:pt x="716327" y="137779"/>
                  </a:lnTo>
                  <a:lnTo>
                    <a:pt x="734822" y="141097"/>
                  </a:lnTo>
                  <a:lnTo>
                    <a:pt x="744872" y="140523"/>
                  </a:lnTo>
                  <a:lnTo>
                    <a:pt x="753887" y="138795"/>
                  </a:lnTo>
                  <a:lnTo>
                    <a:pt x="761878" y="135899"/>
                  </a:lnTo>
                  <a:lnTo>
                    <a:pt x="768858" y="131825"/>
                  </a:lnTo>
                  <a:lnTo>
                    <a:pt x="768858" y="128016"/>
                  </a:lnTo>
                  <a:lnTo>
                    <a:pt x="728726" y="128016"/>
                  </a:lnTo>
                  <a:lnTo>
                    <a:pt x="721106" y="125094"/>
                  </a:lnTo>
                  <a:lnTo>
                    <a:pt x="706755" y="93980"/>
                  </a:lnTo>
                  <a:lnTo>
                    <a:pt x="775589" y="93980"/>
                  </a:lnTo>
                  <a:lnTo>
                    <a:pt x="775589" y="85851"/>
                  </a:lnTo>
                  <a:lnTo>
                    <a:pt x="775265" y="80772"/>
                  </a:lnTo>
                  <a:lnTo>
                    <a:pt x="706882" y="80772"/>
                  </a:lnTo>
                  <a:lnTo>
                    <a:pt x="708152" y="72262"/>
                  </a:lnTo>
                  <a:lnTo>
                    <a:pt x="711327" y="65405"/>
                  </a:lnTo>
                  <a:lnTo>
                    <a:pt x="716407" y="60071"/>
                  </a:lnTo>
                  <a:lnTo>
                    <a:pt x="721614" y="54863"/>
                  </a:lnTo>
                  <a:lnTo>
                    <a:pt x="727837" y="52197"/>
                  </a:lnTo>
                  <a:lnTo>
                    <a:pt x="765563" y="52197"/>
                  </a:lnTo>
                  <a:lnTo>
                    <a:pt x="765048" y="51435"/>
                  </a:lnTo>
                  <a:lnTo>
                    <a:pt x="759281" y="46007"/>
                  </a:lnTo>
                  <a:lnTo>
                    <a:pt x="752443" y="42116"/>
                  </a:lnTo>
                  <a:lnTo>
                    <a:pt x="744509" y="39772"/>
                  </a:lnTo>
                  <a:lnTo>
                    <a:pt x="735457" y="38988"/>
                  </a:lnTo>
                  <a:close/>
                </a:path>
                <a:path w="775969" h="184150">
                  <a:moveTo>
                    <a:pt x="768858" y="117093"/>
                  </a:moveTo>
                  <a:lnTo>
                    <a:pt x="761757" y="121854"/>
                  </a:lnTo>
                  <a:lnTo>
                    <a:pt x="754348" y="125269"/>
                  </a:lnTo>
                  <a:lnTo>
                    <a:pt x="746605" y="127327"/>
                  </a:lnTo>
                  <a:lnTo>
                    <a:pt x="738505" y="128016"/>
                  </a:lnTo>
                  <a:lnTo>
                    <a:pt x="768858" y="128016"/>
                  </a:lnTo>
                  <a:lnTo>
                    <a:pt x="768858" y="117093"/>
                  </a:lnTo>
                  <a:close/>
                </a:path>
                <a:path w="775969" h="184150">
                  <a:moveTo>
                    <a:pt x="765563" y="52197"/>
                  </a:moveTo>
                  <a:lnTo>
                    <a:pt x="742823" y="52197"/>
                  </a:lnTo>
                  <a:lnTo>
                    <a:pt x="748792" y="54737"/>
                  </a:lnTo>
                  <a:lnTo>
                    <a:pt x="757301" y="64769"/>
                  </a:lnTo>
                  <a:lnTo>
                    <a:pt x="759460" y="71755"/>
                  </a:lnTo>
                  <a:lnTo>
                    <a:pt x="759587" y="80772"/>
                  </a:lnTo>
                  <a:lnTo>
                    <a:pt x="775265" y="80772"/>
                  </a:lnTo>
                  <a:lnTo>
                    <a:pt x="774924" y="75420"/>
                  </a:lnTo>
                  <a:lnTo>
                    <a:pt x="772937" y="66214"/>
                  </a:lnTo>
                  <a:lnTo>
                    <a:pt x="769641" y="58223"/>
                  </a:lnTo>
                  <a:lnTo>
                    <a:pt x="765563"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89" name="object 87">
              <a:extLst>
                <a:ext uri="{FF2B5EF4-FFF2-40B4-BE49-F238E27FC236}">
                  <a16:creationId xmlns:a16="http://schemas.microsoft.com/office/drawing/2014/main" id="{ED1F11B7-C106-4DD6-A5AD-9C3738637DAC}"/>
                </a:ext>
              </a:extLst>
            </p:cNvPr>
            <p:cNvSpPr/>
            <p:nvPr/>
          </p:nvSpPr>
          <p:spPr>
            <a:xfrm>
              <a:off x="1365504" y="5768339"/>
              <a:ext cx="1670685" cy="388620"/>
            </a:xfrm>
            <a:custGeom>
              <a:avLst/>
              <a:gdLst/>
              <a:ahLst/>
              <a:cxnLst/>
              <a:rect l="l" t="t" r="r" b="b"/>
              <a:pathLst>
                <a:path w="1670685" h="388620">
                  <a:moveTo>
                    <a:pt x="1670304" y="0"/>
                  </a:moveTo>
                  <a:lnTo>
                    <a:pt x="0" y="0"/>
                  </a:lnTo>
                  <a:lnTo>
                    <a:pt x="0" y="388620"/>
                  </a:lnTo>
                  <a:lnTo>
                    <a:pt x="1670304" y="388620"/>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90" name="object 88">
              <a:extLst>
                <a:ext uri="{FF2B5EF4-FFF2-40B4-BE49-F238E27FC236}">
                  <a16:creationId xmlns:a16="http://schemas.microsoft.com/office/drawing/2014/main" id="{CF460A24-5FFC-48BC-BF4B-94B4624B8A9A}"/>
                </a:ext>
              </a:extLst>
            </p:cNvPr>
            <p:cNvSpPr/>
            <p:nvPr/>
          </p:nvSpPr>
          <p:spPr>
            <a:xfrm>
              <a:off x="1365504" y="5768339"/>
              <a:ext cx="1670685" cy="388620"/>
            </a:xfrm>
            <a:custGeom>
              <a:avLst/>
              <a:gdLst/>
              <a:ahLst/>
              <a:cxnLst/>
              <a:rect l="l" t="t" r="r" b="b"/>
              <a:pathLst>
                <a:path w="1670685" h="388620">
                  <a:moveTo>
                    <a:pt x="0" y="388620"/>
                  </a:moveTo>
                  <a:lnTo>
                    <a:pt x="1670304" y="388620"/>
                  </a:lnTo>
                  <a:lnTo>
                    <a:pt x="1670304"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91" name="object 89">
              <a:extLst>
                <a:ext uri="{FF2B5EF4-FFF2-40B4-BE49-F238E27FC236}">
                  <a16:creationId xmlns:a16="http://schemas.microsoft.com/office/drawing/2014/main" id="{F49F3F3B-6937-413C-82E8-25811CD4E5B6}"/>
                </a:ext>
              </a:extLst>
            </p:cNvPr>
            <p:cNvSpPr/>
            <p:nvPr/>
          </p:nvSpPr>
          <p:spPr>
            <a:xfrm>
              <a:off x="1881504" y="5863958"/>
              <a:ext cx="640715" cy="184785"/>
            </a:xfrm>
            <a:custGeom>
              <a:avLst/>
              <a:gdLst/>
              <a:ahLst/>
              <a:cxnLst/>
              <a:rect l="l" t="t" r="r" b="b"/>
              <a:pathLst>
                <a:path w="640714" h="184785">
                  <a:moveTo>
                    <a:pt x="0" y="114490"/>
                  </a:moveTo>
                  <a:lnTo>
                    <a:pt x="0" y="133350"/>
                  </a:lnTo>
                  <a:lnTo>
                    <a:pt x="1777" y="134556"/>
                  </a:lnTo>
                  <a:lnTo>
                    <a:pt x="32003" y="141160"/>
                  </a:lnTo>
                  <a:lnTo>
                    <a:pt x="40639" y="141160"/>
                  </a:lnTo>
                  <a:lnTo>
                    <a:pt x="75627" y="126771"/>
                  </a:lnTo>
                  <a:lnTo>
                    <a:pt x="33781" y="126771"/>
                  </a:lnTo>
                  <a:lnTo>
                    <a:pt x="30733" y="126492"/>
                  </a:lnTo>
                  <a:lnTo>
                    <a:pt x="2158" y="116395"/>
                  </a:lnTo>
                  <a:lnTo>
                    <a:pt x="0" y="114490"/>
                  </a:lnTo>
                  <a:close/>
                </a:path>
                <a:path w="640714" h="184785">
                  <a:moveTo>
                    <a:pt x="47625" y="0"/>
                  </a:moveTo>
                  <a:lnTo>
                    <a:pt x="41782" y="0"/>
                  </a:lnTo>
                  <a:lnTo>
                    <a:pt x="35940" y="723"/>
                  </a:lnTo>
                  <a:lnTo>
                    <a:pt x="4318" y="20243"/>
                  </a:lnTo>
                  <a:lnTo>
                    <a:pt x="1524" y="24841"/>
                  </a:lnTo>
                  <a:lnTo>
                    <a:pt x="253" y="30251"/>
                  </a:lnTo>
                  <a:lnTo>
                    <a:pt x="253" y="41554"/>
                  </a:lnTo>
                  <a:lnTo>
                    <a:pt x="20827" y="68097"/>
                  </a:lnTo>
                  <a:lnTo>
                    <a:pt x="24892" y="70573"/>
                  </a:lnTo>
                  <a:lnTo>
                    <a:pt x="29337" y="73025"/>
                  </a:lnTo>
                  <a:lnTo>
                    <a:pt x="34162" y="75438"/>
                  </a:lnTo>
                  <a:lnTo>
                    <a:pt x="50672" y="84023"/>
                  </a:lnTo>
                  <a:lnTo>
                    <a:pt x="66039" y="101854"/>
                  </a:lnTo>
                  <a:lnTo>
                    <a:pt x="66039" y="112395"/>
                  </a:lnTo>
                  <a:lnTo>
                    <a:pt x="63626" y="117652"/>
                  </a:lnTo>
                  <a:lnTo>
                    <a:pt x="58674" y="121297"/>
                  </a:lnTo>
                  <a:lnTo>
                    <a:pt x="53847" y="124955"/>
                  </a:lnTo>
                  <a:lnTo>
                    <a:pt x="46481" y="126771"/>
                  </a:lnTo>
                  <a:lnTo>
                    <a:pt x="75627" y="126771"/>
                  </a:lnTo>
                  <a:lnTo>
                    <a:pt x="76200" y="126161"/>
                  </a:lnTo>
                  <a:lnTo>
                    <a:pt x="79046" y="121158"/>
                  </a:lnTo>
                  <a:lnTo>
                    <a:pt x="81406" y="116827"/>
                  </a:lnTo>
                  <a:lnTo>
                    <a:pt x="82803" y="111125"/>
                  </a:lnTo>
                  <a:lnTo>
                    <a:pt x="82803" y="99314"/>
                  </a:lnTo>
                  <a:lnTo>
                    <a:pt x="60451" y="71247"/>
                  </a:lnTo>
                  <a:lnTo>
                    <a:pt x="56133" y="68580"/>
                  </a:lnTo>
                  <a:lnTo>
                    <a:pt x="51434" y="66040"/>
                  </a:lnTo>
                  <a:lnTo>
                    <a:pt x="46608" y="63627"/>
                  </a:lnTo>
                  <a:lnTo>
                    <a:pt x="41782" y="61277"/>
                  </a:lnTo>
                  <a:lnTo>
                    <a:pt x="37592" y="59118"/>
                  </a:lnTo>
                  <a:lnTo>
                    <a:pt x="17018" y="38544"/>
                  </a:lnTo>
                  <a:lnTo>
                    <a:pt x="17018" y="31305"/>
                  </a:lnTo>
                  <a:lnTo>
                    <a:pt x="17780" y="28130"/>
                  </a:lnTo>
                  <a:lnTo>
                    <a:pt x="19557" y="25527"/>
                  </a:lnTo>
                  <a:lnTo>
                    <a:pt x="21208" y="22923"/>
                  </a:lnTo>
                  <a:lnTo>
                    <a:pt x="42544" y="14478"/>
                  </a:lnTo>
                  <a:lnTo>
                    <a:pt x="77088" y="14478"/>
                  </a:lnTo>
                  <a:lnTo>
                    <a:pt x="77088" y="4851"/>
                  </a:lnTo>
                  <a:lnTo>
                    <a:pt x="71753" y="2727"/>
                  </a:lnTo>
                  <a:lnTo>
                    <a:pt x="65071" y="1211"/>
                  </a:lnTo>
                  <a:lnTo>
                    <a:pt x="57032" y="302"/>
                  </a:lnTo>
                  <a:lnTo>
                    <a:pt x="47625" y="0"/>
                  </a:lnTo>
                  <a:close/>
                </a:path>
                <a:path w="640714" h="184785">
                  <a:moveTo>
                    <a:pt x="77088" y="14478"/>
                  </a:moveTo>
                  <a:lnTo>
                    <a:pt x="45974" y="14478"/>
                  </a:lnTo>
                  <a:lnTo>
                    <a:pt x="55050" y="15001"/>
                  </a:lnTo>
                  <a:lnTo>
                    <a:pt x="63246" y="16573"/>
                  </a:lnTo>
                  <a:lnTo>
                    <a:pt x="70584" y="19192"/>
                  </a:lnTo>
                  <a:lnTo>
                    <a:pt x="77088" y="22860"/>
                  </a:lnTo>
                  <a:lnTo>
                    <a:pt x="77088" y="14478"/>
                  </a:lnTo>
                  <a:close/>
                </a:path>
                <a:path w="640714" h="184785">
                  <a:moveTo>
                    <a:pt x="122555" y="54673"/>
                  </a:moveTo>
                  <a:lnTo>
                    <a:pt x="106933" y="54673"/>
                  </a:lnTo>
                  <a:lnTo>
                    <a:pt x="106933" y="112395"/>
                  </a:lnTo>
                  <a:lnTo>
                    <a:pt x="108529" y="124896"/>
                  </a:lnTo>
                  <a:lnTo>
                    <a:pt x="113315" y="133826"/>
                  </a:lnTo>
                  <a:lnTo>
                    <a:pt x="121292" y="139184"/>
                  </a:lnTo>
                  <a:lnTo>
                    <a:pt x="132461" y="140970"/>
                  </a:lnTo>
                  <a:lnTo>
                    <a:pt x="138556" y="140970"/>
                  </a:lnTo>
                  <a:lnTo>
                    <a:pt x="143382" y="139954"/>
                  </a:lnTo>
                  <a:lnTo>
                    <a:pt x="147065" y="137922"/>
                  </a:lnTo>
                  <a:lnTo>
                    <a:pt x="147065" y="127825"/>
                  </a:lnTo>
                  <a:lnTo>
                    <a:pt x="131699" y="127825"/>
                  </a:lnTo>
                  <a:lnTo>
                    <a:pt x="128015" y="126428"/>
                  </a:lnTo>
                  <a:lnTo>
                    <a:pt x="125856" y="123634"/>
                  </a:lnTo>
                  <a:lnTo>
                    <a:pt x="123570" y="120840"/>
                  </a:lnTo>
                  <a:lnTo>
                    <a:pt x="122555" y="116166"/>
                  </a:lnTo>
                  <a:lnTo>
                    <a:pt x="122555" y="54673"/>
                  </a:lnTo>
                  <a:close/>
                </a:path>
                <a:path w="640714" h="184785">
                  <a:moveTo>
                    <a:pt x="147065" y="124587"/>
                  </a:moveTo>
                  <a:lnTo>
                    <a:pt x="144271" y="126746"/>
                  </a:lnTo>
                  <a:lnTo>
                    <a:pt x="140843" y="127825"/>
                  </a:lnTo>
                  <a:lnTo>
                    <a:pt x="147065" y="127825"/>
                  </a:lnTo>
                  <a:lnTo>
                    <a:pt x="147065" y="124587"/>
                  </a:lnTo>
                  <a:close/>
                </a:path>
                <a:path w="640714" h="184785">
                  <a:moveTo>
                    <a:pt x="147065" y="41338"/>
                  </a:moveTo>
                  <a:lnTo>
                    <a:pt x="90169" y="41338"/>
                  </a:lnTo>
                  <a:lnTo>
                    <a:pt x="90169" y="54673"/>
                  </a:lnTo>
                  <a:lnTo>
                    <a:pt x="147065" y="54673"/>
                  </a:lnTo>
                  <a:lnTo>
                    <a:pt x="147065" y="41338"/>
                  </a:lnTo>
                  <a:close/>
                </a:path>
                <a:path w="640714" h="184785">
                  <a:moveTo>
                    <a:pt x="122555" y="12471"/>
                  </a:moveTo>
                  <a:lnTo>
                    <a:pt x="106933" y="17526"/>
                  </a:lnTo>
                  <a:lnTo>
                    <a:pt x="106933" y="41338"/>
                  </a:lnTo>
                  <a:lnTo>
                    <a:pt x="122555" y="41338"/>
                  </a:lnTo>
                  <a:lnTo>
                    <a:pt x="122555" y="12471"/>
                  </a:lnTo>
                  <a:close/>
                </a:path>
                <a:path w="640714" h="184785">
                  <a:moveTo>
                    <a:pt x="208914" y="39052"/>
                  </a:moveTo>
                  <a:lnTo>
                    <a:pt x="172593" y="52857"/>
                  </a:lnTo>
                  <a:lnTo>
                    <a:pt x="159131" y="91249"/>
                  </a:lnTo>
                  <a:lnTo>
                    <a:pt x="159940" y="101979"/>
                  </a:lnTo>
                  <a:lnTo>
                    <a:pt x="187166" y="137742"/>
                  </a:lnTo>
                  <a:lnTo>
                    <a:pt x="206628" y="141160"/>
                  </a:lnTo>
                  <a:lnTo>
                    <a:pt x="217128" y="140282"/>
                  </a:lnTo>
                  <a:lnTo>
                    <a:pt x="226520" y="137647"/>
                  </a:lnTo>
                  <a:lnTo>
                    <a:pt x="234793" y="133257"/>
                  </a:lnTo>
                  <a:lnTo>
                    <a:pt x="240886" y="128016"/>
                  </a:lnTo>
                  <a:lnTo>
                    <a:pt x="207771" y="128016"/>
                  </a:lnTo>
                  <a:lnTo>
                    <a:pt x="200721" y="127389"/>
                  </a:lnTo>
                  <a:lnTo>
                    <a:pt x="175172" y="91249"/>
                  </a:lnTo>
                  <a:lnTo>
                    <a:pt x="175194" y="89725"/>
                  </a:lnTo>
                  <a:lnTo>
                    <a:pt x="194262" y="54757"/>
                  </a:lnTo>
                  <a:lnTo>
                    <a:pt x="207771" y="52197"/>
                  </a:lnTo>
                  <a:lnTo>
                    <a:pt x="242631" y="52197"/>
                  </a:lnTo>
                  <a:lnTo>
                    <a:pt x="236239" y="46601"/>
                  </a:lnTo>
                  <a:lnTo>
                    <a:pt x="228314" y="42406"/>
                  </a:lnTo>
                  <a:lnTo>
                    <a:pt x="219198" y="39890"/>
                  </a:lnTo>
                  <a:lnTo>
                    <a:pt x="208914" y="39052"/>
                  </a:lnTo>
                  <a:close/>
                </a:path>
                <a:path w="640714" h="184785">
                  <a:moveTo>
                    <a:pt x="242631" y="52197"/>
                  </a:moveTo>
                  <a:lnTo>
                    <a:pt x="217805" y="52197"/>
                  </a:lnTo>
                  <a:lnTo>
                    <a:pt x="225551" y="55499"/>
                  </a:lnTo>
                  <a:lnTo>
                    <a:pt x="231012" y="62103"/>
                  </a:lnTo>
                  <a:lnTo>
                    <a:pt x="234586" y="67579"/>
                  </a:lnTo>
                  <a:lnTo>
                    <a:pt x="237124" y="74104"/>
                  </a:lnTo>
                  <a:lnTo>
                    <a:pt x="238638" y="81676"/>
                  </a:lnTo>
                  <a:lnTo>
                    <a:pt x="239107" y="89725"/>
                  </a:lnTo>
                  <a:lnTo>
                    <a:pt x="239084" y="91249"/>
                  </a:lnTo>
                  <a:lnTo>
                    <a:pt x="217805" y="128016"/>
                  </a:lnTo>
                  <a:lnTo>
                    <a:pt x="240886" y="128016"/>
                  </a:lnTo>
                  <a:lnTo>
                    <a:pt x="255143" y="89725"/>
                  </a:lnTo>
                  <a:lnTo>
                    <a:pt x="254381" y="78467"/>
                  </a:lnTo>
                  <a:lnTo>
                    <a:pt x="252094" y="68505"/>
                  </a:lnTo>
                  <a:lnTo>
                    <a:pt x="248284" y="59841"/>
                  </a:lnTo>
                  <a:lnTo>
                    <a:pt x="242950" y="52476"/>
                  </a:lnTo>
                  <a:lnTo>
                    <a:pt x="242631" y="52197"/>
                  </a:lnTo>
                  <a:close/>
                </a:path>
                <a:path w="640714" h="184785">
                  <a:moveTo>
                    <a:pt x="295782" y="41338"/>
                  </a:moveTo>
                  <a:lnTo>
                    <a:pt x="280162" y="41338"/>
                  </a:lnTo>
                  <a:lnTo>
                    <a:pt x="280162" y="138874"/>
                  </a:lnTo>
                  <a:lnTo>
                    <a:pt x="295782" y="138874"/>
                  </a:lnTo>
                  <a:lnTo>
                    <a:pt x="295782" y="89154"/>
                  </a:lnTo>
                  <a:lnTo>
                    <a:pt x="296191" y="81438"/>
                  </a:lnTo>
                  <a:lnTo>
                    <a:pt x="297433" y="74580"/>
                  </a:lnTo>
                  <a:lnTo>
                    <a:pt x="299533" y="68580"/>
                  </a:lnTo>
                  <a:lnTo>
                    <a:pt x="302513" y="63436"/>
                  </a:lnTo>
                  <a:lnTo>
                    <a:pt x="303932" y="61429"/>
                  </a:lnTo>
                  <a:lnTo>
                    <a:pt x="295782" y="61429"/>
                  </a:lnTo>
                  <a:lnTo>
                    <a:pt x="295782" y="41338"/>
                  </a:lnTo>
                  <a:close/>
                </a:path>
                <a:path w="640714" h="184785">
                  <a:moveTo>
                    <a:pt x="325755" y="39624"/>
                  </a:moveTo>
                  <a:lnTo>
                    <a:pt x="315975" y="39624"/>
                  </a:lnTo>
                  <a:lnTo>
                    <a:pt x="310895" y="41541"/>
                  </a:lnTo>
                  <a:lnTo>
                    <a:pt x="301751" y="49225"/>
                  </a:lnTo>
                  <a:lnTo>
                    <a:pt x="298322" y="54571"/>
                  </a:lnTo>
                  <a:lnTo>
                    <a:pt x="296163" y="61429"/>
                  </a:lnTo>
                  <a:lnTo>
                    <a:pt x="303932" y="61429"/>
                  </a:lnTo>
                  <a:lnTo>
                    <a:pt x="306958" y="57150"/>
                  </a:lnTo>
                  <a:lnTo>
                    <a:pt x="312546" y="54000"/>
                  </a:lnTo>
                  <a:lnTo>
                    <a:pt x="330962" y="54000"/>
                  </a:lnTo>
                  <a:lnTo>
                    <a:pt x="330962" y="40957"/>
                  </a:lnTo>
                  <a:lnTo>
                    <a:pt x="328802" y="40068"/>
                  </a:lnTo>
                  <a:lnTo>
                    <a:pt x="325755" y="39624"/>
                  </a:lnTo>
                  <a:close/>
                </a:path>
                <a:path w="640714" h="184785">
                  <a:moveTo>
                    <a:pt x="330962" y="54000"/>
                  </a:moveTo>
                  <a:lnTo>
                    <a:pt x="324357" y="54000"/>
                  </a:lnTo>
                  <a:lnTo>
                    <a:pt x="328294" y="55054"/>
                  </a:lnTo>
                  <a:lnTo>
                    <a:pt x="330962" y="57150"/>
                  </a:lnTo>
                  <a:lnTo>
                    <a:pt x="330962" y="54000"/>
                  </a:lnTo>
                  <a:close/>
                </a:path>
                <a:path w="640714" h="184785">
                  <a:moveTo>
                    <a:pt x="412260" y="52197"/>
                  </a:moveTo>
                  <a:lnTo>
                    <a:pt x="382777" y="52197"/>
                  </a:lnTo>
                  <a:lnTo>
                    <a:pt x="391612" y="53749"/>
                  </a:lnTo>
                  <a:lnTo>
                    <a:pt x="397922" y="58408"/>
                  </a:lnTo>
                  <a:lnTo>
                    <a:pt x="401708" y="66175"/>
                  </a:lnTo>
                  <a:lnTo>
                    <a:pt x="402970" y="77050"/>
                  </a:lnTo>
                  <a:lnTo>
                    <a:pt x="373633" y="81153"/>
                  </a:lnTo>
                  <a:lnTo>
                    <a:pt x="359558" y="84820"/>
                  </a:lnTo>
                  <a:lnTo>
                    <a:pt x="349519" y="91344"/>
                  </a:lnTo>
                  <a:lnTo>
                    <a:pt x="343505" y="100726"/>
                  </a:lnTo>
                  <a:lnTo>
                    <a:pt x="341502" y="112966"/>
                  </a:lnTo>
                  <a:lnTo>
                    <a:pt x="341502" y="121475"/>
                  </a:lnTo>
                  <a:lnTo>
                    <a:pt x="344169" y="128295"/>
                  </a:lnTo>
                  <a:lnTo>
                    <a:pt x="349757" y="133438"/>
                  </a:lnTo>
                  <a:lnTo>
                    <a:pt x="355219" y="138582"/>
                  </a:lnTo>
                  <a:lnTo>
                    <a:pt x="362838" y="141160"/>
                  </a:lnTo>
                  <a:lnTo>
                    <a:pt x="372490" y="141160"/>
                  </a:lnTo>
                  <a:lnTo>
                    <a:pt x="381801" y="140065"/>
                  </a:lnTo>
                  <a:lnTo>
                    <a:pt x="389921" y="136779"/>
                  </a:lnTo>
                  <a:lnTo>
                    <a:pt x="396851" y="131302"/>
                  </a:lnTo>
                  <a:lnTo>
                    <a:pt x="399310" y="128016"/>
                  </a:lnTo>
                  <a:lnTo>
                    <a:pt x="370458" y="128016"/>
                  </a:lnTo>
                  <a:lnTo>
                    <a:pt x="366013" y="126504"/>
                  </a:lnTo>
                  <a:lnTo>
                    <a:pt x="359156" y="120472"/>
                  </a:lnTo>
                  <a:lnTo>
                    <a:pt x="357505" y="116586"/>
                  </a:lnTo>
                  <a:lnTo>
                    <a:pt x="357505" y="105283"/>
                  </a:lnTo>
                  <a:lnTo>
                    <a:pt x="359282" y="100723"/>
                  </a:lnTo>
                  <a:lnTo>
                    <a:pt x="366649" y="95580"/>
                  </a:lnTo>
                  <a:lnTo>
                    <a:pt x="372109" y="93789"/>
                  </a:lnTo>
                  <a:lnTo>
                    <a:pt x="402970" y="89535"/>
                  </a:lnTo>
                  <a:lnTo>
                    <a:pt x="418592" y="89535"/>
                  </a:lnTo>
                  <a:lnTo>
                    <a:pt x="418592" y="75438"/>
                  </a:lnTo>
                  <a:lnTo>
                    <a:pt x="416429" y="59519"/>
                  </a:lnTo>
                  <a:lnTo>
                    <a:pt x="412260" y="52197"/>
                  </a:lnTo>
                  <a:close/>
                </a:path>
                <a:path w="640714" h="184785">
                  <a:moveTo>
                    <a:pt x="418592" y="123634"/>
                  </a:moveTo>
                  <a:lnTo>
                    <a:pt x="402970" y="123634"/>
                  </a:lnTo>
                  <a:lnTo>
                    <a:pt x="402970" y="138874"/>
                  </a:lnTo>
                  <a:lnTo>
                    <a:pt x="418592" y="138874"/>
                  </a:lnTo>
                  <a:lnTo>
                    <a:pt x="418592" y="123634"/>
                  </a:lnTo>
                  <a:close/>
                </a:path>
                <a:path w="640714" h="184785">
                  <a:moveTo>
                    <a:pt x="418592" y="89535"/>
                  </a:moveTo>
                  <a:lnTo>
                    <a:pt x="402970" y="89535"/>
                  </a:lnTo>
                  <a:lnTo>
                    <a:pt x="402970" y="107569"/>
                  </a:lnTo>
                  <a:lnTo>
                    <a:pt x="400431" y="114439"/>
                  </a:lnTo>
                  <a:lnTo>
                    <a:pt x="390270" y="125298"/>
                  </a:lnTo>
                  <a:lnTo>
                    <a:pt x="383920" y="128016"/>
                  </a:lnTo>
                  <a:lnTo>
                    <a:pt x="399310" y="128016"/>
                  </a:lnTo>
                  <a:lnTo>
                    <a:pt x="402589" y="123634"/>
                  </a:lnTo>
                  <a:lnTo>
                    <a:pt x="418592" y="123634"/>
                  </a:lnTo>
                  <a:lnTo>
                    <a:pt x="418592" y="89535"/>
                  </a:lnTo>
                  <a:close/>
                </a:path>
                <a:path w="640714" h="184785">
                  <a:moveTo>
                    <a:pt x="384175" y="39052"/>
                  </a:moveTo>
                  <a:lnTo>
                    <a:pt x="351027" y="64198"/>
                  </a:lnTo>
                  <a:lnTo>
                    <a:pt x="358310" y="58947"/>
                  </a:lnTo>
                  <a:lnTo>
                    <a:pt x="366045" y="55197"/>
                  </a:lnTo>
                  <a:lnTo>
                    <a:pt x="374209" y="52947"/>
                  </a:lnTo>
                  <a:lnTo>
                    <a:pt x="382777" y="52197"/>
                  </a:lnTo>
                  <a:lnTo>
                    <a:pt x="412260" y="52197"/>
                  </a:lnTo>
                  <a:lnTo>
                    <a:pt x="409955" y="48148"/>
                  </a:lnTo>
                  <a:lnTo>
                    <a:pt x="399196" y="41326"/>
                  </a:lnTo>
                  <a:lnTo>
                    <a:pt x="384175" y="39052"/>
                  </a:lnTo>
                  <a:close/>
                </a:path>
                <a:path w="640714" h="184785">
                  <a:moveTo>
                    <a:pt x="447928" y="162306"/>
                  </a:moveTo>
                  <a:lnTo>
                    <a:pt x="447928" y="177927"/>
                  </a:lnTo>
                  <a:lnTo>
                    <a:pt x="454977" y="180927"/>
                  </a:lnTo>
                  <a:lnTo>
                    <a:pt x="462597" y="183070"/>
                  </a:lnTo>
                  <a:lnTo>
                    <a:pt x="470788" y="184356"/>
                  </a:lnTo>
                  <a:lnTo>
                    <a:pt x="479551" y="184785"/>
                  </a:lnTo>
                  <a:lnTo>
                    <a:pt x="502054" y="181427"/>
                  </a:lnTo>
                  <a:lnTo>
                    <a:pt x="517976" y="171450"/>
                  </a:lnTo>
                  <a:lnTo>
                    <a:pt x="479425" y="171450"/>
                  </a:lnTo>
                  <a:lnTo>
                    <a:pt x="471824" y="170878"/>
                  </a:lnTo>
                  <a:lnTo>
                    <a:pt x="464057" y="169164"/>
                  </a:lnTo>
                  <a:lnTo>
                    <a:pt x="456100" y="166306"/>
                  </a:lnTo>
                  <a:lnTo>
                    <a:pt x="447928" y="162306"/>
                  </a:lnTo>
                  <a:close/>
                </a:path>
                <a:path w="640714" h="184785">
                  <a:moveTo>
                    <a:pt x="530987" y="122491"/>
                  </a:moveTo>
                  <a:lnTo>
                    <a:pt x="515365" y="122491"/>
                  </a:lnTo>
                  <a:lnTo>
                    <a:pt x="515274" y="133847"/>
                  </a:lnTo>
                  <a:lnTo>
                    <a:pt x="513125" y="149911"/>
                  </a:lnTo>
                  <a:lnTo>
                    <a:pt x="506396" y="161877"/>
                  </a:lnTo>
                  <a:lnTo>
                    <a:pt x="495167" y="169056"/>
                  </a:lnTo>
                  <a:lnTo>
                    <a:pt x="479425" y="171450"/>
                  </a:lnTo>
                  <a:lnTo>
                    <a:pt x="517976" y="171450"/>
                  </a:lnTo>
                  <a:lnTo>
                    <a:pt x="518128" y="171354"/>
                  </a:lnTo>
                  <a:lnTo>
                    <a:pt x="527772" y="154566"/>
                  </a:lnTo>
                  <a:lnTo>
                    <a:pt x="530987" y="131064"/>
                  </a:lnTo>
                  <a:lnTo>
                    <a:pt x="530987" y="122491"/>
                  </a:lnTo>
                  <a:close/>
                </a:path>
                <a:path w="640714" h="184785">
                  <a:moveTo>
                    <a:pt x="485775" y="39052"/>
                  </a:moveTo>
                  <a:lnTo>
                    <a:pt x="447821" y="61691"/>
                  </a:lnTo>
                  <a:lnTo>
                    <a:pt x="441137" y="92202"/>
                  </a:lnTo>
                  <a:lnTo>
                    <a:pt x="441172" y="94767"/>
                  </a:lnTo>
                  <a:lnTo>
                    <a:pt x="458221" y="133847"/>
                  </a:lnTo>
                  <a:lnTo>
                    <a:pt x="481456" y="141160"/>
                  </a:lnTo>
                  <a:lnTo>
                    <a:pt x="491982" y="139993"/>
                  </a:lnTo>
                  <a:lnTo>
                    <a:pt x="501078" y="136493"/>
                  </a:lnTo>
                  <a:lnTo>
                    <a:pt x="508746" y="130659"/>
                  </a:lnTo>
                  <a:lnTo>
                    <a:pt x="510765" y="128016"/>
                  </a:lnTo>
                  <a:lnTo>
                    <a:pt x="477138" y="128016"/>
                  </a:lnTo>
                  <a:lnTo>
                    <a:pt x="470153" y="124764"/>
                  </a:lnTo>
                  <a:lnTo>
                    <a:pt x="457072" y="92202"/>
                  </a:lnTo>
                  <a:lnTo>
                    <a:pt x="457594" y="83251"/>
                  </a:lnTo>
                  <a:lnTo>
                    <a:pt x="478281" y="52197"/>
                  </a:lnTo>
                  <a:lnTo>
                    <a:pt x="512908" y="52197"/>
                  </a:lnTo>
                  <a:lnTo>
                    <a:pt x="509599" y="47946"/>
                  </a:lnTo>
                  <a:lnTo>
                    <a:pt x="502951" y="43005"/>
                  </a:lnTo>
                  <a:lnTo>
                    <a:pt x="495018" y="40040"/>
                  </a:lnTo>
                  <a:lnTo>
                    <a:pt x="485775" y="39052"/>
                  </a:lnTo>
                  <a:close/>
                </a:path>
                <a:path w="640714" h="184785">
                  <a:moveTo>
                    <a:pt x="512908" y="52197"/>
                  </a:moveTo>
                  <a:lnTo>
                    <a:pt x="495807" y="52197"/>
                  </a:lnTo>
                  <a:lnTo>
                    <a:pt x="502284" y="54952"/>
                  </a:lnTo>
                  <a:lnTo>
                    <a:pt x="507492" y="60477"/>
                  </a:lnTo>
                  <a:lnTo>
                    <a:pt x="512825" y="66001"/>
                  </a:lnTo>
                  <a:lnTo>
                    <a:pt x="515365" y="72644"/>
                  </a:lnTo>
                  <a:lnTo>
                    <a:pt x="515365" y="104482"/>
                  </a:lnTo>
                  <a:lnTo>
                    <a:pt x="512699" y="112458"/>
                  </a:lnTo>
                  <a:lnTo>
                    <a:pt x="507111" y="118681"/>
                  </a:lnTo>
                  <a:lnTo>
                    <a:pt x="501650" y="124904"/>
                  </a:lnTo>
                  <a:lnTo>
                    <a:pt x="494538" y="128016"/>
                  </a:lnTo>
                  <a:lnTo>
                    <a:pt x="510765" y="128016"/>
                  </a:lnTo>
                  <a:lnTo>
                    <a:pt x="514984" y="122491"/>
                  </a:lnTo>
                  <a:lnTo>
                    <a:pt x="530987" y="122491"/>
                  </a:lnTo>
                  <a:lnTo>
                    <a:pt x="530987" y="54864"/>
                  </a:lnTo>
                  <a:lnTo>
                    <a:pt x="514984" y="54864"/>
                  </a:lnTo>
                  <a:lnTo>
                    <a:pt x="512908" y="52197"/>
                  </a:lnTo>
                  <a:close/>
                </a:path>
                <a:path w="640714" h="184785">
                  <a:moveTo>
                    <a:pt x="530987" y="41338"/>
                  </a:moveTo>
                  <a:lnTo>
                    <a:pt x="515365" y="41338"/>
                  </a:lnTo>
                  <a:lnTo>
                    <a:pt x="515365" y="54864"/>
                  </a:lnTo>
                  <a:lnTo>
                    <a:pt x="530987" y="54864"/>
                  </a:lnTo>
                  <a:lnTo>
                    <a:pt x="530987" y="41338"/>
                  </a:lnTo>
                  <a:close/>
                </a:path>
                <a:path w="640714" h="184785">
                  <a:moveTo>
                    <a:pt x="600328" y="39052"/>
                  </a:moveTo>
                  <a:lnTo>
                    <a:pt x="562657" y="61082"/>
                  </a:lnTo>
                  <a:lnTo>
                    <a:pt x="555370" y="90487"/>
                  </a:lnTo>
                  <a:lnTo>
                    <a:pt x="556109" y="101860"/>
                  </a:lnTo>
                  <a:lnTo>
                    <a:pt x="581247" y="137837"/>
                  </a:lnTo>
                  <a:lnTo>
                    <a:pt x="599694" y="141160"/>
                  </a:lnTo>
                  <a:lnTo>
                    <a:pt x="609744" y="140577"/>
                  </a:lnTo>
                  <a:lnTo>
                    <a:pt x="618759" y="138826"/>
                  </a:lnTo>
                  <a:lnTo>
                    <a:pt x="626750" y="135909"/>
                  </a:lnTo>
                  <a:lnTo>
                    <a:pt x="633730" y="131826"/>
                  </a:lnTo>
                  <a:lnTo>
                    <a:pt x="633730" y="128016"/>
                  </a:lnTo>
                  <a:lnTo>
                    <a:pt x="593597" y="128016"/>
                  </a:lnTo>
                  <a:lnTo>
                    <a:pt x="585977" y="125056"/>
                  </a:lnTo>
                  <a:lnTo>
                    <a:pt x="571626" y="94005"/>
                  </a:lnTo>
                  <a:lnTo>
                    <a:pt x="640461" y="94005"/>
                  </a:lnTo>
                  <a:lnTo>
                    <a:pt x="640461" y="85813"/>
                  </a:lnTo>
                  <a:lnTo>
                    <a:pt x="640148" y="80772"/>
                  </a:lnTo>
                  <a:lnTo>
                    <a:pt x="571753" y="80772"/>
                  </a:lnTo>
                  <a:lnTo>
                    <a:pt x="573024" y="72263"/>
                  </a:lnTo>
                  <a:lnTo>
                    <a:pt x="576199" y="65366"/>
                  </a:lnTo>
                  <a:lnTo>
                    <a:pt x="581278" y="60096"/>
                  </a:lnTo>
                  <a:lnTo>
                    <a:pt x="586486" y="54825"/>
                  </a:lnTo>
                  <a:lnTo>
                    <a:pt x="592708" y="52197"/>
                  </a:lnTo>
                  <a:lnTo>
                    <a:pt x="630560" y="52197"/>
                  </a:lnTo>
                  <a:lnTo>
                    <a:pt x="630046" y="51435"/>
                  </a:lnTo>
                  <a:lnTo>
                    <a:pt x="624260" y="46017"/>
                  </a:lnTo>
                  <a:lnTo>
                    <a:pt x="617378" y="42148"/>
                  </a:lnTo>
                  <a:lnTo>
                    <a:pt x="609401" y="39826"/>
                  </a:lnTo>
                  <a:lnTo>
                    <a:pt x="600328" y="39052"/>
                  </a:lnTo>
                  <a:close/>
                </a:path>
                <a:path w="640714" h="184785">
                  <a:moveTo>
                    <a:pt x="633730" y="117157"/>
                  </a:moveTo>
                  <a:lnTo>
                    <a:pt x="626629" y="121908"/>
                  </a:lnTo>
                  <a:lnTo>
                    <a:pt x="619220" y="125301"/>
                  </a:lnTo>
                  <a:lnTo>
                    <a:pt x="611477" y="127337"/>
                  </a:lnTo>
                  <a:lnTo>
                    <a:pt x="603376" y="128016"/>
                  </a:lnTo>
                  <a:lnTo>
                    <a:pt x="633730" y="128016"/>
                  </a:lnTo>
                  <a:lnTo>
                    <a:pt x="633730" y="117157"/>
                  </a:lnTo>
                  <a:close/>
                </a:path>
                <a:path w="640714" h="184785">
                  <a:moveTo>
                    <a:pt x="630560" y="52197"/>
                  </a:moveTo>
                  <a:lnTo>
                    <a:pt x="607694" y="52197"/>
                  </a:lnTo>
                  <a:lnTo>
                    <a:pt x="613663" y="54698"/>
                  </a:lnTo>
                  <a:lnTo>
                    <a:pt x="617982" y="59715"/>
                  </a:lnTo>
                  <a:lnTo>
                    <a:pt x="622172" y="64731"/>
                  </a:lnTo>
                  <a:lnTo>
                    <a:pt x="624458" y="71755"/>
                  </a:lnTo>
                  <a:lnTo>
                    <a:pt x="624458" y="80772"/>
                  </a:lnTo>
                  <a:lnTo>
                    <a:pt x="640148" y="80772"/>
                  </a:lnTo>
                  <a:lnTo>
                    <a:pt x="639816" y="75414"/>
                  </a:lnTo>
                  <a:lnTo>
                    <a:pt x="637873" y="66219"/>
                  </a:lnTo>
                  <a:lnTo>
                    <a:pt x="634620" y="58226"/>
                  </a:lnTo>
                  <a:lnTo>
                    <a:pt x="63056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92" name="object 90">
              <a:extLst>
                <a:ext uri="{FF2B5EF4-FFF2-40B4-BE49-F238E27FC236}">
                  <a16:creationId xmlns:a16="http://schemas.microsoft.com/office/drawing/2014/main" id="{B4CAE013-6B42-45FF-9A74-CFDE98ECA2BC}"/>
                </a:ext>
              </a:extLst>
            </p:cNvPr>
            <p:cNvSpPr/>
            <p:nvPr/>
          </p:nvSpPr>
          <p:spPr>
            <a:xfrm>
              <a:off x="1365504" y="4364735"/>
              <a:ext cx="1670685" cy="388620"/>
            </a:xfrm>
            <a:custGeom>
              <a:avLst/>
              <a:gdLst/>
              <a:ahLst/>
              <a:cxnLst/>
              <a:rect l="l" t="t" r="r" b="b"/>
              <a:pathLst>
                <a:path w="1670685" h="388620">
                  <a:moveTo>
                    <a:pt x="1670304" y="0"/>
                  </a:moveTo>
                  <a:lnTo>
                    <a:pt x="0" y="0"/>
                  </a:lnTo>
                  <a:lnTo>
                    <a:pt x="0" y="388619"/>
                  </a:lnTo>
                  <a:lnTo>
                    <a:pt x="1670304" y="388619"/>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93" name="object 91">
              <a:extLst>
                <a:ext uri="{FF2B5EF4-FFF2-40B4-BE49-F238E27FC236}">
                  <a16:creationId xmlns:a16="http://schemas.microsoft.com/office/drawing/2014/main" id="{D1219BDF-4E17-4E84-B124-5CCB0E63249F}"/>
                </a:ext>
              </a:extLst>
            </p:cNvPr>
            <p:cNvSpPr/>
            <p:nvPr/>
          </p:nvSpPr>
          <p:spPr>
            <a:xfrm>
              <a:off x="1365504" y="4364735"/>
              <a:ext cx="1670685" cy="388620"/>
            </a:xfrm>
            <a:custGeom>
              <a:avLst/>
              <a:gdLst/>
              <a:ahLst/>
              <a:cxnLst/>
              <a:rect l="l" t="t" r="r" b="b"/>
              <a:pathLst>
                <a:path w="1670685" h="388620">
                  <a:moveTo>
                    <a:pt x="0" y="388619"/>
                  </a:moveTo>
                  <a:lnTo>
                    <a:pt x="1670304" y="388619"/>
                  </a:lnTo>
                  <a:lnTo>
                    <a:pt x="1670304"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94" name="object 92">
              <a:extLst>
                <a:ext uri="{FF2B5EF4-FFF2-40B4-BE49-F238E27FC236}">
                  <a16:creationId xmlns:a16="http://schemas.microsoft.com/office/drawing/2014/main" id="{0F99CC9E-A2A2-475B-A7C1-CD0AB61844CA}"/>
                </a:ext>
              </a:extLst>
            </p:cNvPr>
            <p:cNvSpPr/>
            <p:nvPr/>
          </p:nvSpPr>
          <p:spPr>
            <a:xfrm>
              <a:off x="1527301" y="4455540"/>
              <a:ext cx="1341120" cy="146685"/>
            </a:xfrm>
            <a:custGeom>
              <a:avLst/>
              <a:gdLst/>
              <a:ahLst/>
              <a:cxnLst/>
              <a:rect l="l" t="t" r="r" b="b"/>
              <a:pathLst>
                <a:path w="1341120" h="146685">
                  <a:moveTo>
                    <a:pt x="17779" y="7747"/>
                  </a:moveTo>
                  <a:lnTo>
                    <a:pt x="0" y="7747"/>
                  </a:lnTo>
                  <a:lnTo>
                    <a:pt x="49529" y="144399"/>
                  </a:lnTo>
                  <a:lnTo>
                    <a:pt x="67182" y="144399"/>
                  </a:lnTo>
                  <a:lnTo>
                    <a:pt x="73195" y="128143"/>
                  </a:lnTo>
                  <a:lnTo>
                    <a:pt x="58419" y="128143"/>
                  </a:lnTo>
                  <a:lnTo>
                    <a:pt x="57784" y="123571"/>
                  </a:lnTo>
                  <a:lnTo>
                    <a:pt x="56768" y="119634"/>
                  </a:lnTo>
                  <a:lnTo>
                    <a:pt x="55581" y="115951"/>
                  </a:lnTo>
                  <a:lnTo>
                    <a:pt x="17779" y="7747"/>
                  </a:lnTo>
                  <a:close/>
                </a:path>
                <a:path w="1341120" h="146685">
                  <a:moveTo>
                    <a:pt x="117728" y="7747"/>
                  </a:moveTo>
                  <a:lnTo>
                    <a:pt x="100456" y="7747"/>
                  </a:lnTo>
                  <a:lnTo>
                    <a:pt x="61804" y="116078"/>
                  </a:lnTo>
                  <a:lnTo>
                    <a:pt x="60325" y="120269"/>
                  </a:lnTo>
                  <a:lnTo>
                    <a:pt x="59309" y="124333"/>
                  </a:lnTo>
                  <a:lnTo>
                    <a:pt x="58800" y="128143"/>
                  </a:lnTo>
                  <a:lnTo>
                    <a:pt x="73195" y="128143"/>
                  </a:lnTo>
                  <a:lnTo>
                    <a:pt x="117728" y="7747"/>
                  </a:lnTo>
                  <a:close/>
                </a:path>
                <a:path w="1341120" h="146685">
                  <a:moveTo>
                    <a:pt x="146811" y="1778"/>
                  </a:moveTo>
                  <a:lnTo>
                    <a:pt x="141223" y="1778"/>
                  </a:lnTo>
                  <a:lnTo>
                    <a:pt x="138810" y="2794"/>
                  </a:lnTo>
                  <a:lnTo>
                    <a:pt x="136905" y="4699"/>
                  </a:lnTo>
                  <a:lnTo>
                    <a:pt x="134873" y="6604"/>
                  </a:lnTo>
                  <a:lnTo>
                    <a:pt x="133858" y="9017"/>
                  </a:lnTo>
                  <a:lnTo>
                    <a:pt x="133858" y="14859"/>
                  </a:lnTo>
                  <a:lnTo>
                    <a:pt x="134873" y="17272"/>
                  </a:lnTo>
                  <a:lnTo>
                    <a:pt x="136905" y="19177"/>
                  </a:lnTo>
                  <a:lnTo>
                    <a:pt x="138810" y="21082"/>
                  </a:lnTo>
                  <a:lnTo>
                    <a:pt x="141223" y="22098"/>
                  </a:lnTo>
                  <a:lnTo>
                    <a:pt x="146811" y="22098"/>
                  </a:lnTo>
                  <a:lnTo>
                    <a:pt x="154304" y="9017"/>
                  </a:lnTo>
                  <a:lnTo>
                    <a:pt x="153289" y="6604"/>
                  </a:lnTo>
                  <a:lnTo>
                    <a:pt x="149224" y="2794"/>
                  </a:lnTo>
                  <a:lnTo>
                    <a:pt x="146811" y="1778"/>
                  </a:lnTo>
                  <a:close/>
                </a:path>
                <a:path w="1341120" h="146685">
                  <a:moveTo>
                    <a:pt x="151637" y="46863"/>
                  </a:moveTo>
                  <a:lnTo>
                    <a:pt x="136016" y="46863"/>
                  </a:lnTo>
                  <a:lnTo>
                    <a:pt x="136016" y="144399"/>
                  </a:lnTo>
                  <a:lnTo>
                    <a:pt x="151637" y="144399"/>
                  </a:lnTo>
                  <a:lnTo>
                    <a:pt x="151637" y="46863"/>
                  </a:lnTo>
                  <a:close/>
                </a:path>
                <a:path w="1341120" h="146685">
                  <a:moveTo>
                    <a:pt x="198881" y="46863"/>
                  </a:moveTo>
                  <a:lnTo>
                    <a:pt x="183260" y="46863"/>
                  </a:lnTo>
                  <a:lnTo>
                    <a:pt x="183260" y="144399"/>
                  </a:lnTo>
                  <a:lnTo>
                    <a:pt x="198881" y="144399"/>
                  </a:lnTo>
                  <a:lnTo>
                    <a:pt x="198881" y="94615"/>
                  </a:lnTo>
                  <a:lnTo>
                    <a:pt x="199290" y="86927"/>
                  </a:lnTo>
                  <a:lnTo>
                    <a:pt x="200532" y="80073"/>
                  </a:lnTo>
                  <a:lnTo>
                    <a:pt x="202632" y="74076"/>
                  </a:lnTo>
                  <a:lnTo>
                    <a:pt x="205612" y="68961"/>
                  </a:lnTo>
                  <a:lnTo>
                    <a:pt x="207035" y="66929"/>
                  </a:lnTo>
                  <a:lnTo>
                    <a:pt x="198881" y="66929"/>
                  </a:lnTo>
                  <a:lnTo>
                    <a:pt x="198881" y="46863"/>
                  </a:lnTo>
                  <a:close/>
                </a:path>
                <a:path w="1341120" h="146685">
                  <a:moveTo>
                    <a:pt x="228853" y="45085"/>
                  </a:moveTo>
                  <a:lnTo>
                    <a:pt x="219074" y="45085"/>
                  </a:lnTo>
                  <a:lnTo>
                    <a:pt x="213995" y="47117"/>
                  </a:lnTo>
                  <a:lnTo>
                    <a:pt x="204850" y="54737"/>
                  </a:lnTo>
                  <a:lnTo>
                    <a:pt x="201422" y="60071"/>
                  </a:lnTo>
                  <a:lnTo>
                    <a:pt x="199262" y="66929"/>
                  </a:lnTo>
                  <a:lnTo>
                    <a:pt x="207035" y="66929"/>
                  </a:lnTo>
                  <a:lnTo>
                    <a:pt x="210058" y="62611"/>
                  </a:lnTo>
                  <a:lnTo>
                    <a:pt x="215646" y="59563"/>
                  </a:lnTo>
                  <a:lnTo>
                    <a:pt x="234060" y="59563"/>
                  </a:lnTo>
                  <a:lnTo>
                    <a:pt x="234060" y="46482"/>
                  </a:lnTo>
                  <a:lnTo>
                    <a:pt x="231902" y="45593"/>
                  </a:lnTo>
                  <a:lnTo>
                    <a:pt x="228853" y="45085"/>
                  </a:lnTo>
                  <a:close/>
                </a:path>
                <a:path w="1341120" h="146685">
                  <a:moveTo>
                    <a:pt x="234060" y="59563"/>
                  </a:moveTo>
                  <a:lnTo>
                    <a:pt x="227456" y="59563"/>
                  </a:lnTo>
                  <a:lnTo>
                    <a:pt x="231393" y="60579"/>
                  </a:lnTo>
                  <a:lnTo>
                    <a:pt x="234060" y="62611"/>
                  </a:lnTo>
                  <a:lnTo>
                    <a:pt x="234060" y="59563"/>
                  </a:lnTo>
                  <a:close/>
                </a:path>
                <a:path w="1341120" h="146685">
                  <a:moveTo>
                    <a:pt x="278637" y="60198"/>
                  </a:moveTo>
                  <a:lnTo>
                    <a:pt x="263016" y="60198"/>
                  </a:lnTo>
                  <a:lnTo>
                    <a:pt x="263016" y="117856"/>
                  </a:lnTo>
                  <a:lnTo>
                    <a:pt x="264612" y="130357"/>
                  </a:lnTo>
                  <a:lnTo>
                    <a:pt x="269398" y="139287"/>
                  </a:lnTo>
                  <a:lnTo>
                    <a:pt x="277375" y="144645"/>
                  </a:lnTo>
                  <a:lnTo>
                    <a:pt x="288543" y="146431"/>
                  </a:lnTo>
                  <a:lnTo>
                    <a:pt x="294640" y="146431"/>
                  </a:lnTo>
                  <a:lnTo>
                    <a:pt x="299466" y="145415"/>
                  </a:lnTo>
                  <a:lnTo>
                    <a:pt x="303148" y="143383"/>
                  </a:lnTo>
                  <a:lnTo>
                    <a:pt x="303148" y="133350"/>
                  </a:lnTo>
                  <a:lnTo>
                    <a:pt x="287781" y="133350"/>
                  </a:lnTo>
                  <a:lnTo>
                    <a:pt x="284098" y="131953"/>
                  </a:lnTo>
                  <a:lnTo>
                    <a:pt x="281940" y="129159"/>
                  </a:lnTo>
                  <a:lnTo>
                    <a:pt x="279653" y="126365"/>
                  </a:lnTo>
                  <a:lnTo>
                    <a:pt x="278637" y="121666"/>
                  </a:lnTo>
                  <a:lnTo>
                    <a:pt x="278637" y="60198"/>
                  </a:lnTo>
                  <a:close/>
                </a:path>
                <a:path w="1341120" h="146685">
                  <a:moveTo>
                    <a:pt x="303148" y="130048"/>
                  </a:moveTo>
                  <a:lnTo>
                    <a:pt x="300354" y="132207"/>
                  </a:lnTo>
                  <a:lnTo>
                    <a:pt x="296925" y="133350"/>
                  </a:lnTo>
                  <a:lnTo>
                    <a:pt x="303148" y="133350"/>
                  </a:lnTo>
                  <a:lnTo>
                    <a:pt x="303148" y="130048"/>
                  </a:lnTo>
                  <a:close/>
                </a:path>
                <a:path w="1341120" h="146685">
                  <a:moveTo>
                    <a:pt x="303148" y="46863"/>
                  </a:moveTo>
                  <a:lnTo>
                    <a:pt x="246253" y="46863"/>
                  </a:lnTo>
                  <a:lnTo>
                    <a:pt x="246253" y="60198"/>
                  </a:lnTo>
                  <a:lnTo>
                    <a:pt x="303148" y="60198"/>
                  </a:lnTo>
                  <a:lnTo>
                    <a:pt x="303148" y="46863"/>
                  </a:lnTo>
                  <a:close/>
                </a:path>
                <a:path w="1341120" h="146685">
                  <a:moveTo>
                    <a:pt x="278637" y="18034"/>
                  </a:moveTo>
                  <a:lnTo>
                    <a:pt x="263016" y="22987"/>
                  </a:lnTo>
                  <a:lnTo>
                    <a:pt x="263016" y="46863"/>
                  </a:lnTo>
                  <a:lnTo>
                    <a:pt x="278637" y="46863"/>
                  </a:lnTo>
                  <a:lnTo>
                    <a:pt x="278637" y="18034"/>
                  </a:lnTo>
                  <a:close/>
                </a:path>
                <a:path w="1341120" h="146685">
                  <a:moveTo>
                    <a:pt x="336930" y="46863"/>
                  </a:moveTo>
                  <a:lnTo>
                    <a:pt x="321309" y="46863"/>
                  </a:lnTo>
                  <a:lnTo>
                    <a:pt x="321309" y="105156"/>
                  </a:lnTo>
                  <a:lnTo>
                    <a:pt x="323498" y="123324"/>
                  </a:lnTo>
                  <a:lnTo>
                    <a:pt x="330057" y="136302"/>
                  </a:lnTo>
                  <a:lnTo>
                    <a:pt x="340973" y="144089"/>
                  </a:lnTo>
                  <a:lnTo>
                    <a:pt x="356234" y="146685"/>
                  </a:lnTo>
                  <a:lnTo>
                    <a:pt x="365759" y="145567"/>
                  </a:lnTo>
                  <a:lnTo>
                    <a:pt x="373951" y="142224"/>
                  </a:lnTo>
                  <a:lnTo>
                    <a:pt x="380809" y="136665"/>
                  </a:lnTo>
                  <a:lnTo>
                    <a:pt x="383079" y="133477"/>
                  </a:lnTo>
                  <a:lnTo>
                    <a:pt x="360553" y="133477"/>
                  </a:lnTo>
                  <a:lnTo>
                    <a:pt x="350218" y="131548"/>
                  </a:lnTo>
                  <a:lnTo>
                    <a:pt x="342836" y="125761"/>
                  </a:lnTo>
                  <a:lnTo>
                    <a:pt x="338407" y="116117"/>
                  </a:lnTo>
                  <a:lnTo>
                    <a:pt x="336930" y="102616"/>
                  </a:lnTo>
                  <a:lnTo>
                    <a:pt x="336930" y="46863"/>
                  </a:lnTo>
                  <a:close/>
                </a:path>
                <a:path w="1341120" h="146685">
                  <a:moveTo>
                    <a:pt x="402335" y="128905"/>
                  </a:moveTo>
                  <a:lnTo>
                    <a:pt x="386715" y="128905"/>
                  </a:lnTo>
                  <a:lnTo>
                    <a:pt x="386715" y="144399"/>
                  </a:lnTo>
                  <a:lnTo>
                    <a:pt x="402335" y="144399"/>
                  </a:lnTo>
                  <a:lnTo>
                    <a:pt x="402335" y="128905"/>
                  </a:lnTo>
                  <a:close/>
                </a:path>
                <a:path w="1341120" h="146685">
                  <a:moveTo>
                    <a:pt x="402335" y="46863"/>
                  </a:moveTo>
                  <a:lnTo>
                    <a:pt x="386715" y="46863"/>
                  </a:lnTo>
                  <a:lnTo>
                    <a:pt x="386715" y="112141"/>
                  </a:lnTo>
                  <a:lnTo>
                    <a:pt x="384174" y="119507"/>
                  </a:lnTo>
                  <a:lnTo>
                    <a:pt x="379348" y="125095"/>
                  </a:lnTo>
                  <a:lnTo>
                    <a:pt x="374396" y="130683"/>
                  </a:lnTo>
                  <a:lnTo>
                    <a:pt x="368172" y="133477"/>
                  </a:lnTo>
                  <a:lnTo>
                    <a:pt x="383079" y="133477"/>
                  </a:lnTo>
                  <a:lnTo>
                    <a:pt x="386334" y="128905"/>
                  </a:lnTo>
                  <a:lnTo>
                    <a:pt x="402335" y="128905"/>
                  </a:lnTo>
                  <a:lnTo>
                    <a:pt x="402335" y="46863"/>
                  </a:lnTo>
                  <a:close/>
                </a:path>
                <a:path w="1341120" h="146685">
                  <a:moveTo>
                    <a:pt x="496701" y="57658"/>
                  </a:moveTo>
                  <a:lnTo>
                    <a:pt x="467233" y="57658"/>
                  </a:lnTo>
                  <a:lnTo>
                    <a:pt x="476067" y="59225"/>
                  </a:lnTo>
                  <a:lnTo>
                    <a:pt x="482377" y="63912"/>
                  </a:lnTo>
                  <a:lnTo>
                    <a:pt x="486163" y="71695"/>
                  </a:lnTo>
                  <a:lnTo>
                    <a:pt x="487425" y="82550"/>
                  </a:lnTo>
                  <a:lnTo>
                    <a:pt x="458089" y="86614"/>
                  </a:lnTo>
                  <a:lnTo>
                    <a:pt x="444013" y="90308"/>
                  </a:lnTo>
                  <a:lnTo>
                    <a:pt x="433974" y="96837"/>
                  </a:lnTo>
                  <a:lnTo>
                    <a:pt x="427960" y="106223"/>
                  </a:lnTo>
                  <a:lnTo>
                    <a:pt x="425958" y="118491"/>
                  </a:lnTo>
                  <a:lnTo>
                    <a:pt x="425958" y="127000"/>
                  </a:lnTo>
                  <a:lnTo>
                    <a:pt x="428624" y="133858"/>
                  </a:lnTo>
                  <a:lnTo>
                    <a:pt x="434212" y="138938"/>
                  </a:lnTo>
                  <a:lnTo>
                    <a:pt x="439673" y="144145"/>
                  </a:lnTo>
                  <a:lnTo>
                    <a:pt x="447293" y="146685"/>
                  </a:lnTo>
                  <a:lnTo>
                    <a:pt x="456946" y="146685"/>
                  </a:lnTo>
                  <a:lnTo>
                    <a:pt x="466256" y="145589"/>
                  </a:lnTo>
                  <a:lnTo>
                    <a:pt x="474376" y="142303"/>
                  </a:lnTo>
                  <a:lnTo>
                    <a:pt x="481306" y="136826"/>
                  </a:lnTo>
                  <a:lnTo>
                    <a:pt x="483813" y="133477"/>
                  </a:lnTo>
                  <a:lnTo>
                    <a:pt x="454914" y="133477"/>
                  </a:lnTo>
                  <a:lnTo>
                    <a:pt x="450468" y="132080"/>
                  </a:lnTo>
                  <a:lnTo>
                    <a:pt x="443610" y="125984"/>
                  </a:lnTo>
                  <a:lnTo>
                    <a:pt x="441959" y="122047"/>
                  </a:lnTo>
                  <a:lnTo>
                    <a:pt x="441959" y="110744"/>
                  </a:lnTo>
                  <a:lnTo>
                    <a:pt x="487425" y="94996"/>
                  </a:lnTo>
                  <a:lnTo>
                    <a:pt x="503047" y="94996"/>
                  </a:lnTo>
                  <a:lnTo>
                    <a:pt x="503047" y="80899"/>
                  </a:lnTo>
                  <a:lnTo>
                    <a:pt x="500884" y="64990"/>
                  </a:lnTo>
                  <a:lnTo>
                    <a:pt x="496701" y="57658"/>
                  </a:lnTo>
                  <a:close/>
                </a:path>
                <a:path w="1341120" h="146685">
                  <a:moveTo>
                    <a:pt x="503047" y="129159"/>
                  </a:moveTo>
                  <a:lnTo>
                    <a:pt x="487425" y="129159"/>
                  </a:lnTo>
                  <a:lnTo>
                    <a:pt x="487425" y="144399"/>
                  </a:lnTo>
                  <a:lnTo>
                    <a:pt x="503047" y="144399"/>
                  </a:lnTo>
                  <a:lnTo>
                    <a:pt x="503047" y="129159"/>
                  </a:lnTo>
                  <a:close/>
                </a:path>
                <a:path w="1341120" h="146685">
                  <a:moveTo>
                    <a:pt x="503047" y="94996"/>
                  </a:moveTo>
                  <a:lnTo>
                    <a:pt x="487425" y="94996"/>
                  </a:lnTo>
                  <a:lnTo>
                    <a:pt x="487425" y="113030"/>
                  </a:lnTo>
                  <a:lnTo>
                    <a:pt x="484885" y="120015"/>
                  </a:lnTo>
                  <a:lnTo>
                    <a:pt x="479805" y="125349"/>
                  </a:lnTo>
                  <a:lnTo>
                    <a:pt x="474725" y="130810"/>
                  </a:lnTo>
                  <a:lnTo>
                    <a:pt x="468375" y="133477"/>
                  </a:lnTo>
                  <a:lnTo>
                    <a:pt x="483813" y="133477"/>
                  </a:lnTo>
                  <a:lnTo>
                    <a:pt x="487045" y="129159"/>
                  </a:lnTo>
                  <a:lnTo>
                    <a:pt x="503047" y="129159"/>
                  </a:lnTo>
                  <a:lnTo>
                    <a:pt x="503047" y="94996"/>
                  </a:lnTo>
                  <a:close/>
                </a:path>
                <a:path w="1341120" h="146685">
                  <a:moveTo>
                    <a:pt x="468629" y="44577"/>
                  </a:moveTo>
                  <a:lnTo>
                    <a:pt x="459485" y="45148"/>
                  </a:lnTo>
                  <a:lnTo>
                    <a:pt x="450913" y="46863"/>
                  </a:lnTo>
                  <a:lnTo>
                    <a:pt x="442912" y="49720"/>
                  </a:lnTo>
                  <a:lnTo>
                    <a:pt x="435483" y="53721"/>
                  </a:lnTo>
                  <a:lnTo>
                    <a:pt x="435483" y="69723"/>
                  </a:lnTo>
                  <a:lnTo>
                    <a:pt x="442765" y="64462"/>
                  </a:lnTo>
                  <a:lnTo>
                    <a:pt x="450500" y="60690"/>
                  </a:lnTo>
                  <a:lnTo>
                    <a:pt x="458664" y="58418"/>
                  </a:lnTo>
                  <a:lnTo>
                    <a:pt x="467233" y="57658"/>
                  </a:lnTo>
                  <a:lnTo>
                    <a:pt x="496701" y="57658"/>
                  </a:lnTo>
                  <a:lnTo>
                    <a:pt x="494410" y="53641"/>
                  </a:lnTo>
                  <a:lnTo>
                    <a:pt x="483651" y="46841"/>
                  </a:lnTo>
                  <a:lnTo>
                    <a:pt x="468629" y="44577"/>
                  </a:lnTo>
                  <a:close/>
                </a:path>
                <a:path w="1341120" h="146685">
                  <a:moveTo>
                    <a:pt x="547878" y="0"/>
                  </a:moveTo>
                  <a:lnTo>
                    <a:pt x="532256" y="0"/>
                  </a:lnTo>
                  <a:lnTo>
                    <a:pt x="532256" y="144399"/>
                  </a:lnTo>
                  <a:lnTo>
                    <a:pt x="547878" y="144399"/>
                  </a:lnTo>
                  <a:lnTo>
                    <a:pt x="547878" y="0"/>
                  </a:lnTo>
                  <a:close/>
                </a:path>
                <a:path w="1341120" h="146685">
                  <a:moveTo>
                    <a:pt x="654558" y="7747"/>
                  </a:moveTo>
                  <a:lnTo>
                    <a:pt x="633348" y="7747"/>
                  </a:lnTo>
                  <a:lnTo>
                    <a:pt x="633348" y="144399"/>
                  </a:lnTo>
                  <a:lnTo>
                    <a:pt x="648842" y="144399"/>
                  </a:lnTo>
                  <a:lnTo>
                    <a:pt x="648725" y="40671"/>
                  </a:lnTo>
                  <a:lnTo>
                    <a:pt x="648643" y="36703"/>
                  </a:lnTo>
                  <a:lnTo>
                    <a:pt x="648414" y="30902"/>
                  </a:lnTo>
                  <a:lnTo>
                    <a:pt x="648080" y="26162"/>
                  </a:lnTo>
                  <a:lnTo>
                    <a:pt x="662660" y="26162"/>
                  </a:lnTo>
                  <a:lnTo>
                    <a:pt x="654558" y="7747"/>
                  </a:lnTo>
                  <a:close/>
                </a:path>
                <a:path w="1341120" h="146685">
                  <a:moveTo>
                    <a:pt x="662660" y="26162"/>
                  </a:moveTo>
                  <a:lnTo>
                    <a:pt x="648461" y="26162"/>
                  </a:lnTo>
                  <a:lnTo>
                    <a:pt x="649859" y="32512"/>
                  </a:lnTo>
                  <a:lnTo>
                    <a:pt x="651255" y="37084"/>
                  </a:lnTo>
                  <a:lnTo>
                    <a:pt x="652525" y="40132"/>
                  </a:lnTo>
                  <a:lnTo>
                    <a:pt x="699135" y="144399"/>
                  </a:lnTo>
                  <a:lnTo>
                    <a:pt x="706881" y="144399"/>
                  </a:lnTo>
                  <a:lnTo>
                    <a:pt x="718015" y="119380"/>
                  </a:lnTo>
                  <a:lnTo>
                    <a:pt x="702691" y="119380"/>
                  </a:lnTo>
                  <a:lnTo>
                    <a:pt x="701802" y="115824"/>
                  </a:lnTo>
                  <a:lnTo>
                    <a:pt x="699642" y="110363"/>
                  </a:lnTo>
                  <a:lnTo>
                    <a:pt x="696467" y="102997"/>
                  </a:lnTo>
                  <a:lnTo>
                    <a:pt x="662660" y="26162"/>
                  </a:lnTo>
                  <a:close/>
                </a:path>
                <a:path w="1341120" h="146685">
                  <a:moveTo>
                    <a:pt x="772667" y="26162"/>
                  </a:moveTo>
                  <a:lnTo>
                    <a:pt x="758062" y="26162"/>
                  </a:lnTo>
                  <a:lnTo>
                    <a:pt x="757489" y="33738"/>
                  </a:lnTo>
                  <a:lnTo>
                    <a:pt x="757094" y="40671"/>
                  </a:lnTo>
                  <a:lnTo>
                    <a:pt x="756866" y="46986"/>
                  </a:lnTo>
                  <a:lnTo>
                    <a:pt x="756792" y="144399"/>
                  </a:lnTo>
                  <a:lnTo>
                    <a:pt x="772667" y="144399"/>
                  </a:lnTo>
                  <a:lnTo>
                    <a:pt x="772667" y="26162"/>
                  </a:lnTo>
                  <a:close/>
                </a:path>
                <a:path w="1341120" h="146685">
                  <a:moveTo>
                    <a:pt x="772667" y="7747"/>
                  </a:moveTo>
                  <a:lnTo>
                    <a:pt x="752602" y="7747"/>
                  </a:lnTo>
                  <a:lnTo>
                    <a:pt x="708279" y="106299"/>
                  </a:lnTo>
                  <a:lnTo>
                    <a:pt x="705992" y="111887"/>
                  </a:lnTo>
                  <a:lnTo>
                    <a:pt x="703325" y="119380"/>
                  </a:lnTo>
                  <a:lnTo>
                    <a:pt x="718015" y="119380"/>
                  </a:lnTo>
                  <a:lnTo>
                    <a:pt x="753617" y="39370"/>
                  </a:lnTo>
                  <a:lnTo>
                    <a:pt x="754760" y="36703"/>
                  </a:lnTo>
                  <a:lnTo>
                    <a:pt x="756158" y="32385"/>
                  </a:lnTo>
                  <a:lnTo>
                    <a:pt x="757681" y="26162"/>
                  </a:lnTo>
                  <a:lnTo>
                    <a:pt x="772667" y="26162"/>
                  </a:lnTo>
                  <a:lnTo>
                    <a:pt x="772667" y="7747"/>
                  </a:lnTo>
                  <a:close/>
                </a:path>
                <a:path w="1341120" h="146685">
                  <a:moveTo>
                    <a:pt x="870081" y="57658"/>
                  </a:moveTo>
                  <a:lnTo>
                    <a:pt x="840612" y="57658"/>
                  </a:lnTo>
                  <a:lnTo>
                    <a:pt x="849447" y="59225"/>
                  </a:lnTo>
                  <a:lnTo>
                    <a:pt x="855757" y="63912"/>
                  </a:lnTo>
                  <a:lnTo>
                    <a:pt x="859543" y="71695"/>
                  </a:lnTo>
                  <a:lnTo>
                    <a:pt x="860805" y="82550"/>
                  </a:lnTo>
                  <a:lnTo>
                    <a:pt x="831468" y="86614"/>
                  </a:lnTo>
                  <a:lnTo>
                    <a:pt x="817393" y="90308"/>
                  </a:lnTo>
                  <a:lnTo>
                    <a:pt x="807354" y="96837"/>
                  </a:lnTo>
                  <a:lnTo>
                    <a:pt x="801340" y="106223"/>
                  </a:lnTo>
                  <a:lnTo>
                    <a:pt x="799337" y="118491"/>
                  </a:lnTo>
                  <a:lnTo>
                    <a:pt x="799337" y="127000"/>
                  </a:lnTo>
                  <a:lnTo>
                    <a:pt x="802004" y="133858"/>
                  </a:lnTo>
                  <a:lnTo>
                    <a:pt x="807592" y="138938"/>
                  </a:lnTo>
                  <a:lnTo>
                    <a:pt x="813054" y="144145"/>
                  </a:lnTo>
                  <a:lnTo>
                    <a:pt x="820673" y="146685"/>
                  </a:lnTo>
                  <a:lnTo>
                    <a:pt x="830325" y="146685"/>
                  </a:lnTo>
                  <a:lnTo>
                    <a:pt x="839636" y="145589"/>
                  </a:lnTo>
                  <a:lnTo>
                    <a:pt x="847756" y="142303"/>
                  </a:lnTo>
                  <a:lnTo>
                    <a:pt x="854686" y="136826"/>
                  </a:lnTo>
                  <a:lnTo>
                    <a:pt x="857193" y="133477"/>
                  </a:lnTo>
                  <a:lnTo>
                    <a:pt x="828293" y="133477"/>
                  </a:lnTo>
                  <a:lnTo>
                    <a:pt x="823848" y="132080"/>
                  </a:lnTo>
                  <a:lnTo>
                    <a:pt x="816991" y="125984"/>
                  </a:lnTo>
                  <a:lnTo>
                    <a:pt x="815340" y="122047"/>
                  </a:lnTo>
                  <a:lnTo>
                    <a:pt x="815340" y="110744"/>
                  </a:lnTo>
                  <a:lnTo>
                    <a:pt x="860805" y="94996"/>
                  </a:lnTo>
                  <a:lnTo>
                    <a:pt x="876427" y="94996"/>
                  </a:lnTo>
                  <a:lnTo>
                    <a:pt x="876427" y="80899"/>
                  </a:lnTo>
                  <a:lnTo>
                    <a:pt x="874264" y="64990"/>
                  </a:lnTo>
                  <a:lnTo>
                    <a:pt x="870081" y="57658"/>
                  </a:lnTo>
                  <a:close/>
                </a:path>
                <a:path w="1341120" h="146685">
                  <a:moveTo>
                    <a:pt x="876427" y="129159"/>
                  </a:moveTo>
                  <a:lnTo>
                    <a:pt x="860805" y="129159"/>
                  </a:lnTo>
                  <a:lnTo>
                    <a:pt x="860805" y="144399"/>
                  </a:lnTo>
                  <a:lnTo>
                    <a:pt x="876427" y="144399"/>
                  </a:lnTo>
                  <a:lnTo>
                    <a:pt x="876427" y="129159"/>
                  </a:lnTo>
                  <a:close/>
                </a:path>
                <a:path w="1341120" h="146685">
                  <a:moveTo>
                    <a:pt x="876427" y="94996"/>
                  </a:moveTo>
                  <a:lnTo>
                    <a:pt x="860805" y="94996"/>
                  </a:lnTo>
                  <a:lnTo>
                    <a:pt x="860805" y="113030"/>
                  </a:lnTo>
                  <a:lnTo>
                    <a:pt x="858266" y="120015"/>
                  </a:lnTo>
                  <a:lnTo>
                    <a:pt x="853185" y="125349"/>
                  </a:lnTo>
                  <a:lnTo>
                    <a:pt x="848105" y="130810"/>
                  </a:lnTo>
                  <a:lnTo>
                    <a:pt x="841755" y="133477"/>
                  </a:lnTo>
                  <a:lnTo>
                    <a:pt x="857193" y="133477"/>
                  </a:lnTo>
                  <a:lnTo>
                    <a:pt x="860424" y="129159"/>
                  </a:lnTo>
                  <a:lnTo>
                    <a:pt x="876427" y="129159"/>
                  </a:lnTo>
                  <a:lnTo>
                    <a:pt x="876427" y="94996"/>
                  </a:lnTo>
                  <a:close/>
                </a:path>
                <a:path w="1341120" h="146685">
                  <a:moveTo>
                    <a:pt x="842010" y="44577"/>
                  </a:moveTo>
                  <a:lnTo>
                    <a:pt x="832866" y="45148"/>
                  </a:lnTo>
                  <a:lnTo>
                    <a:pt x="824293" y="46863"/>
                  </a:lnTo>
                  <a:lnTo>
                    <a:pt x="816292" y="49720"/>
                  </a:lnTo>
                  <a:lnTo>
                    <a:pt x="808862" y="53721"/>
                  </a:lnTo>
                  <a:lnTo>
                    <a:pt x="808862" y="69723"/>
                  </a:lnTo>
                  <a:lnTo>
                    <a:pt x="816145" y="64462"/>
                  </a:lnTo>
                  <a:lnTo>
                    <a:pt x="823880" y="60690"/>
                  </a:lnTo>
                  <a:lnTo>
                    <a:pt x="832044" y="58418"/>
                  </a:lnTo>
                  <a:lnTo>
                    <a:pt x="840612" y="57658"/>
                  </a:lnTo>
                  <a:lnTo>
                    <a:pt x="870081" y="57658"/>
                  </a:lnTo>
                  <a:lnTo>
                    <a:pt x="867791" y="53641"/>
                  </a:lnTo>
                  <a:lnTo>
                    <a:pt x="857031" y="46841"/>
                  </a:lnTo>
                  <a:lnTo>
                    <a:pt x="842010" y="44577"/>
                  </a:lnTo>
                  <a:close/>
                </a:path>
                <a:path w="1341120" h="146685">
                  <a:moveTo>
                    <a:pt x="958215" y="44577"/>
                  </a:moveTo>
                  <a:lnTo>
                    <a:pt x="949579" y="44577"/>
                  </a:lnTo>
                  <a:lnTo>
                    <a:pt x="938645" y="45483"/>
                  </a:lnTo>
                  <a:lnTo>
                    <a:pt x="906728" y="67091"/>
                  </a:lnTo>
                  <a:lnTo>
                    <a:pt x="898905" y="97917"/>
                  </a:lnTo>
                  <a:lnTo>
                    <a:pt x="899713" y="108200"/>
                  </a:lnTo>
                  <a:lnTo>
                    <a:pt x="926560" y="143271"/>
                  </a:lnTo>
                  <a:lnTo>
                    <a:pt x="945387" y="146685"/>
                  </a:lnTo>
                  <a:lnTo>
                    <a:pt x="952841" y="146258"/>
                  </a:lnTo>
                  <a:lnTo>
                    <a:pt x="959770" y="144986"/>
                  </a:lnTo>
                  <a:lnTo>
                    <a:pt x="966176" y="142880"/>
                  </a:lnTo>
                  <a:lnTo>
                    <a:pt x="972058" y="139954"/>
                  </a:lnTo>
                  <a:lnTo>
                    <a:pt x="972058" y="133477"/>
                  </a:lnTo>
                  <a:lnTo>
                    <a:pt x="948054" y="133477"/>
                  </a:lnTo>
                  <a:lnTo>
                    <a:pt x="940891" y="132857"/>
                  </a:lnTo>
                  <a:lnTo>
                    <a:pt x="914908" y="96520"/>
                  </a:lnTo>
                  <a:lnTo>
                    <a:pt x="915505" y="88259"/>
                  </a:lnTo>
                  <a:lnTo>
                    <a:pt x="941901" y="58344"/>
                  </a:lnTo>
                  <a:lnTo>
                    <a:pt x="949071" y="57658"/>
                  </a:lnTo>
                  <a:lnTo>
                    <a:pt x="972311" y="57658"/>
                  </a:lnTo>
                  <a:lnTo>
                    <a:pt x="972311" y="49276"/>
                  </a:lnTo>
                  <a:lnTo>
                    <a:pt x="965708" y="46101"/>
                  </a:lnTo>
                  <a:lnTo>
                    <a:pt x="958215" y="44577"/>
                  </a:lnTo>
                  <a:close/>
                </a:path>
                <a:path w="1341120" h="146685">
                  <a:moveTo>
                    <a:pt x="972058" y="125095"/>
                  </a:moveTo>
                  <a:lnTo>
                    <a:pt x="966342" y="128762"/>
                  </a:lnTo>
                  <a:lnTo>
                    <a:pt x="960437" y="131381"/>
                  </a:lnTo>
                  <a:lnTo>
                    <a:pt x="954341" y="132953"/>
                  </a:lnTo>
                  <a:lnTo>
                    <a:pt x="948054" y="133477"/>
                  </a:lnTo>
                  <a:lnTo>
                    <a:pt x="972058" y="133477"/>
                  </a:lnTo>
                  <a:lnTo>
                    <a:pt x="972058" y="125095"/>
                  </a:lnTo>
                  <a:close/>
                </a:path>
                <a:path w="1341120" h="146685">
                  <a:moveTo>
                    <a:pt x="972311" y="57658"/>
                  </a:moveTo>
                  <a:lnTo>
                    <a:pt x="957325" y="57658"/>
                  </a:lnTo>
                  <a:lnTo>
                    <a:pt x="965072" y="60198"/>
                  </a:lnTo>
                  <a:lnTo>
                    <a:pt x="972311" y="65278"/>
                  </a:lnTo>
                  <a:lnTo>
                    <a:pt x="972311" y="57658"/>
                  </a:lnTo>
                  <a:close/>
                </a:path>
                <a:path w="1341120" h="146685">
                  <a:moveTo>
                    <a:pt x="1011173" y="0"/>
                  </a:moveTo>
                  <a:lnTo>
                    <a:pt x="995553" y="0"/>
                  </a:lnTo>
                  <a:lnTo>
                    <a:pt x="995553" y="144399"/>
                  </a:lnTo>
                  <a:lnTo>
                    <a:pt x="1011173" y="144399"/>
                  </a:lnTo>
                  <a:lnTo>
                    <a:pt x="1011173" y="79883"/>
                  </a:lnTo>
                  <a:lnTo>
                    <a:pt x="1013714" y="72390"/>
                  </a:lnTo>
                  <a:lnTo>
                    <a:pt x="1022090" y="62992"/>
                  </a:lnTo>
                  <a:lnTo>
                    <a:pt x="1011173" y="62992"/>
                  </a:lnTo>
                  <a:lnTo>
                    <a:pt x="1011173" y="0"/>
                  </a:lnTo>
                  <a:close/>
                </a:path>
                <a:path w="1341120" h="146685">
                  <a:moveTo>
                    <a:pt x="1069810" y="57658"/>
                  </a:moveTo>
                  <a:lnTo>
                    <a:pt x="1038224" y="57658"/>
                  </a:lnTo>
                  <a:lnTo>
                    <a:pt x="1048132" y="59562"/>
                  </a:lnTo>
                  <a:lnTo>
                    <a:pt x="1055195" y="65278"/>
                  </a:lnTo>
                  <a:lnTo>
                    <a:pt x="1059424" y="74803"/>
                  </a:lnTo>
                  <a:lnTo>
                    <a:pt x="1060830" y="88138"/>
                  </a:lnTo>
                  <a:lnTo>
                    <a:pt x="1060830" y="144399"/>
                  </a:lnTo>
                  <a:lnTo>
                    <a:pt x="1076452" y="144399"/>
                  </a:lnTo>
                  <a:lnTo>
                    <a:pt x="1076452" y="84328"/>
                  </a:lnTo>
                  <a:lnTo>
                    <a:pt x="1074402" y="66919"/>
                  </a:lnTo>
                  <a:lnTo>
                    <a:pt x="1069810" y="57658"/>
                  </a:lnTo>
                  <a:close/>
                </a:path>
                <a:path w="1341120" h="146685">
                  <a:moveTo>
                    <a:pt x="1043559" y="44577"/>
                  </a:moveTo>
                  <a:lnTo>
                    <a:pt x="1033772" y="45721"/>
                  </a:lnTo>
                  <a:lnTo>
                    <a:pt x="1025175" y="49164"/>
                  </a:lnTo>
                  <a:lnTo>
                    <a:pt x="1017770" y="54917"/>
                  </a:lnTo>
                  <a:lnTo>
                    <a:pt x="1011554" y="62992"/>
                  </a:lnTo>
                  <a:lnTo>
                    <a:pt x="1022090" y="62992"/>
                  </a:lnTo>
                  <a:lnTo>
                    <a:pt x="1024128" y="60706"/>
                  </a:lnTo>
                  <a:lnTo>
                    <a:pt x="1030604" y="57658"/>
                  </a:lnTo>
                  <a:lnTo>
                    <a:pt x="1069810" y="57658"/>
                  </a:lnTo>
                  <a:lnTo>
                    <a:pt x="1068244" y="54498"/>
                  </a:lnTo>
                  <a:lnTo>
                    <a:pt x="1057967" y="47055"/>
                  </a:lnTo>
                  <a:lnTo>
                    <a:pt x="1043559" y="44577"/>
                  </a:lnTo>
                  <a:close/>
                </a:path>
                <a:path w="1341120" h="146685">
                  <a:moveTo>
                    <a:pt x="1116075" y="1778"/>
                  </a:moveTo>
                  <a:lnTo>
                    <a:pt x="1110487" y="1778"/>
                  </a:lnTo>
                  <a:lnTo>
                    <a:pt x="1108074" y="2794"/>
                  </a:lnTo>
                  <a:lnTo>
                    <a:pt x="1106170" y="4699"/>
                  </a:lnTo>
                  <a:lnTo>
                    <a:pt x="1104137" y="6604"/>
                  </a:lnTo>
                  <a:lnTo>
                    <a:pt x="1103122" y="9017"/>
                  </a:lnTo>
                  <a:lnTo>
                    <a:pt x="1103122" y="14859"/>
                  </a:lnTo>
                  <a:lnTo>
                    <a:pt x="1104137" y="17272"/>
                  </a:lnTo>
                  <a:lnTo>
                    <a:pt x="1106170" y="19177"/>
                  </a:lnTo>
                  <a:lnTo>
                    <a:pt x="1108074" y="21082"/>
                  </a:lnTo>
                  <a:lnTo>
                    <a:pt x="1110487" y="22098"/>
                  </a:lnTo>
                  <a:lnTo>
                    <a:pt x="1116075" y="22098"/>
                  </a:lnTo>
                  <a:lnTo>
                    <a:pt x="1123568" y="9017"/>
                  </a:lnTo>
                  <a:lnTo>
                    <a:pt x="1122553" y="6604"/>
                  </a:lnTo>
                  <a:lnTo>
                    <a:pt x="1118489" y="2794"/>
                  </a:lnTo>
                  <a:lnTo>
                    <a:pt x="1116075" y="1778"/>
                  </a:lnTo>
                  <a:close/>
                </a:path>
                <a:path w="1341120" h="146685">
                  <a:moveTo>
                    <a:pt x="1120902" y="46863"/>
                  </a:moveTo>
                  <a:lnTo>
                    <a:pt x="1105280" y="46863"/>
                  </a:lnTo>
                  <a:lnTo>
                    <a:pt x="1105280" y="144399"/>
                  </a:lnTo>
                  <a:lnTo>
                    <a:pt x="1120902" y="144399"/>
                  </a:lnTo>
                  <a:lnTo>
                    <a:pt x="1120902" y="46863"/>
                  </a:lnTo>
                  <a:close/>
                </a:path>
                <a:path w="1341120" h="146685">
                  <a:moveTo>
                    <a:pt x="1168146" y="46863"/>
                  </a:moveTo>
                  <a:lnTo>
                    <a:pt x="1152524" y="46863"/>
                  </a:lnTo>
                  <a:lnTo>
                    <a:pt x="1152524" y="144399"/>
                  </a:lnTo>
                  <a:lnTo>
                    <a:pt x="1168146" y="144399"/>
                  </a:lnTo>
                  <a:lnTo>
                    <a:pt x="1168146" y="79756"/>
                  </a:lnTo>
                  <a:lnTo>
                    <a:pt x="1170686" y="72390"/>
                  </a:lnTo>
                  <a:lnTo>
                    <a:pt x="1178858" y="62992"/>
                  </a:lnTo>
                  <a:lnTo>
                    <a:pt x="1168146" y="62992"/>
                  </a:lnTo>
                  <a:lnTo>
                    <a:pt x="1168146" y="46863"/>
                  </a:lnTo>
                  <a:close/>
                </a:path>
                <a:path w="1341120" h="146685">
                  <a:moveTo>
                    <a:pt x="1226812" y="57658"/>
                  </a:moveTo>
                  <a:lnTo>
                    <a:pt x="1195197" y="57658"/>
                  </a:lnTo>
                  <a:lnTo>
                    <a:pt x="1205104" y="59608"/>
                  </a:lnTo>
                  <a:lnTo>
                    <a:pt x="1212167" y="65452"/>
                  </a:lnTo>
                  <a:lnTo>
                    <a:pt x="1216396" y="75178"/>
                  </a:lnTo>
                  <a:lnTo>
                    <a:pt x="1217803" y="88773"/>
                  </a:lnTo>
                  <a:lnTo>
                    <a:pt x="1217803" y="144399"/>
                  </a:lnTo>
                  <a:lnTo>
                    <a:pt x="1233423" y="144399"/>
                  </a:lnTo>
                  <a:lnTo>
                    <a:pt x="1233423" y="84709"/>
                  </a:lnTo>
                  <a:lnTo>
                    <a:pt x="1232900" y="75563"/>
                  </a:lnTo>
                  <a:lnTo>
                    <a:pt x="1231328" y="67548"/>
                  </a:lnTo>
                  <a:lnTo>
                    <a:pt x="1228709" y="60652"/>
                  </a:lnTo>
                  <a:lnTo>
                    <a:pt x="1226812" y="57658"/>
                  </a:lnTo>
                  <a:close/>
                </a:path>
                <a:path w="1341120" h="146685">
                  <a:moveTo>
                    <a:pt x="1200530" y="44577"/>
                  </a:moveTo>
                  <a:lnTo>
                    <a:pt x="1190672" y="45721"/>
                  </a:lnTo>
                  <a:lnTo>
                    <a:pt x="1182052" y="49164"/>
                  </a:lnTo>
                  <a:lnTo>
                    <a:pt x="1174670" y="54917"/>
                  </a:lnTo>
                  <a:lnTo>
                    <a:pt x="1168527" y="62992"/>
                  </a:lnTo>
                  <a:lnTo>
                    <a:pt x="1178858" y="62992"/>
                  </a:lnTo>
                  <a:lnTo>
                    <a:pt x="1180846" y="60706"/>
                  </a:lnTo>
                  <a:lnTo>
                    <a:pt x="1187323" y="57658"/>
                  </a:lnTo>
                  <a:lnTo>
                    <a:pt x="1226812" y="57658"/>
                  </a:lnTo>
                  <a:lnTo>
                    <a:pt x="1225042" y="54864"/>
                  </a:lnTo>
                  <a:lnTo>
                    <a:pt x="1220301" y="50363"/>
                  </a:lnTo>
                  <a:lnTo>
                    <a:pt x="1214643" y="47148"/>
                  </a:lnTo>
                  <a:lnTo>
                    <a:pt x="1208057" y="45219"/>
                  </a:lnTo>
                  <a:lnTo>
                    <a:pt x="1200530" y="44577"/>
                  </a:lnTo>
                  <a:close/>
                </a:path>
                <a:path w="1341120" h="146685">
                  <a:moveTo>
                    <a:pt x="1300480" y="44577"/>
                  </a:moveTo>
                  <a:lnTo>
                    <a:pt x="1262808" y="66597"/>
                  </a:lnTo>
                  <a:lnTo>
                    <a:pt x="1255522" y="96012"/>
                  </a:lnTo>
                  <a:lnTo>
                    <a:pt x="1256260" y="107364"/>
                  </a:lnTo>
                  <a:lnTo>
                    <a:pt x="1281398" y="143351"/>
                  </a:lnTo>
                  <a:lnTo>
                    <a:pt x="1299845" y="146685"/>
                  </a:lnTo>
                  <a:lnTo>
                    <a:pt x="1309895" y="146091"/>
                  </a:lnTo>
                  <a:lnTo>
                    <a:pt x="1318910" y="144319"/>
                  </a:lnTo>
                  <a:lnTo>
                    <a:pt x="1326901" y="141380"/>
                  </a:lnTo>
                  <a:lnTo>
                    <a:pt x="1333880" y="137287"/>
                  </a:lnTo>
                  <a:lnTo>
                    <a:pt x="1333880" y="133477"/>
                  </a:lnTo>
                  <a:lnTo>
                    <a:pt x="1293748" y="133477"/>
                  </a:lnTo>
                  <a:lnTo>
                    <a:pt x="1286129" y="130556"/>
                  </a:lnTo>
                  <a:lnTo>
                    <a:pt x="1271778" y="99568"/>
                  </a:lnTo>
                  <a:lnTo>
                    <a:pt x="1340611" y="99568"/>
                  </a:lnTo>
                  <a:lnTo>
                    <a:pt x="1340611" y="91313"/>
                  </a:lnTo>
                  <a:lnTo>
                    <a:pt x="1340296" y="86233"/>
                  </a:lnTo>
                  <a:lnTo>
                    <a:pt x="1271905" y="86233"/>
                  </a:lnTo>
                  <a:lnTo>
                    <a:pt x="1273174" y="77724"/>
                  </a:lnTo>
                  <a:lnTo>
                    <a:pt x="1276349" y="70866"/>
                  </a:lnTo>
                  <a:lnTo>
                    <a:pt x="1286636" y="60325"/>
                  </a:lnTo>
                  <a:lnTo>
                    <a:pt x="1292860" y="57658"/>
                  </a:lnTo>
                  <a:lnTo>
                    <a:pt x="1330710" y="57658"/>
                  </a:lnTo>
                  <a:lnTo>
                    <a:pt x="1330198" y="56896"/>
                  </a:lnTo>
                  <a:lnTo>
                    <a:pt x="1324411" y="51488"/>
                  </a:lnTo>
                  <a:lnTo>
                    <a:pt x="1317529" y="47640"/>
                  </a:lnTo>
                  <a:lnTo>
                    <a:pt x="1309552" y="45340"/>
                  </a:lnTo>
                  <a:lnTo>
                    <a:pt x="1300480" y="44577"/>
                  </a:lnTo>
                  <a:close/>
                </a:path>
                <a:path w="1341120" h="146685">
                  <a:moveTo>
                    <a:pt x="1333880" y="122682"/>
                  </a:moveTo>
                  <a:lnTo>
                    <a:pt x="1326780" y="127422"/>
                  </a:lnTo>
                  <a:lnTo>
                    <a:pt x="1319371" y="130794"/>
                  </a:lnTo>
                  <a:lnTo>
                    <a:pt x="1311628" y="132808"/>
                  </a:lnTo>
                  <a:lnTo>
                    <a:pt x="1303528" y="133477"/>
                  </a:lnTo>
                  <a:lnTo>
                    <a:pt x="1333880" y="133477"/>
                  </a:lnTo>
                  <a:lnTo>
                    <a:pt x="1333880" y="122682"/>
                  </a:lnTo>
                  <a:close/>
                </a:path>
                <a:path w="1341120" h="146685">
                  <a:moveTo>
                    <a:pt x="1330710" y="57658"/>
                  </a:moveTo>
                  <a:lnTo>
                    <a:pt x="1307846" y="57658"/>
                  </a:lnTo>
                  <a:lnTo>
                    <a:pt x="1313815" y="60198"/>
                  </a:lnTo>
                  <a:lnTo>
                    <a:pt x="1322323" y="70231"/>
                  </a:lnTo>
                  <a:lnTo>
                    <a:pt x="1324610" y="77216"/>
                  </a:lnTo>
                  <a:lnTo>
                    <a:pt x="1324610" y="86233"/>
                  </a:lnTo>
                  <a:lnTo>
                    <a:pt x="1340296" y="86233"/>
                  </a:lnTo>
                  <a:lnTo>
                    <a:pt x="1339967" y="80934"/>
                  </a:lnTo>
                  <a:lnTo>
                    <a:pt x="1338024" y="71723"/>
                  </a:lnTo>
                  <a:lnTo>
                    <a:pt x="1334771" y="63702"/>
                  </a:lnTo>
                  <a:lnTo>
                    <a:pt x="1330710" y="57658"/>
                  </a:lnTo>
                  <a:close/>
                </a:path>
              </a:pathLst>
            </a:custGeom>
            <a:solidFill>
              <a:srgbClr val="FFFFFF">
                <a:alpha val="98823"/>
              </a:srgbClr>
            </a:solidFill>
          </p:spPr>
          <p:txBody>
            <a:bodyPr wrap="square" lIns="0" tIns="0" rIns="0" bIns="0" rtlCol="0"/>
            <a:lstStyle/>
            <a:p>
              <a:endParaRPr sz="1764" dirty="0">
                <a:latin typeface="+mj-lt"/>
              </a:endParaRPr>
            </a:p>
          </p:txBody>
        </p:sp>
        <p:sp>
          <p:nvSpPr>
            <p:cNvPr id="95" name="object 93">
              <a:extLst>
                <a:ext uri="{FF2B5EF4-FFF2-40B4-BE49-F238E27FC236}">
                  <a16:creationId xmlns:a16="http://schemas.microsoft.com/office/drawing/2014/main" id="{CBF8D0E9-7A2A-4539-8ED3-0A8B008937F2}"/>
                </a:ext>
              </a:extLst>
            </p:cNvPr>
            <p:cNvSpPr/>
            <p:nvPr/>
          </p:nvSpPr>
          <p:spPr>
            <a:xfrm>
              <a:off x="1365504" y="3901439"/>
              <a:ext cx="1670685" cy="388620"/>
            </a:xfrm>
            <a:custGeom>
              <a:avLst/>
              <a:gdLst/>
              <a:ahLst/>
              <a:cxnLst/>
              <a:rect l="l" t="t" r="r" b="b"/>
              <a:pathLst>
                <a:path w="1670685" h="388620">
                  <a:moveTo>
                    <a:pt x="1670304" y="0"/>
                  </a:moveTo>
                  <a:lnTo>
                    <a:pt x="0" y="0"/>
                  </a:lnTo>
                  <a:lnTo>
                    <a:pt x="0" y="388620"/>
                  </a:lnTo>
                  <a:lnTo>
                    <a:pt x="1670304" y="388620"/>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96" name="object 94">
              <a:extLst>
                <a:ext uri="{FF2B5EF4-FFF2-40B4-BE49-F238E27FC236}">
                  <a16:creationId xmlns:a16="http://schemas.microsoft.com/office/drawing/2014/main" id="{D5A8E205-ADAB-44B1-9154-7204C8B046B7}"/>
                </a:ext>
              </a:extLst>
            </p:cNvPr>
            <p:cNvSpPr/>
            <p:nvPr/>
          </p:nvSpPr>
          <p:spPr>
            <a:xfrm>
              <a:off x="1365504" y="3901439"/>
              <a:ext cx="1670685" cy="388620"/>
            </a:xfrm>
            <a:custGeom>
              <a:avLst/>
              <a:gdLst/>
              <a:ahLst/>
              <a:cxnLst/>
              <a:rect l="l" t="t" r="r" b="b"/>
              <a:pathLst>
                <a:path w="1670685" h="388620">
                  <a:moveTo>
                    <a:pt x="0" y="388620"/>
                  </a:moveTo>
                  <a:lnTo>
                    <a:pt x="1670304" y="388620"/>
                  </a:lnTo>
                  <a:lnTo>
                    <a:pt x="1670304"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97" name="object 95">
              <a:extLst>
                <a:ext uri="{FF2B5EF4-FFF2-40B4-BE49-F238E27FC236}">
                  <a16:creationId xmlns:a16="http://schemas.microsoft.com/office/drawing/2014/main" id="{28716219-0C6A-4DDA-8C3D-1F8B87D82DA3}"/>
                </a:ext>
              </a:extLst>
            </p:cNvPr>
            <p:cNvSpPr/>
            <p:nvPr/>
          </p:nvSpPr>
          <p:spPr>
            <a:xfrm>
              <a:off x="1444751" y="3993514"/>
              <a:ext cx="1506855" cy="188595"/>
            </a:xfrm>
            <a:custGeom>
              <a:avLst/>
              <a:gdLst/>
              <a:ahLst/>
              <a:cxnLst/>
              <a:rect l="l" t="t" r="r" b="b"/>
              <a:pathLst>
                <a:path w="1506855" h="188595">
                  <a:moveTo>
                    <a:pt x="66293" y="3683"/>
                  </a:moveTo>
                  <a:lnTo>
                    <a:pt x="27521" y="14666"/>
                  </a:lnTo>
                  <a:lnTo>
                    <a:pt x="4460" y="46196"/>
                  </a:lnTo>
                  <a:lnTo>
                    <a:pt x="0" y="75819"/>
                  </a:lnTo>
                  <a:lnTo>
                    <a:pt x="1095" y="90439"/>
                  </a:lnTo>
                  <a:lnTo>
                    <a:pt x="17525" y="125730"/>
                  </a:lnTo>
                  <a:lnTo>
                    <a:pt x="64007" y="144780"/>
                  </a:lnTo>
                  <a:lnTo>
                    <a:pt x="78126" y="143565"/>
                  </a:lnTo>
                  <a:lnTo>
                    <a:pt x="90757" y="139922"/>
                  </a:lnTo>
                  <a:lnTo>
                    <a:pt x="101887" y="133850"/>
                  </a:lnTo>
                  <a:lnTo>
                    <a:pt x="105758" y="130429"/>
                  </a:lnTo>
                  <a:lnTo>
                    <a:pt x="64007" y="130429"/>
                  </a:lnTo>
                  <a:lnTo>
                    <a:pt x="54008" y="129474"/>
                  </a:lnTo>
                  <a:lnTo>
                    <a:pt x="20018" y="97218"/>
                  </a:lnTo>
                  <a:lnTo>
                    <a:pt x="16763" y="74422"/>
                  </a:lnTo>
                  <a:lnTo>
                    <a:pt x="17599" y="62444"/>
                  </a:lnTo>
                  <a:lnTo>
                    <a:pt x="37415" y="26894"/>
                  </a:lnTo>
                  <a:lnTo>
                    <a:pt x="65150" y="18161"/>
                  </a:lnTo>
                  <a:lnTo>
                    <a:pt x="106764" y="18161"/>
                  </a:lnTo>
                  <a:lnTo>
                    <a:pt x="102548" y="14398"/>
                  </a:lnTo>
                  <a:lnTo>
                    <a:pt x="91852" y="8445"/>
                  </a:lnTo>
                  <a:lnTo>
                    <a:pt x="79775" y="4873"/>
                  </a:lnTo>
                  <a:lnTo>
                    <a:pt x="66293" y="3683"/>
                  </a:lnTo>
                  <a:close/>
                </a:path>
                <a:path w="1506855" h="188595">
                  <a:moveTo>
                    <a:pt x="106764" y="18161"/>
                  </a:moveTo>
                  <a:lnTo>
                    <a:pt x="65150" y="18161"/>
                  </a:lnTo>
                  <a:lnTo>
                    <a:pt x="75604" y="19087"/>
                  </a:lnTo>
                  <a:lnTo>
                    <a:pt x="84867" y="21859"/>
                  </a:lnTo>
                  <a:lnTo>
                    <a:pt x="111609" y="61932"/>
                  </a:lnTo>
                  <a:lnTo>
                    <a:pt x="112320" y="75819"/>
                  </a:lnTo>
                  <a:lnTo>
                    <a:pt x="111585" y="87177"/>
                  </a:lnTo>
                  <a:lnTo>
                    <a:pt x="92368" y="122231"/>
                  </a:lnTo>
                  <a:lnTo>
                    <a:pt x="64007" y="130429"/>
                  </a:lnTo>
                  <a:lnTo>
                    <a:pt x="105758" y="130429"/>
                  </a:lnTo>
                  <a:lnTo>
                    <a:pt x="128061" y="88380"/>
                  </a:lnTo>
                  <a:lnTo>
                    <a:pt x="129159" y="72517"/>
                  </a:lnTo>
                  <a:lnTo>
                    <a:pt x="128085" y="57898"/>
                  </a:lnTo>
                  <a:lnTo>
                    <a:pt x="124856" y="44719"/>
                  </a:lnTo>
                  <a:lnTo>
                    <a:pt x="119461" y="32994"/>
                  </a:lnTo>
                  <a:lnTo>
                    <a:pt x="111886" y="22733"/>
                  </a:lnTo>
                  <a:lnTo>
                    <a:pt x="106764" y="18161"/>
                  </a:lnTo>
                  <a:close/>
                </a:path>
                <a:path w="1506855" h="188595">
                  <a:moveTo>
                    <a:pt x="170306" y="44958"/>
                  </a:moveTo>
                  <a:lnTo>
                    <a:pt x="154685" y="44958"/>
                  </a:lnTo>
                  <a:lnTo>
                    <a:pt x="154685" y="187452"/>
                  </a:lnTo>
                  <a:lnTo>
                    <a:pt x="170306" y="187452"/>
                  </a:lnTo>
                  <a:lnTo>
                    <a:pt x="170306" y="128397"/>
                  </a:lnTo>
                  <a:lnTo>
                    <a:pt x="182925" y="128397"/>
                  </a:lnTo>
                  <a:lnTo>
                    <a:pt x="178181" y="123190"/>
                  </a:lnTo>
                  <a:lnTo>
                    <a:pt x="172973" y="117602"/>
                  </a:lnTo>
                  <a:lnTo>
                    <a:pt x="170306" y="110744"/>
                  </a:lnTo>
                  <a:lnTo>
                    <a:pt x="170306" y="79629"/>
                  </a:lnTo>
                  <a:lnTo>
                    <a:pt x="173100" y="71628"/>
                  </a:lnTo>
                  <a:lnTo>
                    <a:pt x="178676" y="65151"/>
                  </a:lnTo>
                  <a:lnTo>
                    <a:pt x="181413" y="62103"/>
                  </a:lnTo>
                  <a:lnTo>
                    <a:pt x="170306" y="62103"/>
                  </a:lnTo>
                  <a:lnTo>
                    <a:pt x="170306" y="44958"/>
                  </a:lnTo>
                  <a:close/>
                </a:path>
                <a:path w="1506855" h="188595">
                  <a:moveTo>
                    <a:pt x="182925" y="128397"/>
                  </a:moveTo>
                  <a:lnTo>
                    <a:pt x="170687" y="128397"/>
                  </a:lnTo>
                  <a:lnTo>
                    <a:pt x="176377" y="135564"/>
                  </a:lnTo>
                  <a:lnTo>
                    <a:pt x="183149" y="140684"/>
                  </a:lnTo>
                  <a:lnTo>
                    <a:pt x="190994" y="143756"/>
                  </a:lnTo>
                  <a:lnTo>
                    <a:pt x="199897" y="144780"/>
                  </a:lnTo>
                  <a:lnTo>
                    <a:pt x="209712" y="143871"/>
                  </a:lnTo>
                  <a:lnTo>
                    <a:pt x="218408" y="141128"/>
                  </a:lnTo>
                  <a:lnTo>
                    <a:pt x="226008" y="136528"/>
                  </a:lnTo>
                  <a:lnTo>
                    <a:pt x="230873" y="131699"/>
                  </a:lnTo>
                  <a:lnTo>
                    <a:pt x="190118" y="131699"/>
                  </a:lnTo>
                  <a:lnTo>
                    <a:pt x="183387" y="128905"/>
                  </a:lnTo>
                  <a:lnTo>
                    <a:pt x="182925" y="128397"/>
                  </a:lnTo>
                  <a:close/>
                </a:path>
                <a:path w="1506855" h="188595">
                  <a:moveTo>
                    <a:pt x="233890" y="55880"/>
                  </a:moveTo>
                  <a:lnTo>
                    <a:pt x="209041" y="55880"/>
                  </a:lnTo>
                  <a:lnTo>
                    <a:pt x="215899" y="58928"/>
                  </a:lnTo>
                  <a:lnTo>
                    <a:pt x="220853" y="65151"/>
                  </a:lnTo>
                  <a:lnTo>
                    <a:pt x="228458" y="90932"/>
                  </a:lnTo>
                  <a:lnTo>
                    <a:pt x="227953" y="99774"/>
                  </a:lnTo>
                  <a:lnTo>
                    <a:pt x="207645" y="131699"/>
                  </a:lnTo>
                  <a:lnTo>
                    <a:pt x="230873" y="131699"/>
                  </a:lnTo>
                  <a:lnTo>
                    <a:pt x="244474" y="90932"/>
                  </a:lnTo>
                  <a:lnTo>
                    <a:pt x="243808" y="80452"/>
                  </a:lnTo>
                  <a:lnTo>
                    <a:pt x="241807" y="71104"/>
                  </a:lnTo>
                  <a:lnTo>
                    <a:pt x="238474" y="62874"/>
                  </a:lnTo>
                  <a:lnTo>
                    <a:pt x="233890" y="55880"/>
                  </a:lnTo>
                  <a:close/>
                </a:path>
                <a:path w="1506855" h="188595">
                  <a:moveTo>
                    <a:pt x="204470" y="42672"/>
                  </a:moveTo>
                  <a:lnTo>
                    <a:pt x="194012" y="43886"/>
                  </a:lnTo>
                  <a:lnTo>
                    <a:pt x="184911" y="47529"/>
                  </a:lnTo>
                  <a:lnTo>
                    <a:pt x="177145" y="53601"/>
                  </a:lnTo>
                  <a:lnTo>
                    <a:pt x="170687" y="62103"/>
                  </a:lnTo>
                  <a:lnTo>
                    <a:pt x="181413" y="62103"/>
                  </a:lnTo>
                  <a:lnTo>
                    <a:pt x="184149" y="59055"/>
                  </a:lnTo>
                  <a:lnTo>
                    <a:pt x="191389" y="55880"/>
                  </a:lnTo>
                  <a:lnTo>
                    <a:pt x="233890" y="55880"/>
                  </a:lnTo>
                  <a:lnTo>
                    <a:pt x="233806" y="55753"/>
                  </a:lnTo>
                  <a:lnTo>
                    <a:pt x="228044" y="50065"/>
                  </a:lnTo>
                  <a:lnTo>
                    <a:pt x="221234" y="45974"/>
                  </a:lnTo>
                  <a:lnTo>
                    <a:pt x="213375" y="43501"/>
                  </a:lnTo>
                  <a:lnTo>
                    <a:pt x="204470" y="42672"/>
                  </a:lnTo>
                  <a:close/>
                </a:path>
                <a:path w="1506855" h="188595">
                  <a:moveTo>
                    <a:pt x="307340" y="42672"/>
                  </a:moveTo>
                  <a:lnTo>
                    <a:pt x="269561" y="64710"/>
                  </a:lnTo>
                  <a:lnTo>
                    <a:pt x="262381" y="94107"/>
                  </a:lnTo>
                  <a:lnTo>
                    <a:pt x="263120" y="105515"/>
                  </a:lnTo>
                  <a:lnTo>
                    <a:pt x="288194" y="141462"/>
                  </a:lnTo>
                  <a:lnTo>
                    <a:pt x="306578" y="144780"/>
                  </a:lnTo>
                  <a:lnTo>
                    <a:pt x="316646" y="144206"/>
                  </a:lnTo>
                  <a:lnTo>
                    <a:pt x="325691" y="142478"/>
                  </a:lnTo>
                  <a:lnTo>
                    <a:pt x="333688" y="139582"/>
                  </a:lnTo>
                  <a:lnTo>
                    <a:pt x="340614" y="135509"/>
                  </a:lnTo>
                  <a:lnTo>
                    <a:pt x="340614" y="131699"/>
                  </a:lnTo>
                  <a:lnTo>
                    <a:pt x="300609" y="131699"/>
                  </a:lnTo>
                  <a:lnTo>
                    <a:pt x="292861" y="128778"/>
                  </a:lnTo>
                  <a:lnTo>
                    <a:pt x="278510" y="97663"/>
                  </a:lnTo>
                  <a:lnTo>
                    <a:pt x="347345" y="97663"/>
                  </a:lnTo>
                  <a:lnTo>
                    <a:pt x="347345" y="89535"/>
                  </a:lnTo>
                  <a:lnTo>
                    <a:pt x="347030" y="84455"/>
                  </a:lnTo>
                  <a:lnTo>
                    <a:pt x="278765" y="84455"/>
                  </a:lnTo>
                  <a:lnTo>
                    <a:pt x="279908" y="75946"/>
                  </a:lnTo>
                  <a:lnTo>
                    <a:pt x="283083" y="69088"/>
                  </a:lnTo>
                  <a:lnTo>
                    <a:pt x="293370" y="58547"/>
                  </a:lnTo>
                  <a:lnTo>
                    <a:pt x="299592" y="55880"/>
                  </a:lnTo>
                  <a:lnTo>
                    <a:pt x="337444" y="55880"/>
                  </a:lnTo>
                  <a:lnTo>
                    <a:pt x="336930" y="55118"/>
                  </a:lnTo>
                  <a:lnTo>
                    <a:pt x="331146" y="49690"/>
                  </a:lnTo>
                  <a:lnTo>
                    <a:pt x="324278" y="45799"/>
                  </a:lnTo>
                  <a:lnTo>
                    <a:pt x="316339" y="43455"/>
                  </a:lnTo>
                  <a:lnTo>
                    <a:pt x="307340" y="42672"/>
                  </a:lnTo>
                  <a:close/>
                </a:path>
                <a:path w="1506855" h="188595">
                  <a:moveTo>
                    <a:pt x="340614" y="120777"/>
                  </a:moveTo>
                  <a:lnTo>
                    <a:pt x="333569" y="125537"/>
                  </a:lnTo>
                  <a:lnTo>
                    <a:pt x="326167" y="128952"/>
                  </a:lnTo>
                  <a:lnTo>
                    <a:pt x="318432" y="131010"/>
                  </a:lnTo>
                  <a:lnTo>
                    <a:pt x="310387" y="131699"/>
                  </a:lnTo>
                  <a:lnTo>
                    <a:pt x="340614" y="131699"/>
                  </a:lnTo>
                  <a:lnTo>
                    <a:pt x="340614" y="120777"/>
                  </a:lnTo>
                  <a:close/>
                </a:path>
                <a:path w="1506855" h="188595">
                  <a:moveTo>
                    <a:pt x="337444" y="55880"/>
                  </a:moveTo>
                  <a:lnTo>
                    <a:pt x="314578" y="55880"/>
                  </a:lnTo>
                  <a:lnTo>
                    <a:pt x="320547" y="58420"/>
                  </a:lnTo>
                  <a:lnTo>
                    <a:pt x="324866" y="63373"/>
                  </a:lnTo>
                  <a:lnTo>
                    <a:pt x="329184" y="68453"/>
                  </a:lnTo>
                  <a:lnTo>
                    <a:pt x="331342" y="75438"/>
                  </a:lnTo>
                  <a:lnTo>
                    <a:pt x="331342" y="84455"/>
                  </a:lnTo>
                  <a:lnTo>
                    <a:pt x="347030" y="84455"/>
                  </a:lnTo>
                  <a:lnTo>
                    <a:pt x="346700" y="79103"/>
                  </a:lnTo>
                  <a:lnTo>
                    <a:pt x="344757" y="69897"/>
                  </a:lnTo>
                  <a:lnTo>
                    <a:pt x="341504" y="61906"/>
                  </a:lnTo>
                  <a:lnTo>
                    <a:pt x="337444" y="55880"/>
                  </a:lnTo>
                  <a:close/>
                </a:path>
                <a:path w="1506855" h="188595">
                  <a:moveTo>
                    <a:pt x="386715" y="44958"/>
                  </a:moveTo>
                  <a:lnTo>
                    <a:pt x="371093" y="44958"/>
                  </a:lnTo>
                  <a:lnTo>
                    <a:pt x="371093" y="142494"/>
                  </a:lnTo>
                  <a:lnTo>
                    <a:pt x="386715" y="142494"/>
                  </a:lnTo>
                  <a:lnTo>
                    <a:pt x="386715" y="92837"/>
                  </a:lnTo>
                  <a:lnTo>
                    <a:pt x="387141" y="85093"/>
                  </a:lnTo>
                  <a:lnTo>
                    <a:pt x="388413" y="78232"/>
                  </a:lnTo>
                  <a:lnTo>
                    <a:pt x="390519" y="72227"/>
                  </a:lnTo>
                  <a:lnTo>
                    <a:pt x="393446" y="67056"/>
                  </a:lnTo>
                  <a:lnTo>
                    <a:pt x="394806" y="65151"/>
                  </a:lnTo>
                  <a:lnTo>
                    <a:pt x="386715" y="65151"/>
                  </a:lnTo>
                  <a:lnTo>
                    <a:pt x="386715" y="44958"/>
                  </a:lnTo>
                  <a:close/>
                </a:path>
                <a:path w="1506855" h="188595">
                  <a:moveTo>
                    <a:pt x="416686" y="43307"/>
                  </a:moveTo>
                  <a:lnTo>
                    <a:pt x="407034" y="43307"/>
                  </a:lnTo>
                  <a:lnTo>
                    <a:pt x="401828" y="45212"/>
                  </a:lnTo>
                  <a:lnTo>
                    <a:pt x="392684" y="52832"/>
                  </a:lnTo>
                  <a:lnTo>
                    <a:pt x="389381" y="58293"/>
                  </a:lnTo>
                  <a:lnTo>
                    <a:pt x="387096" y="65151"/>
                  </a:lnTo>
                  <a:lnTo>
                    <a:pt x="394806" y="65151"/>
                  </a:lnTo>
                  <a:lnTo>
                    <a:pt x="397891" y="60833"/>
                  </a:lnTo>
                  <a:lnTo>
                    <a:pt x="403478" y="57658"/>
                  </a:lnTo>
                  <a:lnTo>
                    <a:pt x="422021" y="57658"/>
                  </a:lnTo>
                  <a:lnTo>
                    <a:pt x="422021" y="44577"/>
                  </a:lnTo>
                  <a:lnTo>
                    <a:pt x="419861" y="43688"/>
                  </a:lnTo>
                  <a:lnTo>
                    <a:pt x="416686" y="43307"/>
                  </a:lnTo>
                  <a:close/>
                </a:path>
                <a:path w="1506855" h="188595">
                  <a:moveTo>
                    <a:pt x="422021" y="57658"/>
                  </a:moveTo>
                  <a:lnTo>
                    <a:pt x="415290" y="57658"/>
                  </a:lnTo>
                  <a:lnTo>
                    <a:pt x="419227" y="58674"/>
                  </a:lnTo>
                  <a:lnTo>
                    <a:pt x="422021" y="60833"/>
                  </a:lnTo>
                  <a:lnTo>
                    <a:pt x="422021" y="57658"/>
                  </a:lnTo>
                  <a:close/>
                </a:path>
                <a:path w="1506855" h="188595">
                  <a:moveTo>
                    <a:pt x="503243" y="55880"/>
                  </a:moveTo>
                  <a:lnTo>
                    <a:pt x="473836" y="55880"/>
                  </a:lnTo>
                  <a:lnTo>
                    <a:pt x="482598" y="57429"/>
                  </a:lnTo>
                  <a:lnTo>
                    <a:pt x="488870" y="62087"/>
                  </a:lnTo>
                  <a:lnTo>
                    <a:pt x="492642" y="69863"/>
                  </a:lnTo>
                  <a:lnTo>
                    <a:pt x="493903" y="80772"/>
                  </a:lnTo>
                  <a:lnTo>
                    <a:pt x="464692" y="84836"/>
                  </a:lnTo>
                  <a:lnTo>
                    <a:pt x="450597" y="88475"/>
                  </a:lnTo>
                  <a:lnTo>
                    <a:pt x="440515" y="94996"/>
                  </a:lnTo>
                  <a:lnTo>
                    <a:pt x="434453" y="104394"/>
                  </a:lnTo>
                  <a:lnTo>
                    <a:pt x="432434" y="116586"/>
                  </a:lnTo>
                  <a:lnTo>
                    <a:pt x="432434" y="125095"/>
                  </a:lnTo>
                  <a:lnTo>
                    <a:pt x="435228" y="131953"/>
                  </a:lnTo>
                  <a:lnTo>
                    <a:pt x="440690" y="137160"/>
                  </a:lnTo>
                  <a:lnTo>
                    <a:pt x="446150" y="142240"/>
                  </a:lnTo>
                  <a:lnTo>
                    <a:pt x="453771" y="144780"/>
                  </a:lnTo>
                  <a:lnTo>
                    <a:pt x="463549" y="144780"/>
                  </a:lnTo>
                  <a:lnTo>
                    <a:pt x="472840" y="143684"/>
                  </a:lnTo>
                  <a:lnTo>
                    <a:pt x="480917" y="140398"/>
                  </a:lnTo>
                  <a:lnTo>
                    <a:pt x="487803" y="134921"/>
                  </a:lnTo>
                  <a:lnTo>
                    <a:pt x="490206" y="131699"/>
                  </a:lnTo>
                  <a:lnTo>
                    <a:pt x="461517" y="131699"/>
                  </a:lnTo>
                  <a:lnTo>
                    <a:pt x="456946" y="130175"/>
                  </a:lnTo>
                  <a:lnTo>
                    <a:pt x="450087" y="124079"/>
                  </a:lnTo>
                  <a:lnTo>
                    <a:pt x="448436" y="120269"/>
                  </a:lnTo>
                  <a:lnTo>
                    <a:pt x="448436" y="108966"/>
                  </a:lnTo>
                  <a:lnTo>
                    <a:pt x="450341" y="104394"/>
                  </a:lnTo>
                  <a:lnTo>
                    <a:pt x="454024" y="101854"/>
                  </a:lnTo>
                  <a:lnTo>
                    <a:pt x="457708" y="99187"/>
                  </a:lnTo>
                  <a:lnTo>
                    <a:pt x="463168" y="97409"/>
                  </a:lnTo>
                  <a:lnTo>
                    <a:pt x="493903" y="93218"/>
                  </a:lnTo>
                  <a:lnTo>
                    <a:pt x="509523" y="93218"/>
                  </a:lnTo>
                  <a:lnTo>
                    <a:pt x="509523" y="79121"/>
                  </a:lnTo>
                  <a:lnTo>
                    <a:pt x="507378" y="63192"/>
                  </a:lnTo>
                  <a:lnTo>
                    <a:pt x="503243" y="55880"/>
                  </a:lnTo>
                  <a:close/>
                </a:path>
                <a:path w="1506855" h="188595">
                  <a:moveTo>
                    <a:pt x="509523" y="127254"/>
                  </a:moveTo>
                  <a:lnTo>
                    <a:pt x="493903" y="127254"/>
                  </a:lnTo>
                  <a:lnTo>
                    <a:pt x="493903" y="142494"/>
                  </a:lnTo>
                  <a:lnTo>
                    <a:pt x="509523" y="142494"/>
                  </a:lnTo>
                  <a:lnTo>
                    <a:pt x="509523" y="127254"/>
                  </a:lnTo>
                  <a:close/>
                </a:path>
                <a:path w="1506855" h="188595">
                  <a:moveTo>
                    <a:pt x="509523" y="93218"/>
                  </a:moveTo>
                  <a:lnTo>
                    <a:pt x="493903" y="93218"/>
                  </a:lnTo>
                  <a:lnTo>
                    <a:pt x="493903" y="111252"/>
                  </a:lnTo>
                  <a:lnTo>
                    <a:pt x="491362" y="118110"/>
                  </a:lnTo>
                  <a:lnTo>
                    <a:pt x="486283" y="123571"/>
                  </a:lnTo>
                  <a:lnTo>
                    <a:pt x="481203" y="128905"/>
                  </a:lnTo>
                  <a:lnTo>
                    <a:pt x="474853" y="131699"/>
                  </a:lnTo>
                  <a:lnTo>
                    <a:pt x="490206" y="131699"/>
                  </a:lnTo>
                  <a:lnTo>
                    <a:pt x="493522" y="127254"/>
                  </a:lnTo>
                  <a:lnTo>
                    <a:pt x="509523" y="127254"/>
                  </a:lnTo>
                  <a:lnTo>
                    <a:pt x="509523" y="93218"/>
                  </a:lnTo>
                  <a:close/>
                </a:path>
                <a:path w="1506855" h="188595">
                  <a:moveTo>
                    <a:pt x="475106" y="42672"/>
                  </a:moveTo>
                  <a:lnTo>
                    <a:pt x="441959" y="67818"/>
                  </a:lnTo>
                  <a:lnTo>
                    <a:pt x="449298" y="62577"/>
                  </a:lnTo>
                  <a:lnTo>
                    <a:pt x="457041" y="58848"/>
                  </a:lnTo>
                  <a:lnTo>
                    <a:pt x="465212" y="56620"/>
                  </a:lnTo>
                  <a:lnTo>
                    <a:pt x="473836" y="55880"/>
                  </a:lnTo>
                  <a:lnTo>
                    <a:pt x="503243" y="55880"/>
                  </a:lnTo>
                  <a:lnTo>
                    <a:pt x="500935" y="51800"/>
                  </a:lnTo>
                  <a:lnTo>
                    <a:pt x="490182" y="44956"/>
                  </a:lnTo>
                  <a:lnTo>
                    <a:pt x="475106" y="42672"/>
                  </a:lnTo>
                  <a:close/>
                </a:path>
                <a:path w="1506855" h="188595">
                  <a:moveTo>
                    <a:pt x="559435" y="58293"/>
                  </a:moveTo>
                  <a:lnTo>
                    <a:pt x="543814" y="58293"/>
                  </a:lnTo>
                  <a:lnTo>
                    <a:pt x="543814" y="116078"/>
                  </a:lnTo>
                  <a:lnTo>
                    <a:pt x="545411" y="128579"/>
                  </a:lnTo>
                  <a:lnTo>
                    <a:pt x="550211" y="137509"/>
                  </a:lnTo>
                  <a:lnTo>
                    <a:pt x="558226" y="142867"/>
                  </a:lnTo>
                  <a:lnTo>
                    <a:pt x="569467" y="144653"/>
                  </a:lnTo>
                  <a:lnTo>
                    <a:pt x="575436" y="144653"/>
                  </a:lnTo>
                  <a:lnTo>
                    <a:pt x="580262" y="143637"/>
                  </a:lnTo>
                  <a:lnTo>
                    <a:pt x="583946" y="141605"/>
                  </a:lnTo>
                  <a:lnTo>
                    <a:pt x="583946" y="131445"/>
                  </a:lnTo>
                  <a:lnTo>
                    <a:pt x="568705" y="131445"/>
                  </a:lnTo>
                  <a:lnTo>
                    <a:pt x="565022" y="130048"/>
                  </a:lnTo>
                  <a:lnTo>
                    <a:pt x="562736" y="127254"/>
                  </a:lnTo>
                  <a:lnTo>
                    <a:pt x="560578" y="124460"/>
                  </a:lnTo>
                  <a:lnTo>
                    <a:pt x="559435" y="119888"/>
                  </a:lnTo>
                  <a:lnTo>
                    <a:pt x="559435" y="58293"/>
                  </a:lnTo>
                  <a:close/>
                </a:path>
                <a:path w="1506855" h="188595">
                  <a:moveTo>
                    <a:pt x="583946" y="128270"/>
                  </a:moveTo>
                  <a:lnTo>
                    <a:pt x="581152" y="130429"/>
                  </a:lnTo>
                  <a:lnTo>
                    <a:pt x="577722" y="131445"/>
                  </a:lnTo>
                  <a:lnTo>
                    <a:pt x="583946" y="131445"/>
                  </a:lnTo>
                  <a:lnTo>
                    <a:pt x="583946" y="128270"/>
                  </a:lnTo>
                  <a:close/>
                </a:path>
                <a:path w="1506855" h="188595">
                  <a:moveTo>
                    <a:pt x="583946" y="44958"/>
                  </a:moveTo>
                  <a:lnTo>
                    <a:pt x="527049" y="44958"/>
                  </a:lnTo>
                  <a:lnTo>
                    <a:pt x="527049" y="58293"/>
                  </a:lnTo>
                  <a:lnTo>
                    <a:pt x="583946" y="58293"/>
                  </a:lnTo>
                  <a:lnTo>
                    <a:pt x="583946" y="44958"/>
                  </a:lnTo>
                  <a:close/>
                </a:path>
                <a:path w="1506855" h="188595">
                  <a:moveTo>
                    <a:pt x="559435" y="16129"/>
                  </a:moveTo>
                  <a:lnTo>
                    <a:pt x="543814" y="21209"/>
                  </a:lnTo>
                  <a:lnTo>
                    <a:pt x="543814" y="44958"/>
                  </a:lnTo>
                  <a:lnTo>
                    <a:pt x="559435" y="44958"/>
                  </a:lnTo>
                  <a:lnTo>
                    <a:pt x="559435" y="16129"/>
                  </a:lnTo>
                  <a:close/>
                </a:path>
                <a:path w="1506855" h="188595">
                  <a:moveTo>
                    <a:pt x="615187" y="0"/>
                  </a:moveTo>
                  <a:lnTo>
                    <a:pt x="609472" y="0"/>
                  </a:lnTo>
                  <a:lnTo>
                    <a:pt x="607060" y="889"/>
                  </a:lnTo>
                  <a:lnTo>
                    <a:pt x="603122" y="4826"/>
                  </a:lnTo>
                  <a:lnTo>
                    <a:pt x="602234" y="7239"/>
                  </a:lnTo>
                  <a:lnTo>
                    <a:pt x="602234" y="13081"/>
                  </a:lnTo>
                  <a:lnTo>
                    <a:pt x="603122" y="15494"/>
                  </a:lnTo>
                  <a:lnTo>
                    <a:pt x="605154" y="17399"/>
                  </a:lnTo>
                  <a:lnTo>
                    <a:pt x="607060" y="19304"/>
                  </a:lnTo>
                  <a:lnTo>
                    <a:pt x="609472" y="20193"/>
                  </a:lnTo>
                  <a:lnTo>
                    <a:pt x="615187" y="20193"/>
                  </a:lnTo>
                  <a:lnTo>
                    <a:pt x="617600" y="19304"/>
                  </a:lnTo>
                  <a:lnTo>
                    <a:pt x="619505" y="17272"/>
                  </a:lnTo>
                  <a:lnTo>
                    <a:pt x="621537" y="15367"/>
                  </a:lnTo>
                  <a:lnTo>
                    <a:pt x="622500" y="13081"/>
                  </a:lnTo>
                  <a:lnTo>
                    <a:pt x="622554" y="7239"/>
                  </a:lnTo>
                  <a:lnTo>
                    <a:pt x="621537" y="4826"/>
                  </a:lnTo>
                  <a:lnTo>
                    <a:pt x="617600" y="889"/>
                  </a:lnTo>
                  <a:lnTo>
                    <a:pt x="615187" y="0"/>
                  </a:lnTo>
                  <a:close/>
                </a:path>
                <a:path w="1506855" h="188595">
                  <a:moveTo>
                    <a:pt x="619886" y="44958"/>
                  </a:moveTo>
                  <a:lnTo>
                    <a:pt x="604266" y="44958"/>
                  </a:lnTo>
                  <a:lnTo>
                    <a:pt x="604266" y="142494"/>
                  </a:lnTo>
                  <a:lnTo>
                    <a:pt x="619886" y="142494"/>
                  </a:lnTo>
                  <a:lnTo>
                    <a:pt x="619886" y="44958"/>
                  </a:lnTo>
                  <a:close/>
                </a:path>
                <a:path w="1506855" h="188595">
                  <a:moveTo>
                    <a:pt x="667130" y="44958"/>
                  </a:moveTo>
                  <a:lnTo>
                    <a:pt x="651510" y="44958"/>
                  </a:lnTo>
                  <a:lnTo>
                    <a:pt x="651510" y="142494"/>
                  </a:lnTo>
                  <a:lnTo>
                    <a:pt x="667130" y="142494"/>
                  </a:lnTo>
                  <a:lnTo>
                    <a:pt x="667130" y="77978"/>
                  </a:lnTo>
                  <a:lnTo>
                    <a:pt x="669671" y="70485"/>
                  </a:lnTo>
                  <a:lnTo>
                    <a:pt x="674750" y="64643"/>
                  </a:lnTo>
                  <a:lnTo>
                    <a:pt x="677807" y="61214"/>
                  </a:lnTo>
                  <a:lnTo>
                    <a:pt x="667130" y="61214"/>
                  </a:lnTo>
                  <a:lnTo>
                    <a:pt x="667130" y="44958"/>
                  </a:lnTo>
                  <a:close/>
                </a:path>
                <a:path w="1506855" h="188595">
                  <a:moveTo>
                    <a:pt x="725828" y="55880"/>
                  </a:moveTo>
                  <a:lnTo>
                    <a:pt x="694181" y="55880"/>
                  </a:lnTo>
                  <a:lnTo>
                    <a:pt x="704109" y="57810"/>
                  </a:lnTo>
                  <a:lnTo>
                    <a:pt x="711215" y="63611"/>
                  </a:lnTo>
                  <a:lnTo>
                    <a:pt x="715488" y="73292"/>
                  </a:lnTo>
                  <a:lnTo>
                    <a:pt x="716915" y="86868"/>
                  </a:lnTo>
                  <a:lnTo>
                    <a:pt x="716915" y="142494"/>
                  </a:lnTo>
                  <a:lnTo>
                    <a:pt x="732535" y="142494"/>
                  </a:lnTo>
                  <a:lnTo>
                    <a:pt x="732535" y="82931"/>
                  </a:lnTo>
                  <a:lnTo>
                    <a:pt x="731992" y="73713"/>
                  </a:lnTo>
                  <a:lnTo>
                    <a:pt x="730377" y="65674"/>
                  </a:lnTo>
                  <a:lnTo>
                    <a:pt x="727712" y="58801"/>
                  </a:lnTo>
                  <a:lnTo>
                    <a:pt x="725828" y="55880"/>
                  </a:lnTo>
                  <a:close/>
                </a:path>
                <a:path w="1506855" h="188595">
                  <a:moveTo>
                    <a:pt x="699516" y="42672"/>
                  </a:moveTo>
                  <a:lnTo>
                    <a:pt x="689657" y="43836"/>
                  </a:lnTo>
                  <a:lnTo>
                    <a:pt x="681037" y="47323"/>
                  </a:lnTo>
                  <a:lnTo>
                    <a:pt x="673655" y="53119"/>
                  </a:lnTo>
                  <a:lnTo>
                    <a:pt x="667511" y="61214"/>
                  </a:lnTo>
                  <a:lnTo>
                    <a:pt x="677807" y="61214"/>
                  </a:lnTo>
                  <a:lnTo>
                    <a:pt x="679958" y="58801"/>
                  </a:lnTo>
                  <a:lnTo>
                    <a:pt x="686435" y="55880"/>
                  </a:lnTo>
                  <a:lnTo>
                    <a:pt x="725828" y="55880"/>
                  </a:lnTo>
                  <a:lnTo>
                    <a:pt x="724027" y="53086"/>
                  </a:lnTo>
                  <a:lnTo>
                    <a:pt x="719286" y="48512"/>
                  </a:lnTo>
                  <a:lnTo>
                    <a:pt x="713628" y="45259"/>
                  </a:lnTo>
                  <a:lnTo>
                    <a:pt x="707042" y="43316"/>
                  </a:lnTo>
                  <a:lnTo>
                    <a:pt x="699516" y="42672"/>
                  </a:lnTo>
                  <a:close/>
                </a:path>
                <a:path w="1506855" h="188595">
                  <a:moveTo>
                    <a:pt x="761491" y="165989"/>
                  </a:moveTo>
                  <a:lnTo>
                    <a:pt x="761491" y="181610"/>
                  </a:lnTo>
                  <a:lnTo>
                    <a:pt x="768540" y="184610"/>
                  </a:lnTo>
                  <a:lnTo>
                    <a:pt x="776160" y="186753"/>
                  </a:lnTo>
                  <a:lnTo>
                    <a:pt x="784352" y="188039"/>
                  </a:lnTo>
                  <a:lnTo>
                    <a:pt x="793115" y="188468"/>
                  </a:lnTo>
                  <a:lnTo>
                    <a:pt x="815617" y="185110"/>
                  </a:lnTo>
                  <a:lnTo>
                    <a:pt x="831539" y="175133"/>
                  </a:lnTo>
                  <a:lnTo>
                    <a:pt x="792860" y="175133"/>
                  </a:lnTo>
                  <a:lnTo>
                    <a:pt x="785316" y="174561"/>
                  </a:lnTo>
                  <a:lnTo>
                    <a:pt x="777557" y="172847"/>
                  </a:lnTo>
                  <a:lnTo>
                    <a:pt x="769608" y="169989"/>
                  </a:lnTo>
                  <a:lnTo>
                    <a:pt x="761491" y="165989"/>
                  </a:lnTo>
                  <a:close/>
                </a:path>
                <a:path w="1506855" h="188595">
                  <a:moveTo>
                    <a:pt x="844549" y="126111"/>
                  </a:moveTo>
                  <a:lnTo>
                    <a:pt x="828929" y="126111"/>
                  </a:lnTo>
                  <a:lnTo>
                    <a:pt x="828832" y="137493"/>
                  </a:lnTo>
                  <a:lnTo>
                    <a:pt x="826668" y="153541"/>
                  </a:lnTo>
                  <a:lnTo>
                    <a:pt x="819896" y="165528"/>
                  </a:lnTo>
                  <a:lnTo>
                    <a:pt x="808622" y="172729"/>
                  </a:lnTo>
                  <a:lnTo>
                    <a:pt x="792860" y="175133"/>
                  </a:lnTo>
                  <a:lnTo>
                    <a:pt x="831539" y="175133"/>
                  </a:lnTo>
                  <a:lnTo>
                    <a:pt x="831691" y="175037"/>
                  </a:lnTo>
                  <a:lnTo>
                    <a:pt x="841335" y="158249"/>
                  </a:lnTo>
                  <a:lnTo>
                    <a:pt x="844549" y="134747"/>
                  </a:lnTo>
                  <a:lnTo>
                    <a:pt x="844549" y="126111"/>
                  </a:lnTo>
                  <a:close/>
                </a:path>
                <a:path w="1506855" h="188595">
                  <a:moveTo>
                    <a:pt x="799210" y="42672"/>
                  </a:moveTo>
                  <a:lnTo>
                    <a:pt x="761331" y="65379"/>
                  </a:lnTo>
                  <a:lnTo>
                    <a:pt x="754697" y="95885"/>
                  </a:lnTo>
                  <a:lnTo>
                    <a:pt x="754735" y="98425"/>
                  </a:lnTo>
                  <a:lnTo>
                    <a:pt x="771659" y="137493"/>
                  </a:lnTo>
                  <a:lnTo>
                    <a:pt x="795020" y="144780"/>
                  </a:lnTo>
                  <a:lnTo>
                    <a:pt x="805473" y="143613"/>
                  </a:lnTo>
                  <a:lnTo>
                    <a:pt x="814546" y="140112"/>
                  </a:lnTo>
                  <a:lnTo>
                    <a:pt x="822237" y="134278"/>
                  </a:lnTo>
                  <a:lnTo>
                    <a:pt x="824230" y="131699"/>
                  </a:lnTo>
                  <a:lnTo>
                    <a:pt x="790574" y="131699"/>
                  </a:lnTo>
                  <a:lnTo>
                    <a:pt x="783716" y="128397"/>
                  </a:lnTo>
                  <a:lnTo>
                    <a:pt x="770635" y="95885"/>
                  </a:lnTo>
                  <a:lnTo>
                    <a:pt x="771138" y="86905"/>
                  </a:lnTo>
                  <a:lnTo>
                    <a:pt x="791845" y="55880"/>
                  </a:lnTo>
                  <a:lnTo>
                    <a:pt x="826466" y="55880"/>
                  </a:lnTo>
                  <a:lnTo>
                    <a:pt x="823142" y="51619"/>
                  </a:lnTo>
                  <a:lnTo>
                    <a:pt x="816451" y="46656"/>
                  </a:lnTo>
                  <a:lnTo>
                    <a:pt x="808474" y="43670"/>
                  </a:lnTo>
                  <a:lnTo>
                    <a:pt x="799210" y="42672"/>
                  </a:lnTo>
                  <a:close/>
                </a:path>
                <a:path w="1506855" h="188595">
                  <a:moveTo>
                    <a:pt x="826466" y="55880"/>
                  </a:moveTo>
                  <a:lnTo>
                    <a:pt x="809243" y="55880"/>
                  </a:lnTo>
                  <a:lnTo>
                    <a:pt x="815721" y="58674"/>
                  </a:lnTo>
                  <a:lnTo>
                    <a:pt x="821054" y="64135"/>
                  </a:lnTo>
                  <a:lnTo>
                    <a:pt x="826261" y="69723"/>
                  </a:lnTo>
                  <a:lnTo>
                    <a:pt x="828929" y="76327"/>
                  </a:lnTo>
                  <a:lnTo>
                    <a:pt x="828929" y="108204"/>
                  </a:lnTo>
                  <a:lnTo>
                    <a:pt x="826135" y="116078"/>
                  </a:lnTo>
                  <a:lnTo>
                    <a:pt x="820673" y="122301"/>
                  </a:lnTo>
                  <a:lnTo>
                    <a:pt x="815085" y="128524"/>
                  </a:lnTo>
                  <a:lnTo>
                    <a:pt x="807973" y="131699"/>
                  </a:lnTo>
                  <a:lnTo>
                    <a:pt x="824230" y="131699"/>
                  </a:lnTo>
                  <a:lnTo>
                    <a:pt x="828547" y="126111"/>
                  </a:lnTo>
                  <a:lnTo>
                    <a:pt x="844549" y="126111"/>
                  </a:lnTo>
                  <a:lnTo>
                    <a:pt x="844549" y="58547"/>
                  </a:lnTo>
                  <a:lnTo>
                    <a:pt x="828547" y="58547"/>
                  </a:lnTo>
                  <a:lnTo>
                    <a:pt x="826466" y="55880"/>
                  </a:lnTo>
                  <a:close/>
                </a:path>
                <a:path w="1506855" h="188595">
                  <a:moveTo>
                    <a:pt x="844549" y="44958"/>
                  </a:moveTo>
                  <a:lnTo>
                    <a:pt x="828929" y="44958"/>
                  </a:lnTo>
                  <a:lnTo>
                    <a:pt x="828929" y="58547"/>
                  </a:lnTo>
                  <a:lnTo>
                    <a:pt x="844549" y="58547"/>
                  </a:lnTo>
                  <a:lnTo>
                    <a:pt x="844549" y="44958"/>
                  </a:lnTo>
                  <a:close/>
                </a:path>
                <a:path w="1506855" h="188595">
                  <a:moveTo>
                    <a:pt x="921511" y="118110"/>
                  </a:moveTo>
                  <a:lnTo>
                    <a:pt x="921511" y="137033"/>
                  </a:lnTo>
                  <a:lnTo>
                    <a:pt x="923290" y="138176"/>
                  </a:lnTo>
                  <a:lnTo>
                    <a:pt x="953642" y="144780"/>
                  </a:lnTo>
                  <a:lnTo>
                    <a:pt x="962279" y="144780"/>
                  </a:lnTo>
                  <a:lnTo>
                    <a:pt x="997119" y="130429"/>
                  </a:lnTo>
                  <a:lnTo>
                    <a:pt x="955421" y="130429"/>
                  </a:lnTo>
                  <a:lnTo>
                    <a:pt x="952246" y="130175"/>
                  </a:lnTo>
                  <a:lnTo>
                    <a:pt x="948943" y="129540"/>
                  </a:lnTo>
                  <a:lnTo>
                    <a:pt x="945515" y="129032"/>
                  </a:lnTo>
                  <a:lnTo>
                    <a:pt x="942212" y="128143"/>
                  </a:lnTo>
                  <a:lnTo>
                    <a:pt x="923671" y="120015"/>
                  </a:lnTo>
                  <a:lnTo>
                    <a:pt x="921511" y="118110"/>
                  </a:lnTo>
                  <a:close/>
                </a:path>
                <a:path w="1506855" h="188595">
                  <a:moveTo>
                    <a:pt x="969136" y="3683"/>
                  </a:moveTo>
                  <a:lnTo>
                    <a:pt x="963295" y="3683"/>
                  </a:lnTo>
                  <a:lnTo>
                    <a:pt x="957453" y="4445"/>
                  </a:lnTo>
                  <a:lnTo>
                    <a:pt x="951737" y="5842"/>
                  </a:lnTo>
                  <a:lnTo>
                    <a:pt x="946149" y="7366"/>
                  </a:lnTo>
                  <a:lnTo>
                    <a:pt x="941070" y="9525"/>
                  </a:lnTo>
                  <a:lnTo>
                    <a:pt x="936624" y="12573"/>
                  </a:lnTo>
                  <a:lnTo>
                    <a:pt x="932179" y="15494"/>
                  </a:lnTo>
                  <a:lnTo>
                    <a:pt x="928623" y="19304"/>
                  </a:lnTo>
                  <a:lnTo>
                    <a:pt x="925829" y="23876"/>
                  </a:lnTo>
                  <a:lnTo>
                    <a:pt x="923162" y="28448"/>
                  </a:lnTo>
                  <a:lnTo>
                    <a:pt x="921766" y="33909"/>
                  </a:lnTo>
                  <a:lnTo>
                    <a:pt x="921766" y="45212"/>
                  </a:lnTo>
                  <a:lnTo>
                    <a:pt x="942340" y="71755"/>
                  </a:lnTo>
                  <a:lnTo>
                    <a:pt x="946404" y="74295"/>
                  </a:lnTo>
                  <a:lnTo>
                    <a:pt x="950848" y="76708"/>
                  </a:lnTo>
                  <a:lnTo>
                    <a:pt x="955674" y="79121"/>
                  </a:lnTo>
                  <a:lnTo>
                    <a:pt x="972185" y="87630"/>
                  </a:lnTo>
                  <a:lnTo>
                    <a:pt x="975614" y="89789"/>
                  </a:lnTo>
                  <a:lnTo>
                    <a:pt x="978408" y="92075"/>
                  </a:lnTo>
                  <a:lnTo>
                    <a:pt x="981329" y="94361"/>
                  </a:lnTo>
                  <a:lnTo>
                    <a:pt x="983487" y="96901"/>
                  </a:lnTo>
                  <a:lnTo>
                    <a:pt x="985139" y="99568"/>
                  </a:lnTo>
                  <a:lnTo>
                    <a:pt x="986790" y="102362"/>
                  </a:lnTo>
                  <a:lnTo>
                    <a:pt x="987552" y="105537"/>
                  </a:lnTo>
                  <a:lnTo>
                    <a:pt x="987552" y="116078"/>
                  </a:lnTo>
                  <a:lnTo>
                    <a:pt x="985139" y="121285"/>
                  </a:lnTo>
                  <a:lnTo>
                    <a:pt x="980312" y="124968"/>
                  </a:lnTo>
                  <a:lnTo>
                    <a:pt x="975360" y="128651"/>
                  </a:lnTo>
                  <a:lnTo>
                    <a:pt x="968121" y="130429"/>
                  </a:lnTo>
                  <a:lnTo>
                    <a:pt x="997119" y="130429"/>
                  </a:lnTo>
                  <a:lnTo>
                    <a:pt x="997711" y="129794"/>
                  </a:lnTo>
                  <a:lnTo>
                    <a:pt x="1000527" y="124841"/>
                  </a:lnTo>
                  <a:lnTo>
                    <a:pt x="1003046" y="120523"/>
                  </a:lnTo>
                  <a:lnTo>
                    <a:pt x="1004316" y="114808"/>
                  </a:lnTo>
                  <a:lnTo>
                    <a:pt x="1004316" y="102997"/>
                  </a:lnTo>
                  <a:lnTo>
                    <a:pt x="1003299" y="98425"/>
                  </a:lnTo>
                  <a:lnTo>
                    <a:pt x="999490" y="90551"/>
                  </a:lnTo>
                  <a:lnTo>
                    <a:pt x="996822" y="86995"/>
                  </a:lnTo>
                  <a:lnTo>
                    <a:pt x="993521" y="83820"/>
                  </a:lnTo>
                  <a:lnTo>
                    <a:pt x="990218" y="80518"/>
                  </a:lnTo>
                  <a:lnTo>
                    <a:pt x="968121" y="67310"/>
                  </a:lnTo>
                  <a:lnTo>
                    <a:pt x="963422" y="64897"/>
                  </a:lnTo>
                  <a:lnTo>
                    <a:pt x="938529" y="42164"/>
                  </a:lnTo>
                  <a:lnTo>
                    <a:pt x="938529" y="34925"/>
                  </a:lnTo>
                  <a:lnTo>
                    <a:pt x="947800" y="22860"/>
                  </a:lnTo>
                  <a:lnTo>
                    <a:pt x="950467" y="21209"/>
                  </a:lnTo>
                  <a:lnTo>
                    <a:pt x="953642" y="19939"/>
                  </a:lnTo>
                  <a:lnTo>
                    <a:pt x="957072" y="19177"/>
                  </a:lnTo>
                  <a:lnTo>
                    <a:pt x="960628" y="18542"/>
                  </a:lnTo>
                  <a:lnTo>
                    <a:pt x="964056" y="18161"/>
                  </a:lnTo>
                  <a:lnTo>
                    <a:pt x="998600" y="18161"/>
                  </a:lnTo>
                  <a:lnTo>
                    <a:pt x="998600" y="8509"/>
                  </a:lnTo>
                  <a:lnTo>
                    <a:pt x="993318" y="6415"/>
                  </a:lnTo>
                  <a:lnTo>
                    <a:pt x="986631" y="4905"/>
                  </a:lnTo>
                  <a:lnTo>
                    <a:pt x="978562" y="3990"/>
                  </a:lnTo>
                  <a:lnTo>
                    <a:pt x="969136" y="3683"/>
                  </a:lnTo>
                  <a:close/>
                </a:path>
                <a:path w="1506855" h="188595">
                  <a:moveTo>
                    <a:pt x="998600" y="18161"/>
                  </a:moveTo>
                  <a:lnTo>
                    <a:pt x="967612" y="18161"/>
                  </a:lnTo>
                  <a:lnTo>
                    <a:pt x="976633" y="18684"/>
                  </a:lnTo>
                  <a:lnTo>
                    <a:pt x="984821" y="20256"/>
                  </a:lnTo>
                  <a:lnTo>
                    <a:pt x="992151" y="22875"/>
                  </a:lnTo>
                  <a:lnTo>
                    <a:pt x="998600" y="26543"/>
                  </a:lnTo>
                  <a:lnTo>
                    <a:pt x="998600" y="18161"/>
                  </a:lnTo>
                  <a:close/>
                </a:path>
                <a:path w="1506855" h="188595">
                  <a:moveTo>
                    <a:pt x="1013714" y="173228"/>
                  </a:moveTo>
                  <a:lnTo>
                    <a:pt x="1013714" y="187198"/>
                  </a:lnTo>
                  <a:lnTo>
                    <a:pt x="1016508" y="188087"/>
                  </a:lnTo>
                  <a:lnTo>
                    <a:pt x="1019936" y="188468"/>
                  </a:lnTo>
                  <a:lnTo>
                    <a:pt x="1024000" y="188468"/>
                  </a:lnTo>
                  <a:lnTo>
                    <a:pt x="1034242" y="186564"/>
                  </a:lnTo>
                  <a:lnTo>
                    <a:pt x="1043257" y="180863"/>
                  </a:lnTo>
                  <a:lnTo>
                    <a:pt x="1048178" y="174879"/>
                  </a:lnTo>
                  <a:lnTo>
                    <a:pt x="1020191" y="174879"/>
                  </a:lnTo>
                  <a:lnTo>
                    <a:pt x="1017142" y="174371"/>
                  </a:lnTo>
                  <a:lnTo>
                    <a:pt x="1013714" y="173228"/>
                  </a:lnTo>
                  <a:close/>
                </a:path>
                <a:path w="1506855" h="188595">
                  <a:moveTo>
                    <a:pt x="1027810" y="44958"/>
                  </a:moveTo>
                  <a:lnTo>
                    <a:pt x="1010411" y="44958"/>
                  </a:lnTo>
                  <a:lnTo>
                    <a:pt x="1048511" y="142367"/>
                  </a:lnTo>
                  <a:lnTo>
                    <a:pt x="1036828" y="170180"/>
                  </a:lnTo>
                  <a:lnTo>
                    <a:pt x="1030859" y="174879"/>
                  </a:lnTo>
                  <a:lnTo>
                    <a:pt x="1048178" y="174879"/>
                  </a:lnTo>
                  <a:lnTo>
                    <a:pt x="1051057" y="171376"/>
                  </a:lnTo>
                  <a:lnTo>
                    <a:pt x="1057655" y="158115"/>
                  </a:lnTo>
                  <a:lnTo>
                    <a:pt x="1069782" y="127508"/>
                  </a:lnTo>
                  <a:lnTo>
                    <a:pt x="1056131" y="127508"/>
                  </a:lnTo>
                  <a:lnTo>
                    <a:pt x="1055116" y="123444"/>
                  </a:lnTo>
                  <a:lnTo>
                    <a:pt x="1054480" y="121031"/>
                  </a:lnTo>
                  <a:lnTo>
                    <a:pt x="1054099" y="120015"/>
                  </a:lnTo>
                  <a:lnTo>
                    <a:pt x="1027810" y="44958"/>
                  </a:lnTo>
                  <a:close/>
                </a:path>
                <a:path w="1506855" h="188595">
                  <a:moveTo>
                    <a:pt x="1102486" y="44958"/>
                  </a:moveTo>
                  <a:lnTo>
                    <a:pt x="1086358" y="44958"/>
                  </a:lnTo>
                  <a:lnTo>
                    <a:pt x="1058672" y="120269"/>
                  </a:lnTo>
                  <a:lnTo>
                    <a:pt x="1057655" y="123571"/>
                  </a:lnTo>
                  <a:lnTo>
                    <a:pt x="1057021" y="125984"/>
                  </a:lnTo>
                  <a:lnTo>
                    <a:pt x="1056767" y="127508"/>
                  </a:lnTo>
                  <a:lnTo>
                    <a:pt x="1069782" y="127508"/>
                  </a:lnTo>
                  <a:lnTo>
                    <a:pt x="1102486" y="44958"/>
                  </a:lnTo>
                  <a:close/>
                </a:path>
                <a:path w="1506855" h="188595">
                  <a:moveTo>
                    <a:pt x="1113536" y="122301"/>
                  </a:moveTo>
                  <a:lnTo>
                    <a:pt x="1113536" y="139065"/>
                  </a:lnTo>
                  <a:lnTo>
                    <a:pt x="1119300" y="141565"/>
                  </a:lnTo>
                  <a:lnTo>
                    <a:pt x="1125553" y="143351"/>
                  </a:lnTo>
                  <a:lnTo>
                    <a:pt x="1132306" y="144422"/>
                  </a:lnTo>
                  <a:lnTo>
                    <a:pt x="1139571" y="144780"/>
                  </a:lnTo>
                  <a:lnTo>
                    <a:pt x="1144650" y="144780"/>
                  </a:lnTo>
                  <a:lnTo>
                    <a:pt x="1173384" y="131699"/>
                  </a:lnTo>
                  <a:lnTo>
                    <a:pt x="1141603" y="131699"/>
                  </a:lnTo>
                  <a:lnTo>
                    <a:pt x="1134074" y="131105"/>
                  </a:lnTo>
                  <a:lnTo>
                    <a:pt x="1126902" y="129333"/>
                  </a:lnTo>
                  <a:lnTo>
                    <a:pt x="1120064" y="126394"/>
                  </a:lnTo>
                  <a:lnTo>
                    <a:pt x="1113536" y="122301"/>
                  </a:lnTo>
                  <a:close/>
                </a:path>
                <a:path w="1506855" h="188595">
                  <a:moveTo>
                    <a:pt x="1159510" y="42672"/>
                  </a:moveTo>
                  <a:lnTo>
                    <a:pt x="1146302" y="42672"/>
                  </a:lnTo>
                  <a:lnTo>
                    <a:pt x="1141603" y="43307"/>
                  </a:lnTo>
                  <a:lnTo>
                    <a:pt x="1137158" y="44577"/>
                  </a:lnTo>
                  <a:lnTo>
                    <a:pt x="1132712" y="45720"/>
                  </a:lnTo>
                  <a:lnTo>
                    <a:pt x="1128648" y="47498"/>
                  </a:lnTo>
                  <a:lnTo>
                    <a:pt x="1125220" y="49911"/>
                  </a:lnTo>
                  <a:lnTo>
                    <a:pt x="1121664" y="52324"/>
                  </a:lnTo>
                  <a:lnTo>
                    <a:pt x="1118870" y="55245"/>
                  </a:lnTo>
                  <a:lnTo>
                    <a:pt x="1116837" y="58801"/>
                  </a:lnTo>
                  <a:lnTo>
                    <a:pt x="1114679" y="62230"/>
                  </a:lnTo>
                  <a:lnTo>
                    <a:pt x="1113662" y="66294"/>
                  </a:lnTo>
                  <a:lnTo>
                    <a:pt x="1113662" y="74676"/>
                  </a:lnTo>
                  <a:lnTo>
                    <a:pt x="1114171" y="77978"/>
                  </a:lnTo>
                  <a:lnTo>
                    <a:pt x="1116456" y="83566"/>
                  </a:lnTo>
                  <a:lnTo>
                    <a:pt x="1118108" y="85979"/>
                  </a:lnTo>
                  <a:lnTo>
                    <a:pt x="1120267" y="88138"/>
                  </a:lnTo>
                  <a:lnTo>
                    <a:pt x="1122425" y="90424"/>
                  </a:lnTo>
                  <a:lnTo>
                    <a:pt x="1125220" y="92329"/>
                  </a:lnTo>
                  <a:lnTo>
                    <a:pt x="1128522" y="94107"/>
                  </a:lnTo>
                  <a:lnTo>
                    <a:pt x="1131697" y="95885"/>
                  </a:lnTo>
                  <a:lnTo>
                    <a:pt x="1135506" y="97536"/>
                  </a:lnTo>
                  <a:lnTo>
                    <a:pt x="1139824" y="99314"/>
                  </a:lnTo>
                  <a:lnTo>
                    <a:pt x="1142999" y="100457"/>
                  </a:lnTo>
                  <a:lnTo>
                    <a:pt x="1145921" y="101600"/>
                  </a:lnTo>
                  <a:lnTo>
                    <a:pt x="1151255" y="103886"/>
                  </a:lnTo>
                  <a:lnTo>
                    <a:pt x="1153667" y="105156"/>
                  </a:lnTo>
                  <a:lnTo>
                    <a:pt x="1155573" y="106553"/>
                  </a:lnTo>
                  <a:lnTo>
                    <a:pt x="1157605" y="107950"/>
                  </a:lnTo>
                  <a:lnTo>
                    <a:pt x="1159255" y="109474"/>
                  </a:lnTo>
                  <a:lnTo>
                    <a:pt x="1160398" y="111379"/>
                  </a:lnTo>
                  <a:lnTo>
                    <a:pt x="1161542" y="113157"/>
                  </a:lnTo>
                  <a:lnTo>
                    <a:pt x="1162177" y="115316"/>
                  </a:lnTo>
                  <a:lnTo>
                    <a:pt x="1162177" y="127127"/>
                  </a:lnTo>
                  <a:lnTo>
                    <a:pt x="1155318" y="131699"/>
                  </a:lnTo>
                  <a:lnTo>
                    <a:pt x="1173384" y="131699"/>
                  </a:lnTo>
                  <a:lnTo>
                    <a:pt x="1175004" y="129032"/>
                  </a:lnTo>
                  <a:lnTo>
                    <a:pt x="1177036" y="125476"/>
                  </a:lnTo>
                  <a:lnTo>
                    <a:pt x="1178179" y="121285"/>
                  </a:lnTo>
                  <a:lnTo>
                    <a:pt x="1178179" y="112522"/>
                  </a:lnTo>
                  <a:lnTo>
                    <a:pt x="1177543" y="109093"/>
                  </a:lnTo>
                  <a:lnTo>
                    <a:pt x="1176147" y="106299"/>
                  </a:lnTo>
                  <a:lnTo>
                    <a:pt x="1174877" y="103378"/>
                  </a:lnTo>
                  <a:lnTo>
                    <a:pt x="1150239" y="87630"/>
                  </a:lnTo>
                  <a:lnTo>
                    <a:pt x="1141603" y="84201"/>
                  </a:lnTo>
                  <a:lnTo>
                    <a:pt x="1139062" y="83058"/>
                  </a:lnTo>
                  <a:lnTo>
                    <a:pt x="1136904" y="81915"/>
                  </a:lnTo>
                  <a:lnTo>
                    <a:pt x="1135125" y="80518"/>
                  </a:lnTo>
                  <a:lnTo>
                    <a:pt x="1133348" y="79248"/>
                  </a:lnTo>
                  <a:lnTo>
                    <a:pt x="1131950" y="77724"/>
                  </a:lnTo>
                  <a:lnTo>
                    <a:pt x="1131061" y="75946"/>
                  </a:lnTo>
                  <a:lnTo>
                    <a:pt x="1130173" y="74295"/>
                  </a:lnTo>
                  <a:lnTo>
                    <a:pt x="1129665" y="72136"/>
                  </a:lnTo>
                  <a:lnTo>
                    <a:pt x="1129665" y="67564"/>
                  </a:lnTo>
                  <a:lnTo>
                    <a:pt x="1130173" y="65659"/>
                  </a:lnTo>
                  <a:lnTo>
                    <a:pt x="1131950" y="62357"/>
                  </a:lnTo>
                  <a:lnTo>
                    <a:pt x="1133221" y="60833"/>
                  </a:lnTo>
                  <a:lnTo>
                    <a:pt x="1134998" y="59690"/>
                  </a:lnTo>
                  <a:lnTo>
                    <a:pt x="1136649" y="58420"/>
                  </a:lnTo>
                  <a:lnTo>
                    <a:pt x="1138681" y="57531"/>
                  </a:lnTo>
                  <a:lnTo>
                    <a:pt x="1140967" y="56896"/>
                  </a:lnTo>
                  <a:lnTo>
                    <a:pt x="1143380" y="56134"/>
                  </a:lnTo>
                  <a:lnTo>
                    <a:pt x="1146048" y="55880"/>
                  </a:lnTo>
                  <a:lnTo>
                    <a:pt x="1173734" y="55880"/>
                  </a:lnTo>
                  <a:lnTo>
                    <a:pt x="1173734" y="47117"/>
                  </a:lnTo>
                  <a:lnTo>
                    <a:pt x="1167003" y="44196"/>
                  </a:lnTo>
                  <a:lnTo>
                    <a:pt x="1159510" y="42672"/>
                  </a:lnTo>
                  <a:close/>
                </a:path>
                <a:path w="1506855" h="188595">
                  <a:moveTo>
                    <a:pt x="1173734" y="55880"/>
                  </a:moveTo>
                  <a:lnTo>
                    <a:pt x="1148968" y="55880"/>
                  </a:lnTo>
                  <a:lnTo>
                    <a:pt x="1155731" y="56310"/>
                  </a:lnTo>
                  <a:lnTo>
                    <a:pt x="1162113" y="57610"/>
                  </a:lnTo>
                  <a:lnTo>
                    <a:pt x="1168114" y="59791"/>
                  </a:lnTo>
                  <a:lnTo>
                    <a:pt x="1173734" y="62865"/>
                  </a:lnTo>
                  <a:lnTo>
                    <a:pt x="1173734" y="55880"/>
                  </a:lnTo>
                  <a:close/>
                </a:path>
                <a:path w="1506855" h="188595">
                  <a:moveTo>
                    <a:pt x="1222374" y="58293"/>
                  </a:moveTo>
                  <a:lnTo>
                    <a:pt x="1206754" y="58293"/>
                  </a:lnTo>
                  <a:lnTo>
                    <a:pt x="1206754" y="116078"/>
                  </a:lnTo>
                  <a:lnTo>
                    <a:pt x="1208351" y="128579"/>
                  </a:lnTo>
                  <a:lnTo>
                    <a:pt x="1213151" y="137509"/>
                  </a:lnTo>
                  <a:lnTo>
                    <a:pt x="1221166" y="142867"/>
                  </a:lnTo>
                  <a:lnTo>
                    <a:pt x="1232408" y="144653"/>
                  </a:lnTo>
                  <a:lnTo>
                    <a:pt x="1238377" y="144653"/>
                  </a:lnTo>
                  <a:lnTo>
                    <a:pt x="1243203" y="143637"/>
                  </a:lnTo>
                  <a:lnTo>
                    <a:pt x="1246886" y="141605"/>
                  </a:lnTo>
                  <a:lnTo>
                    <a:pt x="1246886" y="131445"/>
                  </a:lnTo>
                  <a:lnTo>
                    <a:pt x="1231646" y="131445"/>
                  </a:lnTo>
                  <a:lnTo>
                    <a:pt x="1227962" y="130048"/>
                  </a:lnTo>
                  <a:lnTo>
                    <a:pt x="1225677" y="127254"/>
                  </a:lnTo>
                  <a:lnTo>
                    <a:pt x="1223517" y="124460"/>
                  </a:lnTo>
                  <a:lnTo>
                    <a:pt x="1222374" y="119888"/>
                  </a:lnTo>
                  <a:lnTo>
                    <a:pt x="1222374" y="58293"/>
                  </a:lnTo>
                  <a:close/>
                </a:path>
                <a:path w="1506855" h="188595">
                  <a:moveTo>
                    <a:pt x="1246886" y="128270"/>
                  </a:moveTo>
                  <a:lnTo>
                    <a:pt x="1244092" y="130429"/>
                  </a:lnTo>
                  <a:lnTo>
                    <a:pt x="1240662" y="131445"/>
                  </a:lnTo>
                  <a:lnTo>
                    <a:pt x="1246886" y="131445"/>
                  </a:lnTo>
                  <a:lnTo>
                    <a:pt x="1246886" y="128270"/>
                  </a:lnTo>
                  <a:close/>
                </a:path>
                <a:path w="1506855" h="188595">
                  <a:moveTo>
                    <a:pt x="1246886" y="44958"/>
                  </a:moveTo>
                  <a:lnTo>
                    <a:pt x="1189990" y="44958"/>
                  </a:lnTo>
                  <a:lnTo>
                    <a:pt x="1189990" y="58293"/>
                  </a:lnTo>
                  <a:lnTo>
                    <a:pt x="1246886" y="58293"/>
                  </a:lnTo>
                  <a:lnTo>
                    <a:pt x="1246886" y="44958"/>
                  </a:lnTo>
                  <a:close/>
                </a:path>
                <a:path w="1506855" h="188595">
                  <a:moveTo>
                    <a:pt x="1222374" y="16129"/>
                  </a:moveTo>
                  <a:lnTo>
                    <a:pt x="1206754" y="21209"/>
                  </a:lnTo>
                  <a:lnTo>
                    <a:pt x="1206754" y="44958"/>
                  </a:lnTo>
                  <a:lnTo>
                    <a:pt x="1222374" y="44958"/>
                  </a:lnTo>
                  <a:lnTo>
                    <a:pt x="1222374" y="16129"/>
                  </a:lnTo>
                  <a:close/>
                </a:path>
                <a:path w="1506855" h="188595">
                  <a:moveTo>
                    <a:pt x="1304036" y="42672"/>
                  </a:moveTo>
                  <a:lnTo>
                    <a:pt x="1266257" y="64710"/>
                  </a:lnTo>
                  <a:lnTo>
                    <a:pt x="1259078" y="94107"/>
                  </a:lnTo>
                  <a:lnTo>
                    <a:pt x="1259816" y="105515"/>
                  </a:lnTo>
                  <a:lnTo>
                    <a:pt x="1284890" y="141462"/>
                  </a:lnTo>
                  <a:lnTo>
                    <a:pt x="1303273" y="144780"/>
                  </a:lnTo>
                  <a:lnTo>
                    <a:pt x="1313342" y="144206"/>
                  </a:lnTo>
                  <a:lnTo>
                    <a:pt x="1322387" y="142478"/>
                  </a:lnTo>
                  <a:lnTo>
                    <a:pt x="1330384" y="139582"/>
                  </a:lnTo>
                  <a:lnTo>
                    <a:pt x="1337310" y="135509"/>
                  </a:lnTo>
                  <a:lnTo>
                    <a:pt x="1337310" y="131699"/>
                  </a:lnTo>
                  <a:lnTo>
                    <a:pt x="1297305" y="131699"/>
                  </a:lnTo>
                  <a:lnTo>
                    <a:pt x="1289558" y="128778"/>
                  </a:lnTo>
                  <a:lnTo>
                    <a:pt x="1275206" y="97663"/>
                  </a:lnTo>
                  <a:lnTo>
                    <a:pt x="1344041" y="97663"/>
                  </a:lnTo>
                  <a:lnTo>
                    <a:pt x="1344041" y="89535"/>
                  </a:lnTo>
                  <a:lnTo>
                    <a:pt x="1343726" y="84455"/>
                  </a:lnTo>
                  <a:lnTo>
                    <a:pt x="1275461" y="84455"/>
                  </a:lnTo>
                  <a:lnTo>
                    <a:pt x="1276604" y="75946"/>
                  </a:lnTo>
                  <a:lnTo>
                    <a:pt x="1279779" y="69088"/>
                  </a:lnTo>
                  <a:lnTo>
                    <a:pt x="1290066" y="58547"/>
                  </a:lnTo>
                  <a:lnTo>
                    <a:pt x="1296289" y="55880"/>
                  </a:lnTo>
                  <a:lnTo>
                    <a:pt x="1334140" y="55880"/>
                  </a:lnTo>
                  <a:lnTo>
                    <a:pt x="1333627" y="55118"/>
                  </a:lnTo>
                  <a:lnTo>
                    <a:pt x="1327842" y="49690"/>
                  </a:lnTo>
                  <a:lnTo>
                    <a:pt x="1320974" y="45799"/>
                  </a:lnTo>
                  <a:lnTo>
                    <a:pt x="1313035" y="43455"/>
                  </a:lnTo>
                  <a:lnTo>
                    <a:pt x="1304036" y="42672"/>
                  </a:lnTo>
                  <a:close/>
                </a:path>
                <a:path w="1506855" h="188595">
                  <a:moveTo>
                    <a:pt x="1337310" y="120777"/>
                  </a:moveTo>
                  <a:lnTo>
                    <a:pt x="1330265" y="125537"/>
                  </a:lnTo>
                  <a:lnTo>
                    <a:pt x="1322863" y="128952"/>
                  </a:lnTo>
                  <a:lnTo>
                    <a:pt x="1315128" y="131010"/>
                  </a:lnTo>
                  <a:lnTo>
                    <a:pt x="1307084" y="131699"/>
                  </a:lnTo>
                  <a:lnTo>
                    <a:pt x="1337310" y="131699"/>
                  </a:lnTo>
                  <a:lnTo>
                    <a:pt x="1337310" y="120777"/>
                  </a:lnTo>
                  <a:close/>
                </a:path>
                <a:path w="1506855" h="188595">
                  <a:moveTo>
                    <a:pt x="1334140" y="55880"/>
                  </a:moveTo>
                  <a:lnTo>
                    <a:pt x="1311274" y="55880"/>
                  </a:lnTo>
                  <a:lnTo>
                    <a:pt x="1317243" y="58420"/>
                  </a:lnTo>
                  <a:lnTo>
                    <a:pt x="1321561" y="63373"/>
                  </a:lnTo>
                  <a:lnTo>
                    <a:pt x="1325880" y="68453"/>
                  </a:lnTo>
                  <a:lnTo>
                    <a:pt x="1328039" y="75438"/>
                  </a:lnTo>
                  <a:lnTo>
                    <a:pt x="1328039" y="84455"/>
                  </a:lnTo>
                  <a:lnTo>
                    <a:pt x="1343726" y="84455"/>
                  </a:lnTo>
                  <a:lnTo>
                    <a:pt x="1343396" y="79103"/>
                  </a:lnTo>
                  <a:lnTo>
                    <a:pt x="1341453" y="69897"/>
                  </a:lnTo>
                  <a:lnTo>
                    <a:pt x="1338200" y="61906"/>
                  </a:lnTo>
                  <a:lnTo>
                    <a:pt x="1334140" y="55880"/>
                  </a:lnTo>
                  <a:close/>
                </a:path>
                <a:path w="1506855" h="188595">
                  <a:moveTo>
                    <a:pt x="1383411" y="44958"/>
                  </a:moveTo>
                  <a:lnTo>
                    <a:pt x="1367790" y="44958"/>
                  </a:lnTo>
                  <a:lnTo>
                    <a:pt x="1367790" y="142494"/>
                  </a:lnTo>
                  <a:lnTo>
                    <a:pt x="1383411" y="142494"/>
                  </a:lnTo>
                  <a:lnTo>
                    <a:pt x="1383411" y="77724"/>
                  </a:lnTo>
                  <a:lnTo>
                    <a:pt x="1385697" y="70231"/>
                  </a:lnTo>
                  <a:lnTo>
                    <a:pt x="1390142" y="64516"/>
                  </a:lnTo>
                  <a:lnTo>
                    <a:pt x="1393234" y="60452"/>
                  </a:lnTo>
                  <a:lnTo>
                    <a:pt x="1383411" y="60452"/>
                  </a:lnTo>
                  <a:lnTo>
                    <a:pt x="1383411" y="44958"/>
                  </a:lnTo>
                  <a:close/>
                </a:path>
                <a:path w="1506855" h="188595">
                  <a:moveTo>
                    <a:pt x="1439222" y="55880"/>
                  </a:moveTo>
                  <a:lnTo>
                    <a:pt x="1407033" y="55880"/>
                  </a:lnTo>
                  <a:lnTo>
                    <a:pt x="1416774" y="57667"/>
                  </a:lnTo>
                  <a:lnTo>
                    <a:pt x="1423717" y="63039"/>
                  </a:lnTo>
                  <a:lnTo>
                    <a:pt x="1427874" y="72007"/>
                  </a:lnTo>
                  <a:lnTo>
                    <a:pt x="1429258" y="84582"/>
                  </a:lnTo>
                  <a:lnTo>
                    <a:pt x="1429258" y="142494"/>
                  </a:lnTo>
                  <a:lnTo>
                    <a:pt x="1444879" y="142494"/>
                  </a:lnTo>
                  <a:lnTo>
                    <a:pt x="1444879" y="78359"/>
                  </a:lnTo>
                  <a:lnTo>
                    <a:pt x="1447165" y="71120"/>
                  </a:lnTo>
                  <a:lnTo>
                    <a:pt x="1453528" y="62865"/>
                  </a:lnTo>
                  <a:lnTo>
                    <a:pt x="1441704" y="62865"/>
                  </a:lnTo>
                  <a:lnTo>
                    <a:pt x="1439925" y="56896"/>
                  </a:lnTo>
                  <a:lnTo>
                    <a:pt x="1439222" y="55880"/>
                  </a:lnTo>
                  <a:close/>
                </a:path>
                <a:path w="1506855" h="188595">
                  <a:moveTo>
                    <a:pt x="1499845" y="55880"/>
                  </a:moveTo>
                  <a:lnTo>
                    <a:pt x="1476755" y="55880"/>
                  </a:lnTo>
                  <a:lnTo>
                    <a:pt x="1482343" y="58293"/>
                  </a:lnTo>
                  <a:lnTo>
                    <a:pt x="1488948" y="67945"/>
                  </a:lnTo>
                  <a:lnTo>
                    <a:pt x="1490725" y="75692"/>
                  </a:lnTo>
                  <a:lnTo>
                    <a:pt x="1490725" y="142494"/>
                  </a:lnTo>
                  <a:lnTo>
                    <a:pt x="1506347" y="142494"/>
                  </a:lnTo>
                  <a:lnTo>
                    <a:pt x="1506347" y="82423"/>
                  </a:lnTo>
                  <a:lnTo>
                    <a:pt x="1504324" y="65067"/>
                  </a:lnTo>
                  <a:lnTo>
                    <a:pt x="1499845" y="55880"/>
                  </a:lnTo>
                  <a:close/>
                </a:path>
                <a:path w="1506855" h="188595">
                  <a:moveTo>
                    <a:pt x="1474089" y="42672"/>
                  </a:moveTo>
                  <a:lnTo>
                    <a:pt x="1463992" y="43934"/>
                  </a:lnTo>
                  <a:lnTo>
                    <a:pt x="1455229" y="47720"/>
                  </a:lnTo>
                  <a:lnTo>
                    <a:pt x="1447799" y="54030"/>
                  </a:lnTo>
                  <a:lnTo>
                    <a:pt x="1441704" y="62865"/>
                  </a:lnTo>
                  <a:lnTo>
                    <a:pt x="1453528" y="62865"/>
                  </a:lnTo>
                  <a:lnTo>
                    <a:pt x="1456562" y="58928"/>
                  </a:lnTo>
                  <a:lnTo>
                    <a:pt x="1462150" y="55880"/>
                  </a:lnTo>
                  <a:lnTo>
                    <a:pt x="1499845" y="55880"/>
                  </a:lnTo>
                  <a:lnTo>
                    <a:pt x="1498266" y="52641"/>
                  </a:lnTo>
                  <a:lnTo>
                    <a:pt x="1488184" y="45168"/>
                  </a:lnTo>
                  <a:lnTo>
                    <a:pt x="1474089" y="42672"/>
                  </a:lnTo>
                  <a:close/>
                </a:path>
                <a:path w="1506855" h="188595">
                  <a:moveTo>
                    <a:pt x="1420748" y="42672"/>
                  </a:moveTo>
                  <a:lnTo>
                    <a:pt x="1414145" y="42672"/>
                  </a:lnTo>
                  <a:lnTo>
                    <a:pt x="1404758" y="43789"/>
                  </a:lnTo>
                  <a:lnTo>
                    <a:pt x="1396587" y="47132"/>
                  </a:lnTo>
                  <a:lnTo>
                    <a:pt x="1389606" y="52691"/>
                  </a:lnTo>
                  <a:lnTo>
                    <a:pt x="1383792" y="60452"/>
                  </a:lnTo>
                  <a:lnTo>
                    <a:pt x="1393234" y="60452"/>
                  </a:lnTo>
                  <a:lnTo>
                    <a:pt x="1394586" y="58674"/>
                  </a:lnTo>
                  <a:lnTo>
                    <a:pt x="1400174" y="55880"/>
                  </a:lnTo>
                  <a:lnTo>
                    <a:pt x="1439222" y="55880"/>
                  </a:lnTo>
                  <a:lnTo>
                    <a:pt x="1436497" y="51943"/>
                  </a:lnTo>
                  <a:lnTo>
                    <a:pt x="1426591" y="44577"/>
                  </a:lnTo>
                  <a:lnTo>
                    <a:pt x="1420748" y="42672"/>
                  </a:lnTo>
                  <a:close/>
                </a:path>
              </a:pathLst>
            </a:custGeom>
            <a:solidFill>
              <a:srgbClr val="FFFFFF">
                <a:alpha val="98823"/>
              </a:srgbClr>
            </a:solidFill>
          </p:spPr>
          <p:txBody>
            <a:bodyPr wrap="square" lIns="0" tIns="0" rIns="0" bIns="0" rtlCol="0"/>
            <a:lstStyle/>
            <a:p>
              <a:endParaRPr sz="1764" dirty="0">
                <a:latin typeface="+mj-lt"/>
              </a:endParaRPr>
            </a:p>
          </p:txBody>
        </p:sp>
        <p:sp>
          <p:nvSpPr>
            <p:cNvPr id="98" name="object 96">
              <a:extLst>
                <a:ext uri="{FF2B5EF4-FFF2-40B4-BE49-F238E27FC236}">
                  <a16:creationId xmlns:a16="http://schemas.microsoft.com/office/drawing/2014/main" id="{F505C477-11A8-4954-AE3C-C2B73D1157C1}"/>
                </a:ext>
              </a:extLst>
            </p:cNvPr>
            <p:cNvSpPr/>
            <p:nvPr/>
          </p:nvSpPr>
          <p:spPr>
            <a:xfrm>
              <a:off x="1365504" y="2973323"/>
              <a:ext cx="1670685" cy="388620"/>
            </a:xfrm>
            <a:custGeom>
              <a:avLst/>
              <a:gdLst/>
              <a:ahLst/>
              <a:cxnLst/>
              <a:rect l="l" t="t" r="r" b="b"/>
              <a:pathLst>
                <a:path w="1670685" h="388620">
                  <a:moveTo>
                    <a:pt x="1670304" y="0"/>
                  </a:moveTo>
                  <a:lnTo>
                    <a:pt x="0" y="0"/>
                  </a:lnTo>
                  <a:lnTo>
                    <a:pt x="0" y="388620"/>
                  </a:lnTo>
                  <a:lnTo>
                    <a:pt x="1670304" y="388620"/>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99" name="object 97">
              <a:extLst>
                <a:ext uri="{FF2B5EF4-FFF2-40B4-BE49-F238E27FC236}">
                  <a16:creationId xmlns:a16="http://schemas.microsoft.com/office/drawing/2014/main" id="{7A9A0710-78BE-4D3D-8412-876C634BEFCA}"/>
                </a:ext>
              </a:extLst>
            </p:cNvPr>
            <p:cNvSpPr/>
            <p:nvPr/>
          </p:nvSpPr>
          <p:spPr>
            <a:xfrm>
              <a:off x="1365504" y="2973323"/>
              <a:ext cx="1670685" cy="388620"/>
            </a:xfrm>
            <a:custGeom>
              <a:avLst/>
              <a:gdLst/>
              <a:ahLst/>
              <a:cxnLst/>
              <a:rect l="l" t="t" r="r" b="b"/>
              <a:pathLst>
                <a:path w="1670685" h="388620">
                  <a:moveTo>
                    <a:pt x="0" y="388620"/>
                  </a:moveTo>
                  <a:lnTo>
                    <a:pt x="1670304" y="388620"/>
                  </a:lnTo>
                  <a:lnTo>
                    <a:pt x="1670304"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100" name="object 98">
              <a:extLst>
                <a:ext uri="{FF2B5EF4-FFF2-40B4-BE49-F238E27FC236}">
                  <a16:creationId xmlns:a16="http://schemas.microsoft.com/office/drawing/2014/main" id="{CABB7E7A-E543-48DD-B4BC-FBFCDA6C01C7}"/>
                </a:ext>
              </a:extLst>
            </p:cNvPr>
            <p:cNvSpPr/>
            <p:nvPr/>
          </p:nvSpPr>
          <p:spPr>
            <a:xfrm>
              <a:off x="1673987" y="3063874"/>
              <a:ext cx="1048385" cy="189865"/>
            </a:xfrm>
            <a:custGeom>
              <a:avLst/>
              <a:gdLst/>
              <a:ahLst/>
              <a:cxnLst/>
              <a:rect l="l" t="t" r="r" b="b"/>
              <a:pathLst>
                <a:path w="1048385" h="189864">
                  <a:moveTo>
                    <a:pt x="68961" y="7874"/>
                  </a:moveTo>
                  <a:lnTo>
                    <a:pt x="52324" y="7874"/>
                  </a:lnTo>
                  <a:lnTo>
                    <a:pt x="0" y="144399"/>
                  </a:lnTo>
                  <a:lnTo>
                    <a:pt x="17780" y="144399"/>
                  </a:lnTo>
                  <a:lnTo>
                    <a:pt x="31368" y="106172"/>
                  </a:lnTo>
                  <a:lnTo>
                    <a:pt x="106817" y="106172"/>
                  </a:lnTo>
                  <a:lnTo>
                    <a:pt x="101290" y="91821"/>
                  </a:lnTo>
                  <a:lnTo>
                    <a:pt x="36702" y="91821"/>
                  </a:lnTo>
                  <a:lnTo>
                    <a:pt x="58038" y="33527"/>
                  </a:lnTo>
                  <a:lnTo>
                    <a:pt x="58800" y="31369"/>
                  </a:lnTo>
                  <a:lnTo>
                    <a:pt x="59562" y="28321"/>
                  </a:lnTo>
                  <a:lnTo>
                    <a:pt x="60198" y="24384"/>
                  </a:lnTo>
                  <a:lnTo>
                    <a:pt x="75319" y="24384"/>
                  </a:lnTo>
                  <a:lnTo>
                    <a:pt x="68961" y="7874"/>
                  </a:lnTo>
                  <a:close/>
                </a:path>
                <a:path w="1048385" h="189864">
                  <a:moveTo>
                    <a:pt x="106817" y="106172"/>
                  </a:moveTo>
                  <a:lnTo>
                    <a:pt x="89281" y="106172"/>
                  </a:lnTo>
                  <a:lnTo>
                    <a:pt x="103758" y="144399"/>
                  </a:lnTo>
                  <a:lnTo>
                    <a:pt x="121538" y="144399"/>
                  </a:lnTo>
                  <a:lnTo>
                    <a:pt x="106817" y="106172"/>
                  </a:lnTo>
                  <a:close/>
                </a:path>
                <a:path w="1048385" h="189864">
                  <a:moveTo>
                    <a:pt x="75319" y="24384"/>
                  </a:moveTo>
                  <a:lnTo>
                    <a:pt x="60579" y="24384"/>
                  </a:lnTo>
                  <a:lnTo>
                    <a:pt x="61213" y="28575"/>
                  </a:lnTo>
                  <a:lnTo>
                    <a:pt x="61975" y="31623"/>
                  </a:lnTo>
                  <a:lnTo>
                    <a:pt x="62611" y="33527"/>
                  </a:lnTo>
                  <a:lnTo>
                    <a:pt x="84074" y="91821"/>
                  </a:lnTo>
                  <a:lnTo>
                    <a:pt x="101290" y="91821"/>
                  </a:lnTo>
                  <a:lnTo>
                    <a:pt x="75319" y="24384"/>
                  </a:lnTo>
                  <a:close/>
                </a:path>
                <a:path w="1048385" h="189864">
                  <a:moveTo>
                    <a:pt x="155829" y="46862"/>
                  </a:moveTo>
                  <a:lnTo>
                    <a:pt x="140207" y="46862"/>
                  </a:lnTo>
                  <a:lnTo>
                    <a:pt x="140207" y="189357"/>
                  </a:lnTo>
                  <a:lnTo>
                    <a:pt x="155829" y="189357"/>
                  </a:lnTo>
                  <a:lnTo>
                    <a:pt x="155829" y="130301"/>
                  </a:lnTo>
                  <a:lnTo>
                    <a:pt x="168447" y="130301"/>
                  </a:lnTo>
                  <a:lnTo>
                    <a:pt x="163702" y="125095"/>
                  </a:lnTo>
                  <a:lnTo>
                    <a:pt x="158369" y="119507"/>
                  </a:lnTo>
                  <a:lnTo>
                    <a:pt x="155829" y="112649"/>
                  </a:lnTo>
                  <a:lnTo>
                    <a:pt x="155829" y="81534"/>
                  </a:lnTo>
                  <a:lnTo>
                    <a:pt x="158623" y="73533"/>
                  </a:lnTo>
                  <a:lnTo>
                    <a:pt x="164198" y="67056"/>
                  </a:lnTo>
                  <a:lnTo>
                    <a:pt x="166935" y="64008"/>
                  </a:lnTo>
                  <a:lnTo>
                    <a:pt x="155829" y="64008"/>
                  </a:lnTo>
                  <a:lnTo>
                    <a:pt x="155829" y="46862"/>
                  </a:lnTo>
                  <a:close/>
                </a:path>
                <a:path w="1048385" h="189864">
                  <a:moveTo>
                    <a:pt x="168447" y="130301"/>
                  </a:moveTo>
                  <a:lnTo>
                    <a:pt x="156210" y="130301"/>
                  </a:lnTo>
                  <a:lnTo>
                    <a:pt x="161899" y="137469"/>
                  </a:lnTo>
                  <a:lnTo>
                    <a:pt x="168671" y="142589"/>
                  </a:lnTo>
                  <a:lnTo>
                    <a:pt x="176516" y="145661"/>
                  </a:lnTo>
                  <a:lnTo>
                    <a:pt x="185419" y="146685"/>
                  </a:lnTo>
                  <a:lnTo>
                    <a:pt x="195234" y="145776"/>
                  </a:lnTo>
                  <a:lnTo>
                    <a:pt x="203930" y="143033"/>
                  </a:lnTo>
                  <a:lnTo>
                    <a:pt x="211530" y="138433"/>
                  </a:lnTo>
                  <a:lnTo>
                    <a:pt x="216395" y="133604"/>
                  </a:lnTo>
                  <a:lnTo>
                    <a:pt x="175513" y="133604"/>
                  </a:lnTo>
                  <a:lnTo>
                    <a:pt x="168910" y="130810"/>
                  </a:lnTo>
                  <a:lnTo>
                    <a:pt x="168447" y="130301"/>
                  </a:lnTo>
                  <a:close/>
                </a:path>
                <a:path w="1048385" h="189864">
                  <a:moveTo>
                    <a:pt x="219411" y="57785"/>
                  </a:moveTo>
                  <a:lnTo>
                    <a:pt x="194563" y="57785"/>
                  </a:lnTo>
                  <a:lnTo>
                    <a:pt x="201421" y="60833"/>
                  </a:lnTo>
                  <a:lnTo>
                    <a:pt x="206375" y="67056"/>
                  </a:lnTo>
                  <a:lnTo>
                    <a:pt x="213854" y="92837"/>
                  </a:lnTo>
                  <a:lnTo>
                    <a:pt x="213367" y="101679"/>
                  </a:lnTo>
                  <a:lnTo>
                    <a:pt x="193039" y="133604"/>
                  </a:lnTo>
                  <a:lnTo>
                    <a:pt x="216395" y="133604"/>
                  </a:lnTo>
                  <a:lnTo>
                    <a:pt x="229869" y="92837"/>
                  </a:lnTo>
                  <a:lnTo>
                    <a:pt x="229223" y="82357"/>
                  </a:lnTo>
                  <a:lnTo>
                    <a:pt x="227266" y="73009"/>
                  </a:lnTo>
                  <a:lnTo>
                    <a:pt x="223976" y="64779"/>
                  </a:lnTo>
                  <a:lnTo>
                    <a:pt x="219411" y="57785"/>
                  </a:lnTo>
                  <a:close/>
                </a:path>
                <a:path w="1048385" h="189864">
                  <a:moveTo>
                    <a:pt x="189864" y="44576"/>
                  </a:moveTo>
                  <a:lnTo>
                    <a:pt x="179462" y="45791"/>
                  </a:lnTo>
                  <a:lnTo>
                    <a:pt x="170370" y="49434"/>
                  </a:lnTo>
                  <a:lnTo>
                    <a:pt x="162611" y="55506"/>
                  </a:lnTo>
                  <a:lnTo>
                    <a:pt x="156210" y="64008"/>
                  </a:lnTo>
                  <a:lnTo>
                    <a:pt x="166935" y="64008"/>
                  </a:lnTo>
                  <a:lnTo>
                    <a:pt x="169671" y="60960"/>
                  </a:lnTo>
                  <a:lnTo>
                    <a:pt x="176911" y="57785"/>
                  </a:lnTo>
                  <a:lnTo>
                    <a:pt x="219411" y="57785"/>
                  </a:lnTo>
                  <a:lnTo>
                    <a:pt x="213546" y="51970"/>
                  </a:lnTo>
                  <a:lnTo>
                    <a:pt x="206692" y="47878"/>
                  </a:lnTo>
                  <a:lnTo>
                    <a:pt x="198790" y="45406"/>
                  </a:lnTo>
                  <a:lnTo>
                    <a:pt x="189864" y="44576"/>
                  </a:lnTo>
                  <a:close/>
                </a:path>
                <a:path w="1048385" h="189864">
                  <a:moveTo>
                    <a:pt x="270129" y="46862"/>
                  </a:moveTo>
                  <a:lnTo>
                    <a:pt x="254507" y="46862"/>
                  </a:lnTo>
                  <a:lnTo>
                    <a:pt x="254507" y="189357"/>
                  </a:lnTo>
                  <a:lnTo>
                    <a:pt x="270129" y="189357"/>
                  </a:lnTo>
                  <a:lnTo>
                    <a:pt x="270129" y="130301"/>
                  </a:lnTo>
                  <a:lnTo>
                    <a:pt x="282747" y="130301"/>
                  </a:lnTo>
                  <a:lnTo>
                    <a:pt x="278002" y="125095"/>
                  </a:lnTo>
                  <a:lnTo>
                    <a:pt x="272669" y="119507"/>
                  </a:lnTo>
                  <a:lnTo>
                    <a:pt x="270129" y="112649"/>
                  </a:lnTo>
                  <a:lnTo>
                    <a:pt x="270129" y="81534"/>
                  </a:lnTo>
                  <a:lnTo>
                    <a:pt x="272923" y="73533"/>
                  </a:lnTo>
                  <a:lnTo>
                    <a:pt x="278498" y="67056"/>
                  </a:lnTo>
                  <a:lnTo>
                    <a:pt x="281235" y="64008"/>
                  </a:lnTo>
                  <a:lnTo>
                    <a:pt x="270129" y="64008"/>
                  </a:lnTo>
                  <a:lnTo>
                    <a:pt x="270129" y="46862"/>
                  </a:lnTo>
                  <a:close/>
                </a:path>
                <a:path w="1048385" h="189864">
                  <a:moveTo>
                    <a:pt x="282747" y="130301"/>
                  </a:moveTo>
                  <a:lnTo>
                    <a:pt x="270510" y="130301"/>
                  </a:lnTo>
                  <a:lnTo>
                    <a:pt x="276199" y="137469"/>
                  </a:lnTo>
                  <a:lnTo>
                    <a:pt x="282971" y="142589"/>
                  </a:lnTo>
                  <a:lnTo>
                    <a:pt x="290816" y="145661"/>
                  </a:lnTo>
                  <a:lnTo>
                    <a:pt x="299719" y="146685"/>
                  </a:lnTo>
                  <a:lnTo>
                    <a:pt x="309534" y="145776"/>
                  </a:lnTo>
                  <a:lnTo>
                    <a:pt x="318230" y="143033"/>
                  </a:lnTo>
                  <a:lnTo>
                    <a:pt x="325830" y="138433"/>
                  </a:lnTo>
                  <a:lnTo>
                    <a:pt x="330695" y="133604"/>
                  </a:lnTo>
                  <a:lnTo>
                    <a:pt x="289813" y="133604"/>
                  </a:lnTo>
                  <a:lnTo>
                    <a:pt x="283210" y="130810"/>
                  </a:lnTo>
                  <a:lnTo>
                    <a:pt x="282747" y="130301"/>
                  </a:lnTo>
                  <a:close/>
                </a:path>
                <a:path w="1048385" h="189864">
                  <a:moveTo>
                    <a:pt x="333711" y="57785"/>
                  </a:moveTo>
                  <a:lnTo>
                    <a:pt x="308863" y="57785"/>
                  </a:lnTo>
                  <a:lnTo>
                    <a:pt x="315721" y="60833"/>
                  </a:lnTo>
                  <a:lnTo>
                    <a:pt x="320675" y="67056"/>
                  </a:lnTo>
                  <a:lnTo>
                    <a:pt x="328154" y="92837"/>
                  </a:lnTo>
                  <a:lnTo>
                    <a:pt x="327667" y="101679"/>
                  </a:lnTo>
                  <a:lnTo>
                    <a:pt x="307339" y="133604"/>
                  </a:lnTo>
                  <a:lnTo>
                    <a:pt x="330695" y="133604"/>
                  </a:lnTo>
                  <a:lnTo>
                    <a:pt x="344169" y="92837"/>
                  </a:lnTo>
                  <a:lnTo>
                    <a:pt x="343523" y="82357"/>
                  </a:lnTo>
                  <a:lnTo>
                    <a:pt x="341566" y="73009"/>
                  </a:lnTo>
                  <a:lnTo>
                    <a:pt x="338276" y="64779"/>
                  </a:lnTo>
                  <a:lnTo>
                    <a:pt x="333711" y="57785"/>
                  </a:lnTo>
                  <a:close/>
                </a:path>
                <a:path w="1048385" h="189864">
                  <a:moveTo>
                    <a:pt x="304164" y="44576"/>
                  </a:moveTo>
                  <a:lnTo>
                    <a:pt x="293762" y="45791"/>
                  </a:lnTo>
                  <a:lnTo>
                    <a:pt x="284670" y="49434"/>
                  </a:lnTo>
                  <a:lnTo>
                    <a:pt x="276911" y="55506"/>
                  </a:lnTo>
                  <a:lnTo>
                    <a:pt x="270510" y="64008"/>
                  </a:lnTo>
                  <a:lnTo>
                    <a:pt x="281235" y="64008"/>
                  </a:lnTo>
                  <a:lnTo>
                    <a:pt x="283971" y="60960"/>
                  </a:lnTo>
                  <a:lnTo>
                    <a:pt x="291211" y="57785"/>
                  </a:lnTo>
                  <a:lnTo>
                    <a:pt x="333711" y="57785"/>
                  </a:lnTo>
                  <a:lnTo>
                    <a:pt x="327846" y="51970"/>
                  </a:lnTo>
                  <a:lnTo>
                    <a:pt x="320992" y="47878"/>
                  </a:lnTo>
                  <a:lnTo>
                    <a:pt x="313090" y="45406"/>
                  </a:lnTo>
                  <a:lnTo>
                    <a:pt x="304164" y="44576"/>
                  </a:lnTo>
                  <a:close/>
                </a:path>
                <a:path w="1048385" h="189864">
                  <a:moveTo>
                    <a:pt x="384429" y="0"/>
                  </a:moveTo>
                  <a:lnTo>
                    <a:pt x="368807" y="0"/>
                  </a:lnTo>
                  <a:lnTo>
                    <a:pt x="368807" y="144399"/>
                  </a:lnTo>
                  <a:lnTo>
                    <a:pt x="384429" y="144399"/>
                  </a:lnTo>
                  <a:lnTo>
                    <a:pt x="384429" y="0"/>
                  </a:lnTo>
                  <a:close/>
                </a:path>
                <a:path w="1048385" h="189864">
                  <a:moveTo>
                    <a:pt x="426846" y="1905"/>
                  </a:moveTo>
                  <a:lnTo>
                    <a:pt x="421258" y="1905"/>
                  </a:lnTo>
                  <a:lnTo>
                    <a:pt x="418845" y="2794"/>
                  </a:lnTo>
                  <a:lnTo>
                    <a:pt x="414908" y="6731"/>
                  </a:lnTo>
                  <a:lnTo>
                    <a:pt x="413893" y="9144"/>
                  </a:lnTo>
                  <a:lnTo>
                    <a:pt x="413893" y="14986"/>
                  </a:lnTo>
                  <a:lnTo>
                    <a:pt x="414908" y="17399"/>
                  </a:lnTo>
                  <a:lnTo>
                    <a:pt x="416940" y="19304"/>
                  </a:lnTo>
                  <a:lnTo>
                    <a:pt x="418845" y="21209"/>
                  </a:lnTo>
                  <a:lnTo>
                    <a:pt x="421258" y="22098"/>
                  </a:lnTo>
                  <a:lnTo>
                    <a:pt x="426846" y="22098"/>
                  </a:lnTo>
                  <a:lnTo>
                    <a:pt x="429260" y="21209"/>
                  </a:lnTo>
                  <a:lnTo>
                    <a:pt x="431292" y="19176"/>
                  </a:lnTo>
                  <a:lnTo>
                    <a:pt x="433324" y="17272"/>
                  </a:lnTo>
                  <a:lnTo>
                    <a:pt x="434286" y="14986"/>
                  </a:lnTo>
                  <a:lnTo>
                    <a:pt x="434339" y="9144"/>
                  </a:lnTo>
                  <a:lnTo>
                    <a:pt x="433324" y="6731"/>
                  </a:lnTo>
                  <a:lnTo>
                    <a:pt x="431292" y="4699"/>
                  </a:lnTo>
                  <a:lnTo>
                    <a:pt x="429260" y="2794"/>
                  </a:lnTo>
                  <a:lnTo>
                    <a:pt x="426846" y="1905"/>
                  </a:lnTo>
                  <a:close/>
                </a:path>
                <a:path w="1048385" h="189864">
                  <a:moveTo>
                    <a:pt x="431673" y="46862"/>
                  </a:moveTo>
                  <a:lnTo>
                    <a:pt x="416051" y="46862"/>
                  </a:lnTo>
                  <a:lnTo>
                    <a:pt x="416051" y="144399"/>
                  </a:lnTo>
                  <a:lnTo>
                    <a:pt x="431673" y="144399"/>
                  </a:lnTo>
                  <a:lnTo>
                    <a:pt x="431673" y="46862"/>
                  </a:lnTo>
                  <a:close/>
                </a:path>
                <a:path w="1048385" h="189864">
                  <a:moveTo>
                    <a:pt x="515874" y="44576"/>
                  </a:moveTo>
                  <a:lnTo>
                    <a:pt x="507238" y="44576"/>
                  </a:lnTo>
                  <a:lnTo>
                    <a:pt x="496304" y="45501"/>
                  </a:lnTo>
                  <a:lnTo>
                    <a:pt x="464387" y="67109"/>
                  </a:lnTo>
                  <a:lnTo>
                    <a:pt x="456564" y="97917"/>
                  </a:lnTo>
                  <a:lnTo>
                    <a:pt x="457372" y="108253"/>
                  </a:lnTo>
                  <a:lnTo>
                    <a:pt x="484219" y="143319"/>
                  </a:lnTo>
                  <a:lnTo>
                    <a:pt x="503046" y="146685"/>
                  </a:lnTo>
                  <a:lnTo>
                    <a:pt x="510500" y="146276"/>
                  </a:lnTo>
                  <a:lnTo>
                    <a:pt x="517429" y="145033"/>
                  </a:lnTo>
                  <a:lnTo>
                    <a:pt x="523835" y="142934"/>
                  </a:lnTo>
                  <a:lnTo>
                    <a:pt x="529717" y="139954"/>
                  </a:lnTo>
                  <a:lnTo>
                    <a:pt x="529717" y="133604"/>
                  </a:lnTo>
                  <a:lnTo>
                    <a:pt x="505713" y="133604"/>
                  </a:lnTo>
                  <a:lnTo>
                    <a:pt x="498550" y="132984"/>
                  </a:lnTo>
                  <a:lnTo>
                    <a:pt x="472567" y="96647"/>
                  </a:lnTo>
                  <a:lnTo>
                    <a:pt x="473164" y="88312"/>
                  </a:lnTo>
                  <a:lnTo>
                    <a:pt x="499560" y="58451"/>
                  </a:lnTo>
                  <a:lnTo>
                    <a:pt x="506730" y="57785"/>
                  </a:lnTo>
                  <a:lnTo>
                    <a:pt x="529970" y="57785"/>
                  </a:lnTo>
                  <a:lnTo>
                    <a:pt x="529970" y="49402"/>
                  </a:lnTo>
                  <a:lnTo>
                    <a:pt x="523367" y="46227"/>
                  </a:lnTo>
                  <a:lnTo>
                    <a:pt x="515874" y="44576"/>
                  </a:lnTo>
                  <a:close/>
                </a:path>
                <a:path w="1048385" h="189864">
                  <a:moveTo>
                    <a:pt x="529717" y="125095"/>
                  </a:moveTo>
                  <a:lnTo>
                    <a:pt x="524001" y="128835"/>
                  </a:lnTo>
                  <a:lnTo>
                    <a:pt x="518096" y="131492"/>
                  </a:lnTo>
                  <a:lnTo>
                    <a:pt x="512000" y="133078"/>
                  </a:lnTo>
                  <a:lnTo>
                    <a:pt x="505713" y="133604"/>
                  </a:lnTo>
                  <a:lnTo>
                    <a:pt x="529717" y="133604"/>
                  </a:lnTo>
                  <a:lnTo>
                    <a:pt x="529717" y="125095"/>
                  </a:lnTo>
                  <a:close/>
                </a:path>
                <a:path w="1048385" h="189864">
                  <a:moveTo>
                    <a:pt x="529970" y="57785"/>
                  </a:moveTo>
                  <a:lnTo>
                    <a:pt x="514985" y="57785"/>
                  </a:lnTo>
                  <a:lnTo>
                    <a:pt x="522731" y="60325"/>
                  </a:lnTo>
                  <a:lnTo>
                    <a:pt x="529970" y="65405"/>
                  </a:lnTo>
                  <a:lnTo>
                    <a:pt x="529970" y="57785"/>
                  </a:lnTo>
                  <a:close/>
                </a:path>
                <a:path w="1048385" h="189864">
                  <a:moveTo>
                    <a:pt x="616744" y="57785"/>
                  </a:moveTo>
                  <a:lnTo>
                    <a:pt x="587248" y="57785"/>
                  </a:lnTo>
                  <a:lnTo>
                    <a:pt x="596082" y="59334"/>
                  </a:lnTo>
                  <a:lnTo>
                    <a:pt x="602392" y="63992"/>
                  </a:lnTo>
                  <a:lnTo>
                    <a:pt x="606178" y="71768"/>
                  </a:lnTo>
                  <a:lnTo>
                    <a:pt x="607440" y="82676"/>
                  </a:lnTo>
                  <a:lnTo>
                    <a:pt x="578104" y="86740"/>
                  </a:lnTo>
                  <a:lnTo>
                    <a:pt x="564028" y="90380"/>
                  </a:lnTo>
                  <a:lnTo>
                    <a:pt x="553989" y="96901"/>
                  </a:lnTo>
                  <a:lnTo>
                    <a:pt x="547971" y="106299"/>
                  </a:lnTo>
                  <a:lnTo>
                    <a:pt x="545973" y="118490"/>
                  </a:lnTo>
                  <a:lnTo>
                    <a:pt x="545973" y="127000"/>
                  </a:lnTo>
                  <a:lnTo>
                    <a:pt x="548639" y="133858"/>
                  </a:lnTo>
                  <a:lnTo>
                    <a:pt x="559688" y="144145"/>
                  </a:lnTo>
                  <a:lnTo>
                    <a:pt x="567308" y="146685"/>
                  </a:lnTo>
                  <a:lnTo>
                    <a:pt x="576961" y="146685"/>
                  </a:lnTo>
                  <a:lnTo>
                    <a:pt x="586271" y="145589"/>
                  </a:lnTo>
                  <a:lnTo>
                    <a:pt x="594391" y="142303"/>
                  </a:lnTo>
                  <a:lnTo>
                    <a:pt x="601321" y="136826"/>
                  </a:lnTo>
                  <a:lnTo>
                    <a:pt x="603733" y="133604"/>
                  </a:lnTo>
                  <a:lnTo>
                    <a:pt x="574929" y="133604"/>
                  </a:lnTo>
                  <a:lnTo>
                    <a:pt x="570483" y="132080"/>
                  </a:lnTo>
                  <a:lnTo>
                    <a:pt x="563626" y="125984"/>
                  </a:lnTo>
                  <a:lnTo>
                    <a:pt x="561975" y="122174"/>
                  </a:lnTo>
                  <a:lnTo>
                    <a:pt x="561975" y="110871"/>
                  </a:lnTo>
                  <a:lnTo>
                    <a:pt x="563752" y="106299"/>
                  </a:lnTo>
                  <a:lnTo>
                    <a:pt x="567436" y="103759"/>
                  </a:lnTo>
                  <a:lnTo>
                    <a:pt x="571119" y="101092"/>
                  </a:lnTo>
                  <a:lnTo>
                    <a:pt x="576580" y="99313"/>
                  </a:lnTo>
                  <a:lnTo>
                    <a:pt x="607440" y="95123"/>
                  </a:lnTo>
                  <a:lnTo>
                    <a:pt x="623062" y="95123"/>
                  </a:lnTo>
                  <a:lnTo>
                    <a:pt x="623062" y="81025"/>
                  </a:lnTo>
                  <a:lnTo>
                    <a:pt x="620899" y="65097"/>
                  </a:lnTo>
                  <a:lnTo>
                    <a:pt x="616744" y="57785"/>
                  </a:lnTo>
                  <a:close/>
                </a:path>
                <a:path w="1048385" h="189864">
                  <a:moveTo>
                    <a:pt x="623062" y="129159"/>
                  </a:moveTo>
                  <a:lnTo>
                    <a:pt x="607440" y="129159"/>
                  </a:lnTo>
                  <a:lnTo>
                    <a:pt x="607440" y="144399"/>
                  </a:lnTo>
                  <a:lnTo>
                    <a:pt x="623062" y="144399"/>
                  </a:lnTo>
                  <a:lnTo>
                    <a:pt x="623062" y="129159"/>
                  </a:lnTo>
                  <a:close/>
                </a:path>
                <a:path w="1048385" h="189864">
                  <a:moveTo>
                    <a:pt x="623062" y="95123"/>
                  </a:moveTo>
                  <a:lnTo>
                    <a:pt x="607440" y="95123"/>
                  </a:lnTo>
                  <a:lnTo>
                    <a:pt x="607440" y="113157"/>
                  </a:lnTo>
                  <a:lnTo>
                    <a:pt x="604901" y="120014"/>
                  </a:lnTo>
                  <a:lnTo>
                    <a:pt x="599820" y="125475"/>
                  </a:lnTo>
                  <a:lnTo>
                    <a:pt x="594740" y="130810"/>
                  </a:lnTo>
                  <a:lnTo>
                    <a:pt x="588390" y="133604"/>
                  </a:lnTo>
                  <a:lnTo>
                    <a:pt x="603733" y="133604"/>
                  </a:lnTo>
                  <a:lnTo>
                    <a:pt x="607060" y="129159"/>
                  </a:lnTo>
                  <a:lnTo>
                    <a:pt x="623062" y="129159"/>
                  </a:lnTo>
                  <a:lnTo>
                    <a:pt x="623062" y="95123"/>
                  </a:lnTo>
                  <a:close/>
                </a:path>
                <a:path w="1048385" h="189864">
                  <a:moveTo>
                    <a:pt x="588644" y="44576"/>
                  </a:moveTo>
                  <a:lnTo>
                    <a:pt x="555498" y="69723"/>
                  </a:lnTo>
                  <a:lnTo>
                    <a:pt x="562780" y="64482"/>
                  </a:lnTo>
                  <a:lnTo>
                    <a:pt x="570515" y="60753"/>
                  </a:lnTo>
                  <a:lnTo>
                    <a:pt x="578679" y="58525"/>
                  </a:lnTo>
                  <a:lnTo>
                    <a:pt x="587248" y="57785"/>
                  </a:lnTo>
                  <a:lnTo>
                    <a:pt x="616744" y="57785"/>
                  </a:lnTo>
                  <a:lnTo>
                    <a:pt x="614426" y="53705"/>
                  </a:lnTo>
                  <a:lnTo>
                    <a:pt x="603666" y="46861"/>
                  </a:lnTo>
                  <a:lnTo>
                    <a:pt x="588644" y="44576"/>
                  </a:lnTo>
                  <a:close/>
                </a:path>
                <a:path w="1048385" h="189864">
                  <a:moveTo>
                    <a:pt x="672973" y="60198"/>
                  </a:moveTo>
                  <a:lnTo>
                    <a:pt x="657351" y="60198"/>
                  </a:lnTo>
                  <a:lnTo>
                    <a:pt x="657351" y="117983"/>
                  </a:lnTo>
                  <a:lnTo>
                    <a:pt x="658947" y="130484"/>
                  </a:lnTo>
                  <a:lnTo>
                    <a:pt x="663733" y="139414"/>
                  </a:lnTo>
                  <a:lnTo>
                    <a:pt x="671710" y="144772"/>
                  </a:lnTo>
                  <a:lnTo>
                    <a:pt x="682879" y="146558"/>
                  </a:lnTo>
                  <a:lnTo>
                    <a:pt x="688975" y="146558"/>
                  </a:lnTo>
                  <a:lnTo>
                    <a:pt x="693801" y="145542"/>
                  </a:lnTo>
                  <a:lnTo>
                    <a:pt x="697483" y="143510"/>
                  </a:lnTo>
                  <a:lnTo>
                    <a:pt x="697483" y="133350"/>
                  </a:lnTo>
                  <a:lnTo>
                    <a:pt x="682117" y="133350"/>
                  </a:lnTo>
                  <a:lnTo>
                    <a:pt x="678433" y="131952"/>
                  </a:lnTo>
                  <a:lnTo>
                    <a:pt x="676275" y="129159"/>
                  </a:lnTo>
                  <a:lnTo>
                    <a:pt x="673988" y="126364"/>
                  </a:lnTo>
                  <a:lnTo>
                    <a:pt x="672973" y="121793"/>
                  </a:lnTo>
                  <a:lnTo>
                    <a:pt x="672973" y="60198"/>
                  </a:lnTo>
                  <a:close/>
                </a:path>
                <a:path w="1048385" h="189864">
                  <a:moveTo>
                    <a:pt x="697483" y="130175"/>
                  </a:moveTo>
                  <a:lnTo>
                    <a:pt x="694689" y="132334"/>
                  </a:lnTo>
                  <a:lnTo>
                    <a:pt x="691261" y="133350"/>
                  </a:lnTo>
                  <a:lnTo>
                    <a:pt x="697483" y="133350"/>
                  </a:lnTo>
                  <a:lnTo>
                    <a:pt x="697483" y="130175"/>
                  </a:lnTo>
                  <a:close/>
                </a:path>
                <a:path w="1048385" h="189864">
                  <a:moveTo>
                    <a:pt x="697483" y="46862"/>
                  </a:moveTo>
                  <a:lnTo>
                    <a:pt x="640588" y="46862"/>
                  </a:lnTo>
                  <a:lnTo>
                    <a:pt x="640588" y="60198"/>
                  </a:lnTo>
                  <a:lnTo>
                    <a:pt x="697483" y="60198"/>
                  </a:lnTo>
                  <a:lnTo>
                    <a:pt x="697483" y="46862"/>
                  </a:lnTo>
                  <a:close/>
                </a:path>
                <a:path w="1048385" h="189864">
                  <a:moveTo>
                    <a:pt x="672973" y="18034"/>
                  </a:moveTo>
                  <a:lnTo>
                    <a:pt x="657351" y="23113"/>
                  </a:lnTo>
                  <a:lnTo>
                    <a:pt x="657351" y="46862"/>
                  </a:lnTo>
                  <a:lnTo>
                    <a:pt x="672973" y="46862"/>
                  </a:lnTo>
                  <a:lnTo>
                    <a:pt x="672973" y="18034"/>
                  </a:lnTo>
                  <a:close/>
                </a:path>
                <a:path w="1048385" h="189864">
                  <a:moveTo>
                    <a:pt x="728599" y="1905"/>
                  </a:moveTo>
                  <a:lnTo>
                    <a:pt x="723011" y="1905"/>
                  </a:lnTo>
                  <a:lnTo>
                    <a:pt x="720598" y="2794"/>
                  </a:lnTo>
                  <a:lnTo>
                    <a:pt x="716661" y="6731"/>
                  </a:lnTo>
                  <a:lnTo>
                    <a:pt x="715644" y="9144"/>
                  </a:lnTo>
                  <a:lnTo>
                    <a:pt x="715644" y="14986"/>
                  </a:lnTo>
                  <a:lnTo>
                    <a:pt x="716661" y="17399"/>
                  </a:lnTo>
                  <a:lnTo>
                    <a:pt x="718693" y="19304"/>
                  </a:lnTo>
                  <a:lnTo>
                    <a:pt x="720598" y="21209"/>
                  </a:lnTo>
                  <a:lnTo>
                    <a:pt x="723011" y="22098"/>
                  </a:lnTo>
                  <a:lnTo>
                    <a:pt x="728599" y="22098"/>
                  </a:lnTo>
                  <a:lnTo>
                    <a:pt x="731012" y="21209"/>
                  </a:lnTo>
                  <a:lnTo>
                    <a:pt x="733044" y="19176"/>
                  </a:lnTo>
                  <a:lnTo>
                    <a:pt x="735076" y="17272"/>
                  </a:lnTo>
                  <a:lnTo>
                    <a:pt x="736038" y="14986"/>
                  </a:lnTo>
                  <a:lnTo>
                    <a:pt x="736092" y="9144"/>
                  </a:lnTo>
                  <a:lnTo>
                    <a:pt x="735076" y="6731"/>
                  </a:lnTo>
                  <a:lnTo>
                    <a:pt x="733044" y="4699"/>
                  </a:lnTo>
                  <a:lnTo>
                    <a:pt x="731012" y="2794"/>
                  </a:lnTo>
                  <a:lnTo>
                    <a:pt x="728599" y="1905"/>
                  </a:lnTo>
                  <a:close/>
                </a:path>
                <a:path w="1048385" h="189864">
                  <a:moveTo>
                    <a:pt x="733425" y="46862"/>
                  </a:moveTo>
                  <a:lnTo>
                    <a:pt x="717804" y="46862"/>
                  </a:lnTo>
                  <a:lnTo>
                    <a:pt x="717804" y="144399"/>
                  </a:lnTo>
                  <a:lnTo>
                    <a:pt x="733425" y="144399"/>
                  </a:lnTo>
                  <a:lnTo>
                    <a:pt x="733425" y="46862"/>
                  </a:lnTo>
                  <a:close/>
                </a:path>
                <a:path w="1048385" h="189864">
                  <a:moveTo>
                    <a:pt x="808101" y="44576"/>
                  </a:moveTo>
                  <a:lnTo>
                    <a:pt x="771774" y="58425"/>
                  </a:lnTo>
                  <a:lnTo>
                    <a:pt x="758317" y="96774"/>
                  </a:lnTo>
                  <a:lnTo>
                    <a:pt x="759126" y="107539"/>
                  </a:lnTo>
                  <a:lnTo>
                    <a:pt x="786352" y="143271"/>
                  </a:lnTo>
                  <a:lnTo>
                    <a:pt x="805814" y="146685"/>
                  </a:lnTo>
                  <a:lnTo>
                    <a:pt x="816314" y="145805"/>
                  </a:lnTo>
                  <a:lnTo>
                    <a:pt x="825706" y="143176"/>
                  </a:lnTo>
                  <a:lnTo>
                    <a:pt x="833979" y="138809"/>
                  </a:lnTo>
                  <a:lnTo>
                    <a:pt x="840079" y="133604"/>
                  </a:lnTo>
                  <a:lnTo>
                    <a:pt x="806957" y="133604"/>
                  </a:lnTo>
                  <a:lnTo>
                    <a:pt x="799907" y="132982"/>
                  </a:lnTo>
                  <a:lnTo>
                    <a:pt x="774354" y="96774"/>
                  </a:lnTo>
                  <a:lnTo>
                    <a:pt x="774384" y="95250"/>
                  </a:lnTo>
                  <a:lnTo>
                    <a:pt x="793448" y="60340"/>
                  </a:lnTo>
                  <a:lnTo>
                    <a:pt x="806957" y="57785"/>
                  </a:lnTo>
                  <a:lnTo>
                    <a:pt x="841845" y="57785"/>
                  </a:lnTo>
                  <a:lnTo>
                    <a:pt x="835425" y="52185"/>
                  </a:lnTo>
                  <a:lnTo>
                    <a:pt x="827500" y="47974"/>
                  </a:lnTo>
                  <a:lnTo>
                    <a:pt x="818384" y="45430"/>
                  </a:lnTo>
                  <a:lnTo>
                    <a:pt x="808101" y="44576"/>
                  </a:lnTo>
                  <a:close/>
                </a:path>
                <a:path w="1048385" h="189864">
                  <a:moveTo>
                    <a:pt x="841845" y="57785"/>
                  </a:moveTo>
                  <a:lnTo>
                    <a:pt x="816990" y="57785"/>
                  </a:lnTo>
                  <a:lnTo>
                    <a:pt x="824738" y="61087"/>
                  </a:lnTo>
                  <a:lnTo>
                    <a:pt x="830199" y="67690"/>
                  </a:lnTo>
                  <a:lnTo>
                    <a:pt x="833772" y="73167"/>
                  </a:lnTo>
                  <a:lnTo>
                    <a:pt x="836310" y="79692"/>
                  </a:lnTo>
                  <a:lnTo>
                    <a:pt x="837824" y="87264"/>
                  </a:lnTo>
                  <a:lnTo>
                    <a:pt x="838290" y="95250"/>
                  </a:lnTo>
                  <a:lnTo>
                    <a:pt x="838274" y="96774"/>
                  </a:lnTo>
                  <a:lnTo>
                    <a:pt x="816990" y="133604"/>
                  </a:lnTo>
                  <a:lnTo>
                    <a:pt x="840079" y="133604"/>
                  </a:lnTo>
                  <a:lnTo>
                    <a:pt x="854329" y="95250"/>
                  </a:lnTo>
                  <a:lnTo>
                    <a:pt x="853567" y="84006"/>
                  </a:lnTo>
                  <a:lnTo>
                    <a:pt x="851281" y="74072"/>
                  </a:lnTo>
                  <a:lnTo>
                    <a:pt x="847470" y="65424"/>
                  </a:lnTo>
                  <a:lnTo>
                    <a:pt x="842137" y="58038"/>
                  </a:lnTo>
                  <a:lnTo>
                    <a:pt x="841845" y="57785"/>
                  </a:lnTo>
                  <a:close/>
                </a:path>
                <a:path w="1048385" h="189864">
                  <a:moveTo>
                    <a:pt x="894969" y="46862"/>
                  </a:moveTo>
                  <a:lnTo>
                    <a:pt x="879348" y="46862"/>
                  </a:lnTo>
                  <a:lnTo>
                    <a:pt x="879348" y="144399"/>
                  </a:lnTo>
                  <a:lnTo>
                    <a:pt x="894969" y="144399"/>
                  </a:lnTo>
                  <a:lnTo>
                    <a:pt x="894969" y="79883"/>
                  </a:lnTo>
                  <a:lnTo>
                    <a:pt x="897508" y="72389"/>
                  </a:lnTo>
                  <a:lnTo>
                    <a:pt x="905570" y="63119"/>
                  </a:lnTo>
                  <a:lnTo>
                    <a:pt x="894969" y="63119"/>
                  </a:lnTo>
                  <a:lnTo>
                    <a:pt x="894969" y="46862"/>
                  </a:lnTo>
                  <a:close/>
                </a:path>
                <a:path w="1048385" h="189864">
                  <a:moveTo>
                    <a:pt x="953657" y="57785"/>
                  </a:moveTo>
                  <a:lnTo>
                    <a:pt x="922019" y="57785"/>
                  </a:lnTo>
                  <a:lnTo>
                    <a:pt x="931927" y="59715"/>
                  </a:lnTo>
                  <a:lnTo>
                    <a:pt x="938990" y="65516"/>
                  </a:lnTo>
                  <a:lnTo>
                    <a:pt x="943219" y="75197"/>
                  </a:lnTo>
                  <a:lnTo>
                    <a:pt x="944626" y="88773"/>
                  </a:lnTo>
                  <a:lnTo>
                    <a:pt x="944626" y="144399"/>
                  </a:lnTo>
                  <a:lnTo>
                    <a:pt x="960246" y="144399"/>
                  </a:lnTo>
                  <a:lnTo>
                    <a:pt x="960246" y="84836"/>
                  </a:lnTo>
                  <a:lnTo>
                    <a:pt x="959723" y="75618"/>
                  </a:lnTo>
                  <a:lnTo>
                    <a:pt x="958151" y="67579"/>
                  </a:lnTo>
                  <a:lnTo>
                    <a:pt x="955530" y="60706"/>
                  </a:lnTo>
                  <a:lnTo>
                    <a:pt x="953657" y="57785"/>
                  </a:lnTo>
                  <a:close/>
                </a:path>
                <a:path w="1048385" h="189864">
                  <a:moveTo>
                    <a:pt x="927354" y="44576"/>
                  </a:moveTo>
                  <a:lnTo>
                    <a:pt x="917495" y="45741"/>
                  </a:lnTo>
                  <a:lnTo>
                    <a:pt x="908875" y="49228"/>
                  </a:lnTo>
                  <a:lnTo>
                    <a:pt x="901493" y="55024"/>
                  </a:lnTo>
                  <a:lnTo>
                    <a:pt x="895350" y="63119"/>
                  </a:lnTo>
                  <a:lnTo>
                    <a:pt x="905570" y="63119"/>
                  </a:lnTo>
                  <a:lnTo>
                    <a:pt x="907669" y="60706"/>
                  </a:lnTo>
                  <a:lnTo>
                    <a:pt x="914145" y="57785"/>
                  </a:lnTo>
                  <a:lnTo>
                    <a:pt x="953657" y="57785"/>
                  </a:lnTo>
                  <a:lnTo>
                    <a:pt x="951864" y="54990"/>
                  </a:lnTo>
                  <a:lnTo>
                    <a:pt x="947124" y="50417"/>
                  </a:lnTo>
                  <a:lnTo>
                    <a:pt x="941466" y="47164"/>
                  </a:lnTo>
                  <a:lnTo>
                    <a:pt x="934880" y="45221"/>
                  </a:lnTo>
                  <a:lnTo>
                    <a:pt x="927354" y="44576"/>
                  </a:lnTo>
                  <a:close/>
                </a:path>
                <a:path w="1048385" h="189864">
                  <a:moveTo>
                    <a:pt x="983107" y="124206"/>
                  </a:moveTo>
                  <a:lnTo>
                    <a:pt x="983107" y="140970"/>
                  </a:lnTo>
                  <a:lnTo>
                    <a:pt x="988891" y="143470"/>
                  </a:lnTo>
                  <a:lnTo>
                    <a:pt x="995187" y="145256"/>
                  </a:lnTo>
                  <a:lnTo>
                    <a:pt x="1001984" y="146327"/>
                  </a:lnTo>
                  <a:lnTo>
                    <a:pt x="1009269" y="146685"/>
                  </a:lnTo>
                  <a:lnTo>
                    <a:pt x="1014349" y="146685"/>
                  </a:lnTo>
                  <a:lnTo>
                    <a:pt x="1043051" y="133604"/>
                  </a:lnTo>
                  <a:lnTo>
                    <a:pt x="1011301" y="133604"/>
                  </a:lnTo>
                  <a:lnTo>
                    <a:pt x="1003752" y="133010"/>
                  </a:lnTo>
                  <a:lnTo>
                    <a:pt x="996537" y="131238"/>
                  </a:lnTo>
                  <a:lnTo>
                    <a:pt x="989655" y="128299"/>
                  </a:lnTo>
                  <a:lnTo>
                    <a:pt x="983107" y="124206"/>
                  </a:lnTo>
                  <a:close/>
                </a:path>
                <a:path w="1048385" h="189864">
                  <a:moveTo>
                    <a:pt x="1029081" y="44576"/>
                  </a:moveTo>
                  <a:lnTo>
                    <a:pt x="1015873" y="44576"/>
                  </a:lnTo>
                  <a:lnTo>
                    <a:pt x="1011301" y="45212"/>
                  </a:lnTo>
                  <a:lnTo>
                    <a:pt x="1006856" y="46482"/>
                  </a:lnTo>
                  <a:lnTo>
                    <a:pt x="1002283" y="47625"/>
                  </a:lnTo>
                  <a:lnTo>
                    <a:pt x="998346" y="49402"/>
                  </a:lnTo>
                  <a:lnTo>
                    <a:pt x="994918" y="51815"/>
                  </a:lnTo>
                  <a:lnTo>
                    <a:pt x="991362" y="54229"/>
                  </a:lnTo>
                  <a:lnTo>
                    <a:pt x="988568" y="57150"/>
                  </a:lnTo>
                  <a:lnTo>
                    <a:pt x="986536" y="60706"/>
                  </a:lnTo>
                  <a:lnTo>
                    <a:pt x="984376" y="64135"/>
                  </a:lnTo>
                  <a:lnTo>
                    <a:pt x="983361" y="68199"/>
                  </a:lnTo>
                  <a:lnTo>
                    <a:pt x="983361" y="76581"/>
                  </a:lnTo>
                  <a:lnTo>
                    <a:pt x="983869" y="79883"/>
                  </a:lnTo>
                  <a:lnTo>
                    <a:pt x="986155" y="85471"/>
                  </a:lnTo>
                  <a:lnTo>
                    <a:pt x="987806" y="87884"/>
                  </a:lnTo>
                  <a:lnTo>
                    <a:pt x="989964" y="90043"/>
                  </a:lnTo>
                  <a:lnTo>
                    <a:pt x="992124" y="92329"/>
                  </a:lnTo>
                  <a:lnTo>
                    <a:pt x="1012698" y="102362"/>
                  </a:lnTo>
                  <a:lnTo>
                    <a:pt x="1018286" y="104648"/>
                  </a:lnTo>
                  <a:lnTo>
                    <a:pt x="1031875" y="117221"/>
                  </a:lnTo>
                  <a:lnTo>
                    <a:pt x="1031875" y="129032"/>
                  </a:lnTo>
                  <a:lnTo>
                    <a:pt x="1025017" y="133604"/>
                  </a:lnTo>
                  <a:lnTo>
                    <a:pt x="1043051" y="133604"/>
                  </a:lnTo>
                  <a:lnTo>
                    <a:pt x="1044575" y="130937"/>
                  </a:lnTo>
                  <a:lnTo>
                    <a:pt x="1046733" y="127381"/>
                  </a:lnTo>
                  <a:lnTo>
                    <a:pt x="1047876" y="123189"/>
                  </a:lnTo>
                  <a:lnTo>
                    <a:pt x="1047876" y="114426"/>
                  </a:lnTo>
                  <a:lnTo>
                    <a:pt x="1047114" y="110998"/>
                  </a:lnTo>
                  <a:lnTo>
                    <a:pt x="1045844" y="108204"/>
                  </a:lnTo>
                  <a:lnTo>
                    <a:pt x="1044575" y="105283"/>
                  </a:lnTo>
                  <a:lnTo>
                    <a:pt x="1016635" y="88264"/>
                  </a:lnTo>
                  <a:lnTo>
                    <a:pt x="1011301" y="86106"/>
                  </a:lnTo>
                  <a:lnTo>
                    <a:pt x="1008761" y="84962"/>
                  </a:lnTo>
                  <a:lnTo>
                    <a:pt x="1006601" y="83820"/>
                  </a:lnTo>
                  <a:lnTo>
                    <a:pt x="1004824" y="82423"/>
                  </a:lnTo>
                  <a:lnTo>
                    <a:pt x="1003045" y="81152"/>
                  </a:lnTo>
                  <a:lnTo>
                    <a:pt x="1001649" y="79629"/>
                  </a:lnTo>
                  <a:lnTo>
                    <a:pt x="1000760" y="77850"/>
                  </a:lnTo>
                  <a:lnTo>
                    <a:pt x="999744" y="76200"/>
                  </a:lnTo>
                  <a:lnTo>
                    <a:pt x="999363" y="74040"/>
                  </a:lnTo>
                  <a:lnTo>
                    <a:pt x="999363" y="69469"/>
                  </a:lnTo>
                  <a:lnTo>
                    <a:pt x="999744" y="67563"/>
                  </a:lnTo>
                  <a:lnTo>
                    <a:pt x="1000760" y="65912"/>
                  </a:lnTo>
                  <a:lnTo>
                    <a:pt x="1001649" y="64262"/>
                  </a:lnTo>
                  <a:lnTo>
                    <a:pt x="1002919" y="62737"/>
                  </a:lnTo>
                  <a:lnTo>
                    <a:pt x="1004569" y="61595"/>
                  </a:lnTo>
                  <a:lnTo>
                    <a:pt x="1006348" y="60325"/>
                  </a:lnTo>
                  <a:lnTo>
                    <a:pt x="1008380" y="59436"/>
                  </a:lnTo>
                  <a:lnTo>
                    <a:pt x="1010665" y="58800"/>
                  </a:lnTo>
                  <a:lnTo>
                    <a:pt x="1013079" y="58038"/>
                  </a:lnTo>
                  <a:lnTo>
                    <a:pt x="1015619" y="57785"/>
                  </a:lnTo>
                  <a:lnTo>
                    <a:pt x="1043305" y="57785"/>
                  </a:lnTo>
                  <a:lnTo>
                    <a:pt x="1043305" y="49022"/>
                  </a:lnTo>
                  <a:lnTo>
                    <a:pt x="1036701" y="46100"/>
                  </a:lnTo>
                  <a:lnTo>
                    <a:pt x="1029081" y="44576"/>
                  </a:lnTo>
                  <a:close/>
                </a:path>
                <a:path w="1048385" h="189864">
                  <a:moveTo>
                    <a:pt x="1043305" y="57785"/>
                  </a:moveTo>
                  <a:lnTo>
                    <a:pt x="1018539" y="57785"/>
                  </a:lnTo>
                  <a:lnTo>
                    <a:pt x="1025374" y="58215"/>
                  </a:lnTo>
                  <a:lnTo>
                    <a:pt x="1031779" y="59515"/>
                  </a:lnTo>
                  <a:lnTo>
                    <a:pt x="1037756" y="61696"/>
                  </a:lnTo>
                  <a:lnTo>
                    <a:pt x="1043305" y="64770"/>
                  </a:lnTo>
                  <a:lnTo>
                    <a:pt x="1043305" y="57785"/>
                  </a:lnTo>
                  <a:close/>
                </a:path>
              </a:pathLst>
            </a:custGeom>
            <a:solidFill>
              <a:srgbClr val="FFFFFF">
                <a:alpha val="98823"/>
              </a:srgbClr>
            </a:solidFill>
          </p:spPr>
          <p:txBody>
            <a:bodyPr wrap="square" lIns="0" tIns="0" rIns="0" bIns="0" rtlCol="0"/>
            <a:lstStyle/>
            <a:p>
              <a:endParaRPr sz="1764" dirty="0">
                <a:latin typeface="+mj-lt"/>
              </a:endParaRPr>
            </a:p>
          </p:txBody>
        </p:sp>
        <p:sp>
          <p:nvSpPr>
            <p:cNvPr id="101" name="object 99">
              <a:extLst>
                <a:ext uri="{FF2B5EF4-FFF2-40B4-BE49-F238E27FC236}">
                  <a16:creationId xmlns:a16="http://schemas.microsoft.com/office/drawing/2014/main" id="{37DD4EF8-99DD-42E2-BF54-B860C8073350}"/>
                </a:ext>
              </a:extLst>
            </p:cNvPr>
            <p:cNvSpPr/>
            <p:nvPr/>
          </p:nvSpPr>
          <p:spPr>
            <a:xfrm>
              <a:off x="1365504" y="2510027"/>
              <a:ext cx="1670685" cy="388620"/>
            </a:xfrm>
            <a:custGeom>
              <a:avLst/>
              <a:gdLst/>
              <a:ahLst/>
              <a:cxnLst/>
              <a:rect l="l" t="t" r="r" b="b"/>
              <a:pathLst>
                <a:path w="1670685" h="388619">
                  <a:moveTo>
                    <a:pt x="1670304" y="0"/>
                  </a:moveTo>
                  <a:lnTo>
                    <a:pt x="0" y="0"/>
                  </a:lnTo>
                  <a:lnTo>
                    <a:pt x="0" y="388620"/>
                  </a:lnTo>
                  <a:lnTo>
                    <a:pt x="1670304" y="388620"/>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102" name="object 100">
              <a:extLst>
                <a:ext uri="{FF2B5EF4-FFF2-40B4-BE49-F238E27FC236}">
                  <a16:creationId xmlns:a16="http://schemas.microsoft.com/office/drawing/2014/main" id="{B1E637EC-FBAC-408E-A677-2B99FC0A7316}"/>
                </a:ext>
              </a:extLst>
            </p:cNvPr>
            <p:cNvSpPr/>
            <p:nvPr/>
          </p:nvSpPr>
          <p:spPr>
            <a:xfrm>
              <a:off x="1365504" y="2510027"/>
              <a:ext cx="1670685" cy="388620"/>
            </a:xfrm>
            <a:custGeom>
              <a:avLst/>
              <a:gdLst/>
              <a:ahLst/>
              <a:cxnLst/>
              <a:rect l="l" t="t" r="r" b="b"/>
              <a:pathLst>
                <a:path w="1670685" h="388619">
                  <a:moveTo>
                    <a:pt x="0" y="388620"/>
                  </a:moveTo>
                  <a:lnTo>
                    <a:pt x="1670304" y="388620"/>
                  </a:lnTo>
                  <a:lnTo>
                    <a:pt x="1670304"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103" name="object 101">
              <a:extLst>
                <a:ext uri="{FF2B5EF4-FFF2-40B4-BE49-F238E27FC236}">
                  <a16:creationId xmlns:a16="http://schemas.microsoft.com/office/drawing/2014/main" id="{E56AB229-E2DD-4D2A-B3F1-BFF9996E68C4}"/>
                </a:ext>
              </a:extLst>
            </p:cNvPr>
            <p:cNvSpPr/>
            <p:nvPr/>
          </p:nvSpPr>
          <p:spPr>
            <a:xfrm>
              <a:off x="1601343" y="2605531"/>
              <a:ext cx="1209040" cy="141605"/>
            </a:xfrm>
            <a:custGeom>
              <a:avLst/>
              <a:gdLst/>
              <a:ahLst/>
              <a:cxnLst/>
              <a:rect l="l" t="t" r="r" b="b"/>
              <a:pathLst>
                <a:path w="1209039" h="141605">
                  <a:moveTo>
                    <a:pt x="37718" y="2286"/>
                  </a:moveTo>
                  <a:lnTo>
                    <a:pt x="0" y="2286"/>
                  </a:lnTo>
                  <a:lnTo>
                    <a:pt x="0" y="138937"/>
                  </a:lnTo>
                  <a:lnTo>
                    <a:pt x="36194" y="138937"/>
                  </a:lnTo>
                  <a:lnTo>
                    <a:pt x="52196" y="137727"/>
                  </a:lnTo>
                  <a:lnTo>
                    <a:pt x="66484" y="134112"/>
                  </a:lnTo>
                  <a:lnTo>
                    <a:pt x="79057" y="128115"/>
                  </a:lnTo>
                  <a:lnTo>
                    <a:pt x="83808" y="124460"/>
                  </a:lnTo>
                  <a:lnTo>
                    <a:pt x="16001" y="124460"/>
                  </a:lnTo>
                  <a:lnTo>
                    <a:pt x="16001" y="16763"/>
                  </a:lnTo>
                  <a:lnTo>
                    <a:pt x="87967" y="16763"/>
                  </a:lnTo>
                  <a:lnTo>
                    <a:pt x="69316" y="6451"/>
                  </a:lnTo>
                  <a:lnTo>
                    <a:pt x="37718" y="2286"/>
                  </a:lnTo>
                  <a:close/>
                </a:path>
                <a:path w="1209039" h="141605">
                  <a:moveTo>
                    <a:pt x="87967" y="16763"/>
                  </a:moveTo>
                  <a:lnTo>
                    <a:pt x="37337" y="16763"/>
                  </a:lnTo>
                  <a:lnTo>
                    <a:pt x="61767" y="20048"/>
                  </a:lnTo>
                  <a:lnTo>
                    <a:pt x="79232" y="29892"/>
                  </a:lnTo>
                  <a:lnTo>
                    <a:pt x="89719" y="46285"/>
                  </a:lnTo>
                  <a:lnTo>
                    <a:pt x="93218" y="69214"/>
                  </a:lnTo>
                  <a:lnTo>
                    <a:pt x="92287" y="81692"/>
                  </a:lnTo>
                  <a:lnTo>
                    <a:pt x="70042" y="116316"/>
                  </a:lnTo>
                  <a:lnTo>
                    <a:pt x="36449" y="124460"/>
                  </a:lnTo>
                  <a:lnTo>
                    <a:pt x="83808" y="124460"/>
                  </a:lnTo>
                  <a:lnTo>
                    <a:pt x="108721" y="83881"/>
                  </a:lnTo>
                  <a:lnTo>
                    <a:pt x="109981" y="68833"/>
                  </a:lnTo>
                  <a:lnTo>
                    <a:pt x="105459" y="39737"/>
                  </a:lnTo>
                  <a:lnTo>
                    <a:pt x="91900" y="18938"/>
                  </a:lnTo>
                  <a:lnTo>
                    <a:pt x="87967" y="16763"/>
                  </a:lnTo>
                  <a:close/>
                </a:path>
                <a:path w="1209039" h="141605">
                  <a:moveTo>
                    <a:pt x="198632" y="52197"/>
                  </a:moveTo>
                  <a:lnTo>
                    <a:pt x="169163" y="52197"/>
                  </a:lnTo>
                  <a:lnTo>
                    <a:pt x="177998" y="53746"/>
                  </a:lnTo>
                  <a:lnTo>
                    <a:pt x="184308" y="58404"/>
                  </a:lnTo>
                  <a:lnTo>
                    <a:pt x="188094" y="66180"/>
                  </a:lnTo>
                  <a:lnTo>
                    <a:pt x="189356" y="77088"/>
                  </a:lnTo>
                  <a:lnTo>
                    <a:pt x="160019" y="81152"/>
                  </a:lnTo>
                  <a:lnTo>
                    <a:pt x="145944" y="84847"/>
                  </a:lnTo>
                  <a:lnTo>
                    <a:pt x="135905" y="91376"/>
                  </a:lnTo>
                  <a:lnTo>
                    <a:pt x="129891" y="100762"/>
                  </a:lnTo>
                  <a:lnTo>
                    <a:pt x="127888" y="113029"/>
                  </a:lnTo>
                  <a:lnTo>
                    <a:pt x="127888" y="121538"/>
                  </a:lnTo>
                  <a:lnTo>
                    <a:pt x="130556" y="128269"/>
                  </a:lnTo>
                  <a:lnTo>
                    <a:pt x="141605" y="138556"/>
                  </a:lnTo>
                  <a:lnTo>
                    <a:pt x="149225" y="141224"/>
                  </a:lnTo>
                  <a:lnTo>
                    <a:pt x="158876" y="141224"/>
                  </a:lnTo>
                  <a:lnTo>
                    <a:pt x="168187" y="140128"/>
                  </a:lnTo>
                  <a:lnTo>
                    <a:pt x="176307" y="136842"/>
                  </a:lnTo>
                  <a:lnTo>
                    <a:pt x="183237" y="131365"/>
                  </a:lnTo>
                  <a:lnTo>
                    <a:pt x="185744" y="128015"/>
                  </a:lnTo>
                  <a:lnTo>
                    <a:pt x="156844" y="128015"/>
                  </a:lnTo>
                  <a:lnTo>
                    <a:pt x="152400" y="126491"/>
                  </a:lnTo>
                  <a:lnTo>
                    <a:pt x="148970" y="123570"/>
                  </a:lnTo>
                  <a:lnTo>
                    <a:pt x="145542" y="120523"/>
                  </a:lnTo>
                  <a:lnTo>
                    <a:pt x="143890" y="116586"/>
                  </a:lnTo>
                  <a:lnTo>
                    <a:pt x="143890" y="105282"/>
                  </a:lnTo>
                  <a:lnTo>
                    <a:pt x="145669" y="100711"/>
                  </a:lnTo>
                  <a:lnTo>
                    <a:pt x="153034" y="95630"/>
                  </a:lnTo>
                  <a:lnTo>
                    <a:pt x="158495" y="93852"/>
                  </a:lnTo>
                  <a:lnTo>
                    <a:pt x="189356" y="89535"/>
                  </a:lnTo>
                  <a:lnTo>
                    <a:pt x="204977" y="89535"/>
                  </a:lnTo>
                  <a:lnTo>
                    <a:pt x="204977" y="75437"/>
                  </a:lnTo>
                  <a:lnTo>
                    <a:pt x="202815" y="59529"/>
                  </a:lnTo>
                  <a:lnTo>
                    <a:pt x="198632" y="52197"/>
                  </a:lnTo>
                  <a:close/>
                </a:path>
                <a:path w="1209039" h="141605">
                  <a:moveTo>
                    <a:pt x="204977" y="123698"/>
                  </a:moveTo>
                  <a:lnTo>
                    <a:pt x="189356" y="123698"/>
                  </a:lnTo>
                  <a:lnTo>
                    <a:pt x="189356" y="138937"/>
                  </a:lnTo>
                  <a:lnTo>
                    <a:pt x="204977" y="138937"/>
                  </a:lnTo>
                  <a:lnTo>
                    <a:pt x="204977" y="123698"/>
                  </a:lnTo>
                  <a:close/>
                </a:path>
                <a:path w="1209039" h="141605">
                  <a:moveTo>
                    <a:pt x="204977" y="89535"/>
                  </a:moveTo>
                  <a:lnTo>
                    <a:pt x="189356" y="89535"/>
                  </a:lnTo>
                  <a:lnTo>
                    <a:pt x="189356" y="107568"/>
                  </a:lnTo>
                  <a:lnTo>
                    <a:pt x="186817" y="114426"/>
                  </a:lnTo>
                  <a:lnTo>
                    <a:pt x="176656" y="125349"/>
                  </a:lnTo>
                  <a:lnTo>
                    <a:pt x="170306" y="128015"/>
                  </a:lnTo>
                  <a:lnTo>
                    <a:pt x="185744" y="128015"/>
                  </a:lnTo>
                  <a:lnTo>
                    <a:pt x="188975" y="123698"/>
                  </a:lnTo>
                  <a:lnTo>
                    <a:pt x="204977" y="123698"/>
                  </a:lnTo>
                  <a:lnTo>
                    <a:pt x="204977" y="89535"/>
                  </a:lnTo>
                  <a:close/>
                </a:path>
                <a:path w="1209039" h="141605">
                  <a:moveTo>
                    <a:pt x="170561" y="39115"/>
                  </a:moveTo>
                  <a:lnTo>
                    <a:pt x="161417" y="39687"/>
                  </a:lnTo>
                  <a:lnTo>
                    <a:pt x="152844" y="41401"/>
                  </a:lnTo>
                  <a:lnTo>
                    <a:pt x="144843" y="44259"/>
                  </a:lnTo>
                  <a:lnTo>
                    <a:pt x="137413" y="48260"/>
                  </a:lnTo>
                  <a:lnTo>
                    <a:pt x="137413" y="64262"/>
                  </a:lnTo>
                  <a:lnTo>
                    <a:pt x="144696" y="59001"/>
                  </a:lnTo>
                  <a:lnTo>
                    <a:pt x="152431" y="55229"/>
                  </a:lnTo>
                  <a:lnTo>
                    <a:pt x="160595" y="52957"/>
                  </a:lnTo>
                  <a:lnTo>
                    <a:pt x="169163" y="52197"/>
                  </a:lnTo>
                  <a:lnTo>
                    <a:pt x="198632" y="52197"/>
                  </a:lnTo>
                  <a:lnTo>
                    <a:pt x="196341" y="48180"/>
                  </a:lnTo>
                  <a:lnTo>
                    <a:pt x="185582" y="41380"/>
                  </a:lnTo>
                  <a:lnTo>
                    <a:pt x="170561" y="39115"/>
                  </a:lnTo>
                  <a:close/>
                </a:path>
                <a:path w="1209039" h="141605">
                  <a:moveTo>
                    <a:pt x="254888" y="54737"/>
                  </a:moveTo>
                  <a:lnTo>
                    <a:pt x="239268" y="54737"/>
                  </a:lnTo>
                  <a:lnTo>
                    <a:pt x="239268" y="112394"/>
                  </a:lnTo>
                  <a:lnTo>
                    <a:pt x="240863" y="124896"/>
                  </a:lnTo>
                  <a:lnTo>
                    <a:pt x="245649" y="133826"/>
                  </a:lnTo>
                  <a:lnTo>
                    <a:pt x="253626" y="139184"/>
                  </a:lnTo>
                  <a:lnTo>
                    <a:pt x="264794" y="140969"/>
                  </a:lnTo>
                  <a:lnTo>
                    <a:pt x="270890" y="140969"/>
                  </a:lnTo>
                  <a:lnTo>
                    <a:pt x="275717" y="139953"/>
                  </a:lnTo>
                  <a:lnTo>
                    <a:pt x="279400" y="137922"/>
                  </a:lnTo>
                  <a:lnTo>
                    <a:pt x="279400" y="127888"/>
                  </a:lnTo>
                  <a:lnTo>
                    <a:pt x="264032" y="127888"/>
                  </a:lnTo>
                  <a:lnTo>
                    <a:pt x="260350" y="126491"/>
                  </a:lnTo>
                  <a:lnTo>
                    <a:pt x="258190" y="123698"/>
                  </a:lnTo>
                  <a:lnTo>
                    <a:pt x="255905" y="120903"/>
                  </a:lnTo>
                  <a:lnTo>
                    <a:pt x="254888" y="116204"/>
                  </a:lnTo>
                  <a:lnTo>
                    <a:pt x="254888" y="54737"/>
                  </a:lnTo>
                  <a:close/>
                </a:path>
                <a:path w="1209039" h="141605">
                  <a:moveTo>
                    <a:pt x="279400" y="124587"/>
                  </a:moveTo>
                  <a:lnTo>
                    <a:pt x="276606" y="126745"/>
                  </a:lnTo>
                  <a:lnTo>
                    <a:pt x="273176" y="127888"/>
                  </a:lnTo>
                  <a:lnTo>
                    <a:pt x="279400" y="127888"/>
                  </a:lnTo>
                  <a:lnTo>
                    <a:pt x="279400" y="124587"/>
                  </a:lnTo>
                  <a:close/>
                </a:path>
                <a:path w="1209039" h="141605">
                  <a:moveTo>
                    <a:pt x="279400" y="41401"/>
                  </a:moveTo>
                  <a:lnTo>
                    <a:pt x="222504" y="41401"/>
                  </a:lnTo>
                  <a:lnTo>
                    <a:pt x="222504" y="54737"/>
                  </a:lnTo>
                  <a:lnTo>
                    <a:pt x="279400" y="54737"/>
                  </a:lnTo>
                  <a:lnTo>
                    <a:pt x="279400" y="41401"/>
                  </a:lnTo>
                  <a:close/>
                </a:path>
                <a:path w="1209039" h="141605">
                  <a:moveTo>
                    <a:pt x="254888" y="12445"/>
                  </a:moveTo>
                  <a:lnTo>
                    <a:pt x="239268" y="17525"/>
                  </a:lnTo>
                  <a:lnTo>
                    <a:pt x="239268" y="41401"/>
                  </a:lnTo>
                  <a:lnTo>
                    <a:pt x="254888" y="41401"/>
                  </a:lnTo>
                  <a:lnTo>
                    <a:pt x="254888" y="12445"/>
                  </a:lnTo>
                  <a:close/>
                </a:path>
                <a:path w="1209039" h="141605">
                  <a:moveTo>
                    <a:pt x="363224" y="52197"/>
                  </a:moveTo>
                  <a:lnTo>
                    <a:pt x="333756" y="52197"/>
                  </a:lnTo>
                  <a:lnTo>
                    <a:pt x="342590" y="53746"/>
                  </a:lnTo>
                  <a:lnTo>
                    <a:pt x="348900" y="58404"/>
                  </a:lnTo>
                  <a:lnTo>
                    <a:pt x="352686" y="66180"/>
                  </a:lnTo>
                  <a:lnTo>
                    <a:pt x="353949" y="77088"/>
                  </a:lnTo>
                  <a:lnTo>
                    <a:pt x="324612" y="81152"/>
                  </a:lnTo>
                  <a:lnTo>
                    <a:pt x="310536" y="84847"/>
                  </a:lnTo>
                  <a:lnTo>
                    <a:pt x="300497" y="91376"/>
                  </a:lnTo>
                  <a:lnTo>
                    <a:pt x="294483" y="100762"/>
                  </a:lnTo>
                  <a:lnTo>
                    <a:pt x="292481" y="113029"/>
                  </a:lnTo>
                  <a:lnTo>
                    <a:pt x="292481" y="121538"/>
                  </a:lnTo>
                  <a:lnTo>
                    <a:pt x="295148" y="128269"/>
                  </a:lnTo>
                  <a:lnTo>
                    <a:pt x="306196" y="138556"/>
                  </a:lnTo>
                  <a:lnTo>
                    <a:pt x="313817" y="141224"/>
                  </a:lnTo>
                  <a:lnTo>
                    <a:pt x="323469" y="141224"/>
                  </a:lnTo>
                  <a:lnTo>
                    <a:pt x="332779" y="140128"/>
                  </a:lnTo>
                  <a:lnTo>
                    <a:pt x="340899" y="136842"/>
                  </a:lnTo>
                  <a:lnTo>
                    <a:pt x="347829" y="131365"/>
                  </a:lnTo>
                  <a:lnTo>
                    <a:pt x="350336" y="128015"/>
                  </a:lnTo>
                  <a:lnTo>
                    <a:pt x="321437" y="128015"/>
                  </a:lnTo>
                  <a:lnTo>
                    <a:pt x="316992" y="126491"/>
                  </a:lnTo>
                  <a:lnTo>
                    <a:pt x="313563" y="123570"/>
                  </a:lnTo>
                  <a:lnTo>
                    <a:pt x="310133" y="120523"/>
                  </a:lnTo>
                  <a:lnTo>
                    <a:pt x="308482" y="116586"/>
                  </a:lnTo>
                  <a:lnTo>
                    <a:pt x="308482" y="105282"/>
                  </a:lnTo>
                  <a:lnTo>
                    <a:pt x="310261" y="100711"/>
                  </a:lnTo>
                  <a:lnTo>
                    <a:pt x="317626" y="95630"/>
                  </a:lnTo>
                  <a:lnTo>
                    <a:pt x="323088" y="93852"/>
                  </a:lnTo>
                  <a:lnTo>
                    <a:pt x="353949" y="89535"/>
                  </a:lnTo>
                  <a:lnTo>
                    <a:pt x="369569" y="89535"/>
                  </a:lnTo>
                  <a:lnTo>
                    <a:pt x="369569" y="75437"/>
                  </a:lnTo>
                  <a:lnTo>
                    <a:pt x="367407" y="59529"/>
                  </a:lnTo>
                  <a:lnTo>
                    <a:pt x="363224" y="52197"/>
                  </a:lnTo>
                  <a:close/>
                </a:path>
                <a:path w="1209039" h="141605">
                  <a:moveTo>
                    <a:pt x="369569" y="123698"/>
                  </a:moveTo>
                  <a:lnTo>
                    <a:pt x="353949" y="123698"/>
                  </a:lnTo>
                  <a:lnTo>
                    <a:pt x="353949" y="138937"/>
                  </a:lnTo>
                  <a:lnTo>
                    <a:pt x="369569" y="138937"/>
                  </a:lnTo>
                  <a:lnTo>
                    <a:pt x="369569" y="123698"/>
                  </a:lnTo>
                  <a:close/>
                </a:path>
                <a:path w="1209039" h="141605">
                  <a:moveTo>
                    <a:pt x="369569" y="89535"/>
                  </a:moveTo>
                  <a:lnTo>
                    <a:pt x="353949" y="89535"/>
                  </a:lnTo>
                  <a:lnTo>
                    <a:pt x="353949" y="107568"/>
                  </a:lnTo>
                  <a:lnTo>
                    <a:pt x="351408" y="114426"/>
                  </a:lnTo>
                  <a:lnTo>
                    <a:pt x="341249" y="125349"/>
                  </a:lnTo>
                  <a:lnTo>
                    <a:pt x="334899" y="128015"/>
                  </a:lnTo>
                  <a:lnTo>
                    <a:pt x="350336" y="128015"/>
                  </a:lnTo>
                  <a:lnTo>
                    <a:pt x="353568" y="123698"/>
                  </a:lnTo>
                  <a:lnTo>
                    <a:pt x="369569" y="123698"/>
                  </a:lnTo>
                  <a:lnTo>
                    <a:pt x="369569" y="89535"/>
                  </a:lnTo>
                  <a:close/>
                </a:path>
                <a:path w="1209039" h="141605">
                  <a:moveTo>
                    <a:pt x="335152" y="39115"/>
                  </a:moveTo>
                  <a:lnTo>
                    <a:pt x="326008" y="39687"/>
                  </a:lnTo>
                  <a:lnTo>
                    <a:pt x="317436" y="41401"/>
                  </a:lnTo>
                  <a:lnTo>
                    <a:pt x="309435" y="44259"/>
                  </a:lnTo>
                  <a:lnTo>
                    <a:pt x="302006" y="48260"/>
                  </a:lnTo>
                  <a:lnTo>
                    <a:pt x="302006" y="64262"/>
                  </a:lnTo>
                  <a:lnTo>
                    <a:pt x="309288" y="59001"/>
                  </a:lnTo>
                  <a:lnTo>
                    <a:pt x="317023" y="55229"/>
                  </a:lnTo>
                  <a:lnTo>
                    <a:pt x="325187" y="52957"/>
                  </a:lnTo>
                  <a:lnTo>
                    <a:pt x="333756" y="52197"/>
                  </a:lnTo>
                  <a:lnTo>
                    <a:pt x="363224" y="52197"/>
                  </a:lnTo>
                  <a:lnTo>
                    <a:pt x="360933" y="48180"/>
                  </a:lnTo>
                  <a:lnTo>
                    <a:pt x="350174" y="41380"/>
                  </a:lnTo>
                  <a:lnTo>
                    <a:pt x="335152" y="39115"/>
                  </a:lnTo>
                  <a:close/>
                </a:path>
                <a:path w="1209039" h="141605">
                  <a:moveTo>
                    <a:pt x="502412" y="0"/>
                  </a:moveTo>
                  <a:lnTo>
                    <a:pt x="492379" y="0"/>
                  </a:lnTo>
                  <a:lnTo>
                    <a:pt x="487806" y="762"/>
                  </a:lnTo>
                  <a:lnTo>
                    <a:pt x="462025" y="26288"/>
                  </a:lnTo>
                  <a:lnTo>
                    <a:pt x="462025" y="34670"/>
                  </a:lnTo>
                  <a:lnTo>
                    <a:pt x="462406" y="37845"/>
                  </a:lnTo>
                  <a:lnTo>
                    <a:pt x="463461" y="40893"/>
                  </a:lnTo>
                  <a:lnTo>
                    <a:pt x="464312" y="43687"/>
                  </a:lnTo>
                  <a:lnTo>
                    <a:pt x="465455" y="46227"/>
                  </a:lnTo>
                  <a:lnTo>
                    <a:pt x="468502" y="51053"/>
                  </a:lnTo>
                  <a:lnTo>
                    <a:pt x="470154" y="53212"/>
                  </a:lnTo>
                  <a:lnTo>
                    <a:pt x="472058" y="54990"/>
                  </a:lnTo>
                  <a:lnTo>
                    <a:pt x="473963" y="56895"/>
                  </a:lnTo>
                  <a:lnTo>
                    <a:pt x="475869" y="58547"/>
                  </a:lnTo>
                  <a:lnTo>
                    <a:pt x="477774" y="59943"/>
                  </a:lnTo>
                  <a:lnTo>
                    <a:pt x="470658" y="63440"/>
                  </a:lnTo>
                  <a:lnTo>
                    <a:pt x="446655" y="94730"/>
                  </a:lnTo>
                  <a:lnTo>
                    <a:pt x="446220" y="108457"/>
                  </a:lnTo>
                  <a:lnTo>
                    <a:pt x="447167" y="113664"/>
                  </a:lnTo>
                  <a:lnTo>
                    <a:pt x="479298" y="140207"/>
                  </a:lnTo>
                  <a:lnTo>
                    <a:pt x="485648" y="141097"/>
                  </a:lnTo>
                  <a:lnTo>
                    <a:pt x="498094" y="141097"/>
                  </a:lnTo>
                  <a:lnTo>
                    <a:pt x="533133" y="127507"/>
                  </a:lnTo>
                  <a:lnTo>
                    <a:pt x="488188" y="127507"/>
                  </a:lnTo>
                  <a:lnTo>
                    <a:pt x="484250" y="127000"/>
                  </a:lnTo>
                  <a:lnTo>
                    <a:pt x="480568" y="125856"/>
                  </a:lnTo>
                  <a:lnTo>
                    <a:pt x="476884" y="124840"/>
                  </a:lnTo>
                  <a:lnTo>
                    <a:pt x="473709" y="123189"/>
                  </a:lnTo>
                  <a:lnTo>
                    <a:pt x="470915" y="120903"/>
                  </a:lnTo>
                  <a:lnTo>
                    <a:pt x="468121" y="118744"/>
                  </a:lnTo>
                  <a:lnTo>
                    <a:pt x="465963" y="115950"/>
                  </a:lnTo>
                  <a:lnTo>
                    <a:pt x="464438" y="112649"/>
                  </a:lnTo>
                  <a:lnTo>
                    <a:pt x="462788" y="109347"/>
                  </a:lnTo>
                  <a:lnTo>
                    <a:pt x="462025" y="105537"/>
                  </a:lnTo>
                  <a:lnTo>
                    <a:pt x="462085" y="96138"/>
                  </a:lnTo>
                  <a:lnTo>
                    <a:pt x="462661" y="92455"/>
                  </a:lnTo>
                  <a:lnTo>
                    <a:pt x="464207" y="88645"/>
                  </a:lnTo>
                  <a:lnTo>
                    <a:pt x="465455" y="85470"/>
                  </a:lnTo>
                  <a:lnTo>
                    <a:pt x="489584" y="67690"/>
                  </a:lnTo>
                  <a:lnTo>
                    <a:pt x="517511" y="67690"/>
                  </a:lnTo>
                  <a:lnTo>
                    <a:pt x="516763" y="67182"/>
                  </a:lnTo>
                  <a:lnTo>
                    <a:pt x="513206" y="64642"/>
                  </a:lnTo>
                  <a:lnTo>
                    <a:pt x="509269" y="62611"/>
                  </a:lnTo>
                  <a:lnTo>
                    <a:pt x="504825" y="60832"/>
                  </a:lnTo>
                  <a:lnTo>
                    <a:pt x="513588" y="57276"/>
                  </a:lnTo>
                  <a:lnTo>
                    <a:pt x="518494" y="54101"/>
                  </a:lnTo>
                  <a:lnTo>
                    <a:pt x="492506" y="54101"/>
                  </a:lnTo>
                  <a:lnTo>
                    <a:pt x="490346" y="53086"/>
                  </a:lnTo>
                  <a:lnTo>
                    <a:pt x="476884" y="25526"/>
                  </a:lnTo>
                  <a:lnTo>
                    <a:pt x="478789" y="20954"/>
                  </a:lnTo>
                  <a:lnTo>
                    <a:pt x="482473" y="17525"/>
                  </a:lnTo>
                  <a:lnTo>
                    <a:pt x="486282" y="14224"/>
                  </a:lnTo>
                  <a:lnTo>
                    <a:pt x="491236" y="12445"/>
                  </a:lnTo>
                  <a:lnTo>
                    <a:pt x="526033" y="12445"/>
                  </a:lnTo>
                  <a:lnTo>
                    <a:pt x="524509" y="10413"/>
                  </a:lnTo>
                  <a:lnTo>
                    <a:pt x="518668" y="5333"/>
                  </a:lnTo>
                  <a:lnTo>
                    <a:pt x="515112" y="3428"/>
                  </a:lnTo>
                  <a:lnTo>
                    <a:pt x="511048" y="2031"/>
                  </a:lnTo>
                  <a:lnTo>
                    <a:pt x="506856" y="762"/>
                  </a:lnTo>
                  <a:lnTo>
                    <a:pt x="502412" y="0"/>
                  </a:lnTo>
                  <a:close/>
                </a:path>
                <a:path w="1209039" h="141605">
                  <a:moveTo>
                    <a:pt x="559816" y="119887"/>
                  </a:moveTo>
                  <a:lnTo>
                    <a:pt x="541401" y="119887"/>
                  </a:lnTo>
                  <a:lnTo>
                    <a:pt x="546100" y="126237"/>
                  </a:lnTo>
                  <a:lnTo>
                    <a:pt x="548386" y="128777"/>
                  </a:lnTo>
                  <a:lnTo>
                    <a:pt x="550544" y="131444"/>
                  </a:lnTo>
                  <a:lnTo>
                    <a:pt x="552831" y="133603"/>
                  </a:lnTo>
                  <a:lnTo>
                    <a:pt x="557530" y="137287"/>
                  </a:lnTo>
                  <a:lnTo>
                    <a:pt x="560069" y="138683"/>
                  </a:lnTo>
                  <a:lnTo>
                    <a:pt x="562863" y="139573"/>
                  </a:lnTo>
                  <a:lnTo>
                    <a:pt x="565531" y="140588"/>
                  </a:lnTo>
                  <a:lnTo>
                    <a:pt x="568832" y="141097"/>
                  </a:lnTo>
                  <a:lnTo>
                    <a:pt x="574801" y="141097"/>
                  </a:lnTo>
                  <a:lnTo>
                    <a:pt x="586994" y="138429"/>
                  </a:lnTo>
                  <a:lnTo>
                    <a:pt x="586994" y="126618"/>
                  </a:lnTo>
                  <a:lnTo>
                    <a:pt x="572515" y="126618"/>
                  </a:lnTo>
                  <a:lnTo>
                    <a:pt x="570230" y="126237"/>
                  </a:lnTo>
                  <a:lnTo>
                    <a:pt x="568198" y="125475"/>
                  </a:lnTo>
                  <a:lnTo>
                    <a:pt x="566293" y="124840"/>
                  </a:lnTo>
                  <a:lnTo>
                    <a:pt x="564261" y="123698"/>
                  </a:lnTo>
                  <a:lnTo>
                    <a:pt x="562482" y="122174"/>
                  </a:lnTo>
                  <a:lnTo>
                    <a:pt x="560577" y="120650"/>
                  </a:lnTo>
                  <a:lnTo>
                    <a:pt x="559816" y="119887"/>
                  </a:lnTo>
                  <a:close/>
                </a:path>
                <a:path w="1209039" h="141605">
                  <a:moveTo>
                    <a:pt x="517511" y="67690"/>
                  </a:moveTo>
                  <a:lnTo>
                    <a:pt x="489584" y="67690"/>
                  </a:lnTo>
                  <a:lnTo>
                    <a:pt x="494538" y="69595"/>
                  </a:lnTo>
                  <a:lnTo>
                    <a:pt x="498982" y="71627"/>
                  </a:lnTo>
                  <a:lnTo>
                    <a:pt x="523239" y="92963"/>
                  </a:lnTo>
                  <a:lnTo>
                    <a:pt x="526542" y="97281"/>
                  </a:lnTo>
                  <a:lnTo>
                    <a:pt x="530098" y="102362"/>
                  </a:lnTo>
                  <a:lnTo>
                    <a:pt x="534034" y="108457"/>
                  </a:lnTo>
                  <a:lnTo>
                    <a:pt x="531749" y="110998"/>
                  </a:lnTo>
                  <a:lnTo>
                    <a:pt x="497331" y="127507"/>
                  </a:lnTo>
                  <a:lnTo>
                    <a:pt x="533133" y="127507"/>
                  </a:lnTo>
                  <a:lnTo>
                    <a:pt x="535939" y="125349"/>
                  </a:lnTo>
                  <a:lnTo>
                    <a:pt x="538861" y="122681"/>
                  </a:lnTo>
                  <a:lnTo>
                    <a:pt x="541401" y="119887"/>
                  </a:lnTo>
                  <a:lnTo>
                    <a:pt x="559816" y="119887"/>
                  </a:lnTo>
                  <a:lnTo>
                    <a:pt x="558673" y="118744"/>
                  </a:lnTo>
                  <a:lnTo>
                    <a:pt x="556894" y="116458"/>
                  </a:lnTo>
                  <a:lnTo>
                    <a:pt x="554989" y="114173"/>
                  </a:lnTo>
                  <a:lnTo>
                    <a:pt x="552957" y="111505"/>
                  </a:lnTo>
                  <a:lnTo>
                    <a:pt x="550799" y="108457"/>
                  </a:lnTo>
                  <a:lnTo>
                    <a:pt x="553719" y="104393"/>
                  </a:lnTo>
                  <a:lnTo>
                    <a:pt x="556640" y="99822"/>
                  </a:lnTo>
                  <a:lnTo>
                    <a:pt x="558624" y="96138"/>
                  </a:lnTo>
                  <a:lnTo>
                    <a:pt x="542798" y="96138"/>
                  </a:lnTo>
                  <a:lnTo>
                    <a:pt x="540257" y="92328"/>
                  </a:lnTo>
                  <a:lnTo>
                    <a:pt x="520319" y="69595"/>
                  </a:lnTo>
                  <a:lnTo>
                    <a:pt x="517511" y="67690"/>
                  </a:lnTo>
                  <a:close/>
                </a:path>
                <a:path w="1209039" h="141605">
                  <a:moveTo>
                    <a:pt x="586994" y="123951"/>
                  </a:moveTo>
                  <a:lnTo>
                    <a:pt x="576961" y="126618"/>
                  </a:lnTo>
                  <a:lnTo>
                    <a:pt x="586994" y="126618"/>
                  </a:lnTo>
                  <a:lnTo>
                    <a:pt x="586994" y="123951"/>
                  </a:lnTo>
                  <a:close/>
                </a:path>
                <a:path w="1209039" h="141605">
                  <a:moveTo>
                    <a:pt x="571881" y="32130"/>
                  </a:moveTo>
                  <a:lnTo>
                    <a:pt x="556640" y="32130"/>
                  </a:lnTo>
                  <a:lnTo>
                    <a:pt x="557149" y="34162"/>
                  </a:lnTo>
                  <a:lnTo>
                    <a:pt x="557911" y="38480"/>
                  </a:lnTo>
                  <a:lnTo>
                    <a:pt x="558090" y="40004"/>
                  </a:lnTo>
                  <a:lnTo>
                    <a:pt x="558196" y="48005"/>
                  </a:lnTo>
                  <a:lnTo>
                    <a:pt x="558084" y="51307"/>
                  </a:lnTo>
                  <a:lnTo>
                    <a:pt x="546389" y="90588"/>
                  </a:lnTo>
                  <a:lnTo>
                    <a:pt x="542798" y="96138"/>
                  </a:lnTo>
                  <a:lnTo>
                    <a:pt x="558624" y="96138"/>
                  </a:lnTo>
                  <a:lnTo>
                    <a:pt x="571245" y="62229"/>
                  </a:lnTo>
                  <a:lnTo>
                    <a:pt x="572515" y="56387"/>
                  </a:lnTo>
                  <a:lnTo>
                    <a:pt x="572924" y="51688"/>
                  </a:lnTo>
                  <a:lnTo>
                    <a:pt x="572807" y="40639"/>
                  </a:lnTo>
                  <a:lnTo>
                    <a:pt x="572753" y="37845"/>
                  </a:lnTo>
                  <a:lnTo>
                    <a:pt x="572643" y="36194"/>
                  </a:lnTo>
                  <a:lnTo>
                    <a:pt x="572452" y="34670"/>
                  </a:lnTo>
                  <a:lnTo>
                    <a:pt x="572325" y="33908"/>
                  </a:lnTo>
                  <a:lnTo>
                    <a:pt x="571881" y="32130"/>
                  </a:lnTo>
                  <a:close/>
                </a:path>
                <a:path w="1209039" h="141605">
                  <a:moveTo>
                    <a:pt x="526033" y="12445"/>
                  </a:moveTo>
                  <a:lnTo>
                    <a:pt x="499618" y="12445"/>
                  </a:lnTo>
                  <a:lnTo>
                    <a:pt x="501776" y="12826"/>
                  </a:lnTo>
                  <a:lnTo>
                    <a:pt x="504063" y="13462"/>
                  </a:lnTo>
                  <a:lnTo>
                    <a:pt x="514476" y="22225"/>
                  </a:lnTo>
                  <a:lnTo>
                    <a:pt x="515746" y="24383"/>
                  </a:lnTo>
                  <a:lnTo>
                    <a:pt x="516093" y="26288"/>
                  </a:lnTo>
                  <a:lnTo>
                    <a:pt x="516152" y="36194"/>
                  </a:lnTo>
                  <a:lnTo>
                    <a:pt x="514350" y="40639"/>
                  </a:lnTo>
                  <a:lnTo>
                    <a:pt x="510413" y="44323"/>
                  </a:lnTo>
                  <a:lnTo>
                    <a:pt x="506475" y="48132"/>
                  </a:lnTo>
                  <a:lnTo>
                    <a:pt x="500506" y="51307"/>
                  </a:lnTo>
                  <a:lnTo>
                    <a:pt x="492506" y="54101"/>
                  </a:lnTo>
                  <a:lnTo>
                    <a:pt x="518494" y="54101"/>
                  </a:lnTo>
                  <a:lnTo>
                    <a:pt x="520064" y="53086"/>
                  </a:lnTo>
                  <a:lnTo>
                    <a:pt x="524382" y="48005"/>
                  </a:lnTo>
                  <a:lnTo>
                    <a:pt x="528827" y="42925"/>
                  </a:lnTo>
                  <a:lnTo>
                    <a:pt x="530987" y="36575"/>
                  </a:lnTo>
                  <a:lnTo>
                    <a:pt x="530931" y="24383"/>
                  </a:lnTo>
                  <a:lnTo>
                    <a:pt x="530098" y="20574"/>
                  </a:lnTo>
                  <a:lnTo>
                    <a:pt x="526795" y="13462"/>
                  </a:lnTo>
                  <a:lnTo>
                    <a:pt x="526033" y="12445"/>
                  </a:lnTo>
                  <a:close/>
                </a:path>
                <a:path w="1209039" h="141605">
                  <a:moveTo>
                    <a:pt x="714629" y="2286"/>
                  </a:moveTo>
                  <a:lnTo>
                    <a:pt x="697992" y="2286"/>
                  </a:lnTo>
                  <a:lnTo>
                    <a:pt x="645668" y="138937"/>
                  </a:lnTo>
                  <a:lnTo>
                    <a:pt x="663448" y="138937"/>
                  </a:lnTo>
                  <a:lnTo>
                    <a:pt x="677037" y="100583"/>
                  </a:lnTo>
                  <a:lnTo>
                    <a:pt x="752449" y="100583"/>
                  </a:lnTo>
                  <a:lnTo>
                    <a:pt x="746928" y="86232"/>
                  </a:lnTo>
                  <a:lnTo>
                    <a:pt x="682370" y="86232"/>
                  </a:lnTo>
                  <a:lnTo>
                    <a:pt x="703707" y="28066"/>
                  </a:lnTo>
                  <a:lnTo>
                    <a:pt x="704469" y="25780"/>
                  </a:lnTo>
                  <a:lnTo>
                    <a:pt x="705231" y="22732"/>
                  </a:lnTo>
                  <a:lnTo>
                    <a:pt x="705865" y="18923"/>
                  </a:lnTo>
                  <a:lnTo>
                    <a:pt x="721030" y="18923"/>
                  </a:lnTo>
                  <a:lnTo>
                    <a:pt x="714629" y="2286"/>
                  </a:lnTo>
                  <a:close/>
                </a:path>
                <a:path w="1209039" h="141605">
                  <a:moveTo>
                    <a:pt x="752449" y="100583"/>
                  </a:moveTo>
                  <a:lnTo>
                    <a:pt x="734949" y="100583"/>
                  </a:lnTo>
                  <a:lnTo>
                    <a:pt x="749426" y="138937"/>
                  </a:lnTo>
                  <a:lnTo>
                    <a:pt x="767207" y="138937"/>
                  </a:lnTo>
                  <a:lnTo>
                    <a:pt x="752449" y="100583"/>
                  </a:lnTo>
                  <a:close/>
                </a:path>
                <a:path w="1209039" h="141605">
                  <a:moveTo>
                    <a:pt x="721030" y="18923"/>
                  </a:moveTo>
                  <a:lnTo>
                    <a:pt x="706246" y="18923"/>
                  </a:lnTo>
                  <a:lnTo>
                    <a:pt x="706882" y="23113"/>
                  </a:lnTo>
                  <a:lnTo>
                    <a:pt x="707644" y="26162"/>
                  </a:lnTo>
                  <a:lnTo>
                    <a:pt x="708279" y="28066"/>
                  </a:lnTo>
                  <a:lnTo>
                    <a:pt x="729742" y="86232"/>
                  </a:lnTo>
                  <a:lnTo>
                    <a:pt x="746928" y="86232"/>
                  </a:lnTo>
                  <a:lnTo>
                    <a:pt x="721030" y="18923"/>
                  </a:lnTo>
                  <a:close/>
                </a:path>
                <a:path w="1209039" h="141605">
                  <a:moveTo>
                    <a:pt x="838454" y="39115"/>
                  </a:moveTo>
                  <a:lnTo>
                    <a:pt x="829818" y="39115"/>
                  </a:lnTo>
                  <a:lnTo>
                    <a:pt x="818884" y="40022"/>
                  </a:lnTo>
                  <a:lnTo>
                    <a:pt x="786967" y="61630"/>
                  </a:lnTo>
                  <a:lnTo>
                    <a:pt x="779144" y="92455"/>
                  </a:lnTo>
                  <a:lnTo>
                    <a:pt x="779952" y="102739"/>
                  </a:lnTo>
                  <a:lnTo>
                    <a:pt x="806799" y="137810"/>
                  </a:lnTo>
                  <a:lnTo>
                    <a:pt x="825626" y="141224"/>
                  </a:lnTo>
                  <a:lnTo>
                    <a:pt x="833080" y="140795"/>
                  </a:lnTo>
                  <a:lnTo>
                    <a:pt x="840009" y="139509"/>
                  </a:lnTo>
                  <a:lnTo>
                    <a:pt x="846415" y="137366"/>
                  </a:lnTo>
                  <a:lnTo>
                    <a:pt x="852296" y="134365"/>
                  </a:lnTo>
                  <a:lnTo>
                    <a:pt x="852296" y="128015"/>
                  </a:lnTo>
                  <a:lnTo>
                    <a:pt x="828294" y="128015"/>
                  </a:lnTo>
                  <a:lnTo>
                    <a:pt x="821130" y="127396"/>
                  </a:lnTo>
                  <a:lnTo>
                    <a:pt x="795146" y="91058"/>
                  </a:lnTo>
                  <a:lnTo>
                    <a:pt x="795744" y="82798"/>
                  </a:lnTo>
                  <a:lnTo>
                    <a:pt x="822140" y="52865"/>
                  </a:lnTo>
                  <a:lnTo>
                    <a:pt x="829309" y="52197"/>
                  </a:lnTo>
                  <a:lnTo>
                    <a:pt x="852551" y="52197"/>
                  </a:lnTo>
                  <a:lnTo>
                    <a:pt x="852551" y="43814"/>
                  </a:lnTo>
                  <a:lnTo>
                    <a:pt x="845946" y="40639"/>
                  </a:lnTo>
                  <a:lnTo>
                    <a:pt x="838454" y="39115"/>
                  </a:lnTo>
                  <a:close/>
                </a:path>
                <a:path w="1209039" h="141605">
                  <a:moveTo>
                    <a:pt x="852296" y="119506"/>
                  </a:moveTo>
                  <a:lnTo>
                    <a:pt x="846582" y="123247"/>
                  </a:lnTo>
                  <a:lnTo>
                    <a:pt x="840676" y="125904"/>
                  </a:lnTo>
                  <a:lnTo>
                    <a:pt x="834580" y="127490"/>
                  </a:lnTo>
                  <a:lnTo>
                    <a:pt x="828294" y="128015"/>
                  </a:lnTo>
                  <a:lnTo>
                    <a:pt x="852296" y="128015"/>
                  </a:lnTo>
                  <a:lnTo>
                    <a:pt x="852296" y="119506"/>
                  </a:lnTo>
                  <a:close/>
                </a:path>
                <a:path w="1209039" h="141605">
                  <a:moveTo>
                    <a:pt x="852551" y="52197"/>
                  </a:moveTo>
                  <a:lnTo>
                    <a:pt x="837564" y="52197"/>
                  </a:lnTo>
                  <a:lnTo>
                    <a:pt x="845312" y="54737"/>
                  </a:lnTo>
                  <a:lnTo>
                    <a:pt x="852551" y="59816"/>
                  </a:lnTo>
                  <a:lnTo>
                    <a:pt x="852551" y="52197"/>
                  </a:lnTo>
                  <a:close/>
                </a:path>
                <a:path w="1209039" h="141605">
                  <a:moveTo>
                    <a:pt x="928369" y="39115"/>
                  </a:moveTo>
                  <a:lnTo>
                    <a:pt x="919733" y="39115"/>
                  </a:lnTo>
                  <a:lnTo>
                    <a:pt x="908800" y="40022"/>
                  </a:lnTo>
                  <a:lnTo>
                    <a:pt x="876883" y="61630"/>
                  </a:lnTo>
                  <a:lnTo>
                    <a:pt x="869061" y="92455"/>
                  </a:lnTo>
                  <a:lnTo>
                    <a:pt x="869868" y="102739"/>
                  </a:lnTo>
                  <a:lnTo>
                    <a:pt x="896715" y="137810"/>
                  </a:lnTo>
                  <a:lnTo>
                    <a:pt x="915543" y="141224"/>
                  </a:lnTo>
                  <a:lnTo>
                    <a:pt x="922996" y="140795"/>
                  </a:lnTo>
                  <a:lnTo>
                    <a:pt x="929925" y="139509"/>
                  </a:lnTo>
                  <a:lnTo>
                    <a:pt x="936331" y="137366"/>
                  </a:lnTo>
                  <a:lnTo>
                    <a:pt x="942213" y="134365"/>
                  </a:lnTo>
                  <a:lnTo>
                    <a:pt x="942213" y="128015"/>
                  </a:lnTo>
                  <a:lnTo>
                    <a:pt x="918209" y="128015"/>
                  </a:lnTo>
                  <a:lnTo>
                    <a:pt x="911046" y="127396"/>
                  </a:lnTo>
                  <a:lnTo>
                    <a:pt x="885063" y="91058"/>
                  </a:lnTo>
                  <a:lnTo>
                    <a:pt x="885660" y="82798"/>
                  </a:lnTo>
                  <a:lnTo>
                    <a:pt x="912056" y="52865"/>
                  </a:lnTo>
                  <a:lnTo>
                    <a:pt x="919226" y="52197"/>
                  </a:lnTo>
                  <a:lnTo>
                    <a:pt x="942467" y="52197"/>
                  </a:lnTo>
                  <a:lnTo>
                    <a:pt x="942467" y="43814"/>
                  </a:lnTo>
                  <a:lnTo>
                    <a:pt x="935863" y="40639"/>
                  </a:lnTo>
                  <a:lnTo>
                    <a:pt x="928369" y="39115"/>
                  </a:lnTo>
                  <a:close/>
                </a:path>
                <a:path w="1209039" h="141605">
                  <a:moveTo>
                    <a:pt x="942213" y="119506"/>
                  </a:moveTo>
                  <a:lnTo>
                    <a:pt x="936497" y="123247"/>
                  </a:lnTo>
                  <a:lnTo>
                    <a:pt x="930592" y="125904"/>
                  </a:lnTo>
                  <a:lnTo>
                    <a:pt x="924496" y="127490"/>
                  </a:lnTo>
                  <a:lnTo>
                    <a:pt x="918209" y="128015"/>
                  </a:lnTo>
                  <a:lnTo>
                    <a:pt x="942213" y="128015"/>
                  </a:lnTo>
                  <a:lnTo>
                    <a:pt x="942213" y="119506"/>
                  </a:lnTo>
                  <a:close/>
                </a:path>
                <a:path w="1209039" h="141605">
                  <a:moveTo>
                    <a:pt x="942467" y="52197"/>
                  </a:moveTo>
                  <a:lnTo>
                    <a:pt x="927481" y="52197"/>
                  </a:lnTo>
                  <a:lnTo>
                    <a:pt x="935227" y="54737"/>
                  </a:lnTo>
                  <a:lnTo>
                    <a:pt x="942467" y="59816"/>
                  </a:lnTo>
                  <a:lnTo>
                    <a:pt x="942467" y="52197"/>
                  </a:lnTo>
                  <a:close/>
                </a:path>
                <a:path w="1209039" h="141605">
                  <a:moveTo>
                    <a:pt x="1003934" y="39115"/>
                  </a:moveTo>
                  <a:lnTo>
                    <a:pt x="966263" y="61136"/>
                  </a:lnTo>
                  <a:lnTo>
                    <a:pt x="958976" y="90550"/>
                  </a:lnTo>
                  <a:lnTo>
                    <a:pt x="959715" y="101885"/>
                  </a:lnTo>
                  <a:lnTo>
                    <a:pt x="984853" y="137890"/>
                  </a:lnTo>
                  <a:lnTo>
                    <a:pt x="1003300" y="141224"/>
                  </a:lnTo>
                  <a:lnTo>
                    <a:pt x="1013350" y="140630"/>
                  </a:lnTo>
                  <a:lnTo>
                    <a:pt x="1022365" y="138858"/>
                  </a:lnTo>
                  <a:lnTo>
                    <a:pt x="1030356" y="135919"/>
                  </a:lnTo>
                  <a:lnTo>
                    <a:pt x="1037336" y="131825"/>
                  </a:lnTo>
                  <a:lnTo>
                    <a:pt x="1037336" y="128015"/>
                  </a:lnTo>
                  <a:lnTo>
                    <a:pt x="997204" y="128015"/>
                  </a:lnTo>
                  <a:lnTo>
                    <a:pt x="989583" y="125094"/>
                  </a:lnTo>
                  <a:lnTo>
                    <a:pt x="975232" y="93979"/>
                  </a:lnTo>
                  <a:lnTo>
                    <a:pt x="1044067" y="93979"/>
                  </a:lnTo>
                  <a:lnTo>
                    <a:pt x="1044067" y="85851"/>
                  </a:lnTo>
                  <a:lnTo>
                    <a:pt x="1043752" y="80772"/>
                  </a:lnTo>
                  <a:lnTo>
                    <a:pt x="975359" y="80772"/>
                  </a:lnTo>
                  <a:lnTo>
                    <a:pt x="976630" y="72262"/>
                  </a:lnTo>
                  <a:lnTo>
                    <a:pt x="979805" y="65404"/>
                  </a:lnTo>
                  <a:lnTo>
                    <a:pt x="984884" y="60070"/>
                  </a:lnTo>
                  <a:lnTo>
                    <a:pt x="990092" y="54863"/>
                  </a:lnTo>
                  <a:lnTo>
                    <a:pt x="996314" y="52197"/>
                  </a:lnTo>
                  <a:lnTo>
                    <a:pt x="1034166" y="52197"/>
                  </a:lnTo>
                  <a:lnTo>
                    <a:pt x="1033652" y="51435"/>
                  </a:lnTo>
                  <a:lnTo>
                    <a:pt x="1027866" y="46027"/>
                  </a:lnTo>
                  <a:lnTo>
                    <a:pt x="1020984" y="42179"/>
                  </a:lnTo>
                  <a:lnTo>
                    <a:pt x="1013007" y="39879"/>
                  </a:lnTo>
                  <a:lnTo>
                    <a:pt x="1003934" y="39115"/>
                  </a:lnTo>
                  <a:close/>
                </a:path>
                <a:path w="1209039" h="141605">
                  <a:moveTo>
                    <a:pt x="1037336" y="117220"/>
                  </a:moveTo>
                  <a:lnTo>
                    <a:pt x="1030235" y="121961"/>
                  </a:lnTo>
                  <a:lnTo>
                    <a:pt x="1022826" y="125333"/>
                  </a:lnTo>
                  <a:lnTo>
                    <a:pt x="1015083" y="127347"/>
                  </a:lnTo>
                  <a:lnTo>
                    <a:pt x="1006982" y="128015"/>
                  </a:lnTo>
                  <a:lnTo>
                    <a:pt x="1037336" y="128015"/>
                  </a:lnTo>
                  <a:lnTo>
                    <a:pt x="1037336" y="117220"/>
                  </a:lnTo>
                  <a:close/>
                </a:path>
                <a:path w="1209039" h="141605">
                  <a:moveTo>
                    <a:pt x="1034166" y="52197"/>
                  </a:moveTo>
                  <a:lnTo>
                    <a:pt x="1011301" y="52197"/>
                  </a:lnTo>
                  <a:lnTo>
                    <a:pt x="1017269" y="54737"/>
                  </a:lnTo>
                  <a:lnTo>
                    <a:pt x="1021588" y="59689"/>
                  </a:lnTo>
                  <a:lnTo>
                    <a:pt x="1025779" y="64769"/>
                  </a:lnTo>
                  <a:lnTo>
                    <a:pt x="1028064" y="71754"/>
                  </a:lnTo>
                  <a:lnTo>
                    <a:pt x="1028064" y="80772"/>
                  </a:lnTo>
                  <a:lnTo>
                    <a:pt x="1043752" y="80772"/>
                  </a:lnTo>
                  <a:lnTo>
                    <a:pt x="1043422" y="75420"/>
                  </a:lnTo>
                  <a:lnTo>
                    <a:pt x="1041479" y="66214"/>
                  </a:lnTo>
                  <a:lnTo>
                    <a:pt x="1038226" y="58223"/>
                  </a:lnTo>
                  <a:lnTo>
                    <a:pt x="1034166" y="52197"/>
                  </a:lnTo>
                  <a:close/>
                </a:path>
                <a:path w="1209039" h="141605">
                  <a:moveTo>
                    <a:pt x="1061846" y="118617"/>
                  </a:moveTo>
                  <a:lnTo>
                    <a:pt x="1061846" y="135381"/>
                  </a:lnTo>
                  <a:lnTo>
                    <a:pt x="1067631" y="137902"/>
                  </a:lnTo>
                  <a:lnTo>
                    <a:pt x="1073927" y="139731"/>
                  </a:lnTo>
                  <a:lnTo>
                    <a:pt x="1080724" y="140846"/>
                  </a:lnTo>
                  <a:lnTo>
                    <a:pt x="1088008" y="141224"/>
                  </a:lnTo>
                  <a:lnTo>
                    <a:pt x="1093089" y="141224"/>
                  </a:lnTo>
                  <a:lnTo>
                    <a:pt x="1121790" y="128015"/>
                  </a:lnTo>
                  <a:lnTo>
                    <a:pt x="1090040" y="128015"/>
                  </a:lnTo>
                  <a:lnTo>
                    <a:pt x="1082492" y="127422"/>
                  </a:lnTo>
                  <a:lnTo>
                    <a:pt x="1075277" y="125650"/>
                  </a:lnTo>
                  <a:lnTo>
                    <a:pt x="1068395" y="122711"/>
                  </a:lnTo>
                  <a:lnTo>
                    <a:pt x="1061846" y="118617"/>
                  </a:lnTo>
                  <a:close/>
                </a:path>
                <a:path w="1209039" h="141605">
                  <a:moveTo>
                    <a:pt x="1107820" y="39115"/>
                  </a:moveTo>
                  <a:lnTo>
                    <a:pt x="1094613" y="39115"/>
                  </a:lnTo>
                  <a:lnTo>
                    <a:pt x="1090040" y="39624"/>
                  </a:lnTo>
                  <a:lnTo>
                    <a:pt x="1085595" y="40893"/>
                  </a:lnTo>
                  <a:lnTo>
                    <a:pt x="1081024" y="42037"/>
                  </a:lnTo>
                  <a:lnTo>
                    <a:pt x="1065276" y="55117"/>
                  </a:lnTo>
                  <a:lnTo>
                    <a:pt x="1063117" y="58674"/>
                  </a:lnTo>
                  <a:lnTo>
                    <a:pt x="1062101" y="62737"/>
                  </a:lnTo>
                  <a:lnTo>
                    <a:pt x="1062101" y="70992"/>
                  </a:lnTo>
                  <a:lnTo>
                    <a:pt x="1076833" y="90424"/>
                  </a:lnTo>
                  <a:lnTo>
                    <a:pt x="1080134" y="92201"/>
                  </a:lnTo>
                  <a:lnTo>
                    <a:pt x="1083945" y="93979"/>
                  </a:lnTo>
                  <a:lnTo>
                    <a:pt x="1088263" y="95630"/>
                  </a:lnTo>
                  <a:lnTo>
                    <a:pt x="1097026" y="99187"/>
                  </a:lnTo>
                  <a:lnTo>
                    <a:pt x="1110614" y="111760"/>
                  </a:lnTo>
                  <a:lnTo>
                    <a:pt x="1110614" y="123443"/>
                  </a:lnTo>
                  <a:lnTo>
                    <a:pt x="1103757" y="128015"/>
                  </a:lnTo>
                  <a:lnTo>
                    <a:pt x="1121790" y="128015"/>
                  </a:lnTo>
                  <a:lnTo>
                    <a:pt x="1123314" y="125349"/>
                  </a:lnTo>
                  <a:lnTo>
                    <a:pt x="1125474" y="121792"/>
                  </a:lnTo>
                  <a:lnTo>
                    <a:pt x="1126617" y="117601"/>
                  </a:lnTo>
                  <a:lnTo>
                    <a:pt x="1126617" y="108838"/>
                  </a:lnTo>
                  <a:lnTo>
                    <a:pt x="1125855" y="105410"/>
                  </a:lnTo>
                  <a:lnTo>
                    <a:pt x="1124584" y="102615"/>
                  </a:lnTo>
                  <a:lnTo>
                    <a:pt x="1123314" y="99694"/>
                  </a:lnTo>
                  <a:lnTo>
                    <a:pt x="1095375" y="82803"/>
                  </a:lnTo>
                  <a:lnTo>
                    <a:pt x="1092581" y="81533"/>
                  </a:lnTo>
                  <a:lnTo>
                    <a:pt x="1090040" y="80517"/>
                  </a:lnTo>
                  <a:lnTo>
                    <a:pt x="1087501" y="79375"/>
                  </a:lnTo>
                  <a:lnTo>
                    <a:pt x="1085342" y="78231"/>
                  </a:lnTo>
                  <a:lnTo>
                    <a:pt x="1083564" y="76835"/>
                  </a:lnTo>
                  <a:lnTo>
                    <a:pt x="1081786" y="75564"/>
                  </a:lnTo>
                  <a:lnTo>
                    <a:pt x="1080389" y="74040"/>
                  </a:lnTo>
                  <a:lnTo>
                    <a:pt x="1079500" y="72262"/>
                  </a:lnTo>
                  <a:lnTo>
                    <a:pt x="1078483" y="70612"/>
                  </a:lnTo>
                  <a:lnTo>
                    <a:pt x="1078102" y="68452"/>
                  </a:lnTo>
                  <a:lnTo>
                    <a:pt x="1078102" y="63880"/>
                  </a:lnTo>
                  <a:lnTo>
                    <a:pt x="1078483" y="62102"/>
                  </a:lnTo>
                  <a:lnTo>
                    <a:pt x="1079500" y="60325"/>
                  </a:lnTo>
                  <a:lnTo>
                    <a:pt x="1080389" y="58674"/>
                  </a:lnTo>
                  <a:lnTo>
                    <a:pt x="1094358" y="52197"/>
                  </a:lnTo>
                  <a:lnTo>
                    <a:pt x="1122045" y="52197"/>
                  </a:lnTo>
                  <a:lnTo>
                    <a:pt x="1122045" y="43433"/>
                  </a:lnTo>
                  <a:lnTo>
                    <a:pt x="1115440" y="40512"/>
                  </a:lnTo>
                  <a:lnTo>
                    <a:pt x="1107820" y="39115"/>
                  </a:lnTo>
                  <a:close/>
                </a:path>
                <a:path w="1209039" h="141605">
                  <a:moveTo>
                    <a:pt x="1122045" y="52197"/>
                  </a:moveTo>
                  <a:lnTo>
                    <a:pt x="1097280" y="52197"/>
                  </a:lnTo>
                  <a:lnTo>
                    <a:pt x="1104114" y="52647"/>
                  </a:lnTo>
                  <a:lnTo>
                    <a:pt x="1110519" y="53990"/>
                  </a:lnTo>
                  <a:lnTo>
                    <a:pt x="1116496" y="56215"/>
                  </a:lnTo>
                  <a:lnTo>
                    <a:pt x="1122045" y="59308"/>
                  </a:lnTo>
                  <a:lnTo>
                    <a:pt x="1122045" y="52197"/>
                  </a:lnTo>
                  <a:close/>
                </a:path>
                <a:path w="1209039" h="141605">
                  <a:moveTo>
                    <a:pt x="1144143" y="118617"/>
                  </a:moveTo>
                  <a:lnTo>
                    <a:pt x="1144143" y="135381"/>
                  </a:lnTo>
                  <a:lnTo>
                    <a:pt x="1149927" y="137902"/>
                  </a:lnTo>
                  <a:lnTo>
                    <a:pt x="1156223" y="139731"/>
                  </a:lnTo>
                  <a:lnTo>
                    <a:pt x="1163020" y="140846"/>
                  </a:lnTo>
                  <a:lnTo>
                    <a:pt x="1170305" y="141224"/>
                  </a:lnTo>
                  <a:lnTo>
                    <a:pt x="1175384" y="141224"/>
                  </a:lnTo>
                  <a:lnTo>
                    <a:pt x="1204087" y="128015"/>
                  </a:lnTo>
                  <a:lnTo>
                    <a:pt x="1172337" y="128015"/>
                  </a:lnTo>
                  <a:lnTo>
                    <a:pt x="1164788" y="127422"/>
                  </a:lnTo>
                  <a:lnTo>
                    <a:pt x="1157573" y="125650"/>
                  </a:lnTo>
                  <a:lnTo>
                    <a:pt x="1150691" y="122711"/>
                  </a:lnTo>
                  <a:lnTo>
                    <a:pt x="1144143" y="118617"/>
                  </a:lnTo>
                  <a:close/>
                </a:path>
                <a:path w="1209039" h="141605">
                  <a:moveTo>
                    <a:pt x="1190117" y="39115"/>
                  </a:moveTo>
                  <a:lnTo>
                    <a:pt x="1176908" y="39115"/>
                  </a:lnTo>
                  <a:lnTo>
                    <a:pt x="1172337" y="39624"/>
                  </a:lnTo>
                  <a:lnTo>
                    <a:pt x="1167892" y="40893"/>
                  </a:lnTo>
                  <a:lnTo>
                    <a:pt x="1163320" y="42037"/>
                  </a:lnTo>
                  <a:lnTo>
                    <a:pt x="1147571" y="55117"/>
                  </a:lnTo>
                  <a:lnTo>
                    <a:pt x="1145413" y="58674"/>
                  </a:lnTo>
                  <a:lnTo>
                    <a:pt x="1144396" y="62737"/>
                  </a:lnTo>
                  <a:lnTo>
                    <a:pt x="1144396" y="70992"/>
                  </a:lnTo>
                  <a:lnTo>
                    <a:pt x="1159129" y="90424"/>
                  </a:lnTo>
                  <a:lnTo>
                    <a:pt x="1162431" y="92201"/>
                  </a:lnTo>
                  <a:lnTo>
                    <a:pt x="1166240" y="93979"/>
                  </a:lnTo>
                  <a:lnTo>
                    <a:pt x="1170558" y="95630"/>
                  </a:lnTo>
                  <a:lnTo>
                    <a:pt x="1179321" y="99187"/>
                  </a:lnTo>
                  <a:lnTo>
                    <a:pt x="1192911" y="111760"/>
                  </a:lnTo>
                  <a:lnTo>
                    <a:pt x="1192911" y="123443"/>
                  </a:lnTo>
                  <a:lnTo>
                    <a:pt x="1186052" y="128015"/>
                  </a:lnTo>
                  <a:lnTo>
                    <a:pt x="1204087" y="128015"/>
                  </a:lnTo>
                  <a:lnTo>
                    <a:pt x="1205611" y="125349"/>
                  </a:lnTo>
                  <a:lnTo>
                    <a:pt x="1207770" y="121792"/>
                  </a:lnTo>
                  <a:lnTo>
                    <a:pt x="1208913" y="117601"/>
                  </a:lnTo>
                  <a:lnTo>
                    <a:pt x="1208913" y="108838"/>
                  </a:lnTo>
                  <a:lnTo>
                    <a:pt x="1208151" y="105410"/>
                  </a:lnTo>
                  <a:lnTo>
                    <a:pt x="1206881" y="102615"/>
                  </a:lnTo>
                  <a:lnTo>
                    <a:pt x="1205611" y="99694"/>
                  </a:lnTo>
                  <a:lnTo>
                    <a:pt x="1177670" y="82803"/>
                  </a:lnTo>
                  <a:lnTo>
                    <a:pt x="1174877" y="81533"/>
                  </a:lnTo>
                  <a:lnTo>
                    <a:pt x="1172337" y="80517"/>
                  </a:lnTo>
                  <a:lnTo>
                    <a:pt x="1169796" y="79375"/>
                  </a:lnTo>
                  <a:lnTo>
                    <a:pt x="1167638" y="78231"/>
                  </a:lnTo>
                  <a:lnTo>
                    <a:pt x="1165859" y="76835"/>
                  </a:lnTo>
                  <a:lnTo>
                    <a:pt x="1164082" y="75564"/>
                  </a:lnTo>
                  <a:lnTo>
                    <a:pt x="1162684" y="74040"/>
                  </a:lnTo>
                  <a:lnTo>
                    <a:pt x="1161795" y="72262"/>
                  </a:lnTo>
                  <a:lnTo>
                    <a:pt x="1160780" y="70612"/>
                  </a:lnTo>
                  <a:lnTo>
                    <a:pt x="1160399" y="68452"/>
                  </a:lnTo>
                  <a:lnTo>
                    <a:pt x="1160399" y="63880"/>
                  </a:lnTo>
                  <a:lnTo>
                    <a:pt x="1160780" y="62102"/>
                  </a:lnTo>
                  <a:lnTo>
                    <a:pt x="1161795" y="60325"/>
                  </a:lnTo>
                  <a:lnTo>
                    <a:pt x="1162684" y="58674"/>
                  </a:lnTo>
                  <a:lnTo>
                    <a:pt x="1176655" y="52197"/>
                  </a:lnTo>
                  <a:lnTo>
                    <a:pt x="1204340" y="52197"/>
                  </a:lnTo>
                  <a:lnTo>
                    <a:pt x="1204340" y="43433"/>
                  </a:lnTo>
                  <a:lnTo>
                    <a:pt x="1197737" y="40512"/>
                  </a:lnTo>
                  <a:lnTo>
                    <a:pt x="1190117" y="39115"/>
                  </a:lnTo>
                  <a:close/>
                </a:path>
                <a:path w="1209039" h="141605">
                  <a:moveTo>
                    <a:pt x="1204340" y="52197"/>
                  </a:moveTo>
                  <a:lnTo>
                    <a:pt x="1179576" y="52197"/>
                  </a:lnTo>
                  <a:lnTo>
                    <a:pt x="1186410" y="52647"/>
                  </a:lnTo>
                  <a:lnTo>
                    <a:pt x="1192815" y="53990"/>
                  </a:lnTo>
                  <a:lnTo>
                    <a:pt x="1198792" y="56215"/>
                  </a:lnTo>
                  <a:lnTo>
                    <a:pt x="1204340" y="59308"/>
                  </a:lnTo>
                  <a:lnTo>
                    <a:pt x="120434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104" name="object 102">
              <a:extLst>
                <a:ext uri="{FF2B5EF4-FFF2-40B4-BE49-F238E27FC236}">
                  <a16:creationId xmlns:a16="http://schemas.microsoft.com/office/drawing/2014/main" id="{6864EF3A-4870-4F91-8088-62D60427A859}"/>
                </a:ext>
              </a:extLst>
            </p:cNvPr>
            <p:cNvSpPr/>
            <p:nvPr/>
          </p:nvSpPr>
          <p:spPr>
            <a:xfrm>
              <a:off x="1365504" y="3438143"/>
              <a:ext cx="1670685" cy="388620"/>
            </a:xfrm>
            <a:custGeom>
              <a:avLst/>
              <a:gdLst/>
              <a:ahLst/>
              <a:cxnLst/>
              <a:rect l="l" t="t" r="r" b="b"/>
              <a:pathLst>
                <a:path w="1670685" h="388620">
                  <a:moveTo>
                    <a:pt x="1670304" y="0"/>
                  </a:moveTo>
                  <a:lnTo>
                    <a:pt x="0" y="0"/>
                  </a:lnTo>
                  <a:lnTo>
                    <a:pt x="0" y="388619"/>
                  </a:lnTo>
                  <a:lnTo>
                    <a:pt x="1670304" y="388619"/>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105" name="object 103">
              <a:extLst>
                <a:ext uri="{FF2B5EF4-FFF2-40B4-BE49-F238E27FC236}">
                  <a16:creationId xmlns:a16="http://schemas.microsoft.com/office/drawing/2014/main" id="{1EF34927-5629-4CA1-AF59-4B5BC5606994}"/>
                </a:ext>
              </a:extLst>
            </p:cNvPr>
            <p:cNvSpPr/>
            <p:nvPr/>
          </p:nvSpPr>
          <p:spPr>
            <a:xfrm>
              <a:off x="1365504" y="3438143"/>
              <a:ext cx="1670685" cy="388620"/>
            </a:xfrm>
            <a:custGeom>
              <a:avLst/>
              <a:gdLst/>
              <a:ahLst/>
              <a:cxnLst/>
              <a:rect l="l" t="t" r="r" b="b"/>
              <a:pathLst>
                <a:path w="1670685" h="388620">
                  <a:moveTo>
                    <a:pt x="0" y="388619"/>
                  </a:moveTo>
                  <a:lnTo>
                    <a:pt x="1670304" y="388619"/>
                  </a:lnTo>
                  <a:lnTo>
                    <a:pt x="1670304"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106" name="object 104">
              <a:extLst>
                <a:ext uri="{FF2B5EF4-FFF2-40B4-BE49-F238E27FC236}">
                  <a16:creationId xmlns:a16="http://schemas.microsoft.com/office/drawing/2014/main" id="{2EB8E233-B001-4E79-B077-395B5AC9345E}"/>
                </a:ext>
              </a:extLst>
            </p:cNvPr>
            <p:cNvSpPr/>
            <p:nvPr/>
          </p:nvSpPr>
          <p:spPr>
            <a:xfrm>
              <a:off x="1858898" y="3529583"/>
              <a:ext cx="694055" cy="145415"/>
            </a:xfrm>
            <a:custGeom>
              <a:avLst/>
              <a:gdLst/>
              <a:ahLst/>
              <a:cxnLst/>
              <a:rect l="l" t="t" r="r" b="b"/>
              <a:pathLst>
                <a:path w="694055" h="145414">
                  <a:moveTo>
                    <a:pt x="46736" y="5968"/>
                  </a:moveTo>
                  <a:lnTo>
                    <a:pt x="0" y="5968"/>
                  </a:lnTo>
                  <a:lnTo>
                    <a:pt x="0" y="142621"/>
                  </a:lnTo>
                  <a:lnTo>
                    <a:pt x="16001" y="142621"/>
                  </a:lnTo>
                  <a:lnTo>
                    <a:pt x="16001" y="84454"/>
                  </a:lnTo>
                  <a:lnTo>
                    <a:pt x="59816" y="84454"/>
                  </a:lnTo>
                  <a:lnTo>
                    <a:pt x="57912" y="83058"/>
                  </a:lnTo>
                  <a:lnTo>
                    <a:pt x="56261" y="81661"/>
                  </a:lnTo>
                  <a:lnTo>
                    <a:pt x="54356" y="80517"/>
                  </a:lnTo>
                  <a:lnTo>
                    <a:pt x="52069" y="79501"/>
                  </a:lnTo>
                  <a:lnTo>
                    <a:pt x="52069" y="79121"/>
                  </a:lnTo>
                  <a:lnTo>
                    <a:pt x="56642" y="77977"/>
                  </a:lnTo>
                  <a:lnTo>
                    <a:pt x="60832" y="76200"/>
                  </a:lnTo>
                  <a:lnTo>
                    <a:pt x="68199" y="71881"/>
                  </a:lnTo>
                  <a:lnTo>
                    <a:pt x="70466" y="69976"/>
                  </a:lnTo>
                  <a:lnTo>
                    <a:pt x="16001" y="69976"/>
                  </a:lnTo>
                  <a:lnTo>
                    <a:pt x="16001" y="20447"/>
                  </a:lnTo>
                  <a:lnTo>
                    <a:pt x="75981" y="20447"/>
                  </a:lnTo>
                  <a:lnTo>
                    <a:pt x="74168" y="18161"/>
                  </a:lnTo>
                  <a:lnTo>
                    <a:pt x="70484" y="15112"/>
                  </a:lnTo>
                  <a:lnTo>
                    <a:pt x="66675" y="12064"/>
                  </a:lnTo>
                  <a:lnTo>
                    <a:pt x="62356" y="9778"/>
                  </a:lnTo>
                  <a:lnTo>
                    <a:pt x="52196" y="6730"/>
                  </a:lnTo>
                  <a:lnTo>
                    <a:pt x="46736" y="5968"/>
                  </a:lnTo>
                  <a:close/>
                </a:path>
                <a:path w="694055" h="145414">
                  <a:moveTo>
                    <a:pt x="59816" y="84454"/>
                  </a:moveTo>
                  <a:lnTo>
                    <a:pt x="32131" y="84454"/>
                  </a:lnTo>
                  <a:lnTo>
                    <a:pt x="34798" y="84836"/>
                  </a:lnTo>
                  <a:lnTo>
                    <a:pt x="39624" y="86360"/>
                  </a:lnTo>
                  <a:lnTo>
                    <a:pt x="41782" y="87502"/>
                  </a:lnTo>
                  <a:lnTo>
                    <a:pt x="45974" y="90677"/>
                  </a:lnTo>
                  <a:lnTo>
                    <a:pt x="48006" y="92710"/>
                  </a:lnTo>
                  <a:lnTo>
                    <a:pt x="49911" y="95250"/>
                  </a:lnTo>
                  <a:lnTo>
                    <a:pt x="51943" y="97662"/>
                  </a:lnTo>
                  <a:lnTo>
                    <a:pt x="53975" y="100711"/>
                  </a:lnTo>
                  <a:lnTo>
                    <a:pt x="56006" y="104266"/>
                  </a:lnTo>
                  <a:lnTo>
                    <a:pt x="78867" y="142621"/>
                  </a:lnTo>
                  <a:lnTo>
                    <a:pt x="97917" y="142621"/>
                  </a:lnTo>
                  <a:lnTo>
                    <a:pt x="72262" y="101600"/>
                  </a:lnTo>
                  <a:lnTo>
                    <a:pt x="70484" y="98551"/>
                  </a:lnTo>
                  <a:lnTo>
                    <a:pt x="68833" y="95885"/>
                  </a:lnTo>
                  <a:lnTo>
                    <a:pt x="67309" y="93725"/>
                  </a:lnTo>
                  <a:lnTo>
                    <a:pt x="65786" y="91439"/>
                  </a:lnTo>
                  <a:lnTo>
                    <a:pt x="64262" y="89408"/>
                  </a:lnTo>
                  <a:lnTo>
                    <a:pt x="61213" y="85851"/>
                  </a:lnTo>
                  <a:lnTo>
                    <a:pt x="59816" y="84454"/>
                  </a:lnTo>
                  <a:close/>
                </a:path>
                <a:path w="694055" h="145414">
                  <a:moveTo>
                    <a:pt x="75981" y="20447"/>
                  </a:moveTo>
                  <a:lnTo>
                    <a:pt x="46862" y="20447"/>
                  </a:lnTo>
                  <a:lnTo>
                    <a:pt x="53720" y="22478"/>
                  </a:lnTo>
                  <a:lnTo>
                    <a:pt x="58419" y="26670"/>
                  </a:lnTo>
                  <a:lnTo>
                    <a:pt x="63118" y="30734"/>
                  </a:lnTo>
                  <a:lnTo>
                    <a:pt x="65478" y="36322"/>
                  </a:lnTo>
                  <a:lnTo>
                    <a:pt x="65531" y="47751"/>
                  </a:lnTo>
                  <a:lnTo>
                    <a:pt x="64896" y="51435"/>
                  </a:lnTo>
                  <a:lnTo>
                    <a:pt x="48768" y="68199"/>
                  </a:lnTo>
                  <a:lnTo>
                    <a:pt x="45465" y="69468"/>
                  </a:lnTo>
                  <a:lnTo>
                    <a:pt x="41782" y="69976"/>
                  </a:lnTo>
                  <a:lnTo>
                    <a:pt x="70466" y="69976"/>
                  </a:lnTo>
                  <a:lnTo>
                    <a:pt x="82295" y="36322"/>
                  </a:lnTo>
                  <a:lnTo>
                    <a:pt x="81280" y="30987"/>
                  </a:lnTo>
                  <a:lnTo>
                    <a:pt x="79120" y="26415"/>
                  </a:lnTo>
                  <a:lnTo>
                    <a:pt x="77088" y="21843"/>
                  </a:lnTo>
                  <a:lnTo>
                    <a:pt x="75981" y="20447"/>
                  </a:lnTo>
                  <a:close/>
                </a:path>
                <a:path w="694055" h="145414">
                  <a:moveTo>
                    <a:pt x="128650" y="45085"/>
                  </a:moveTo>
                  <a:lnTo>
                    <a:pt x="113156" y="45085"/>
                  </a:lnTo>
                  <a:lnTo>
                    <a:pt x="113156" y="103377"/>
                  </a:lnTo>
                  <a:lnTo>
                    <a:pt x="115345" y="121546"/>
                  </a:lnTo>
                  <a:lnTo>
                    <a:pt x="121904" y="134524"/>
                  </a:lnTo>
                  <a:lnTo>
                    <a:pt x="132820" y="142311"/>
                  </a:lnTo>
                  <a:lnTo>
                    <a:pt x="148081" y="144906"/>
                  </a:lnTo>
                  <a:lnTo>
                    <a:pt x="157606" y="143789"/>
                  </a:lnTo>
                  <a:lnTo>
                    <a:pt x="165798" y="140446"/>
                  </a:lnTo>
                  <a:lnTo>
                    <a:pt x="172656" y="134887"/>
                  </a:lnTo>
                  <a:lnTo>
                    <a:pt x="174926" y="131699"/>
                  </a:lnTo>
                  <a:lnTo>
                    <a:pt x="152273" y="131699"/>
                  </a:lnTo>
                  <a:lnTo>
                    <a:pt x="141938" y="129770"/>
                  </a:lnTo>
                  <a:lnTo>
                    <a:pt x="134556" y="123983"/>
                  </a:lnTo>
                  <a:lnTo>
                    <a:pt x="130127" y="114339"/>
                  </a:lnTo>
                  <a:lnTo>
                    <a:pt x="128650" y="100837"/>
                  </a:lnTo>
                  <a:lnTo>
                    <a:pt x="128650" y="45085"/>
                  </a:lnTo>
                  <a:close/>
                </a:path>
                <a:path w="694055" h="145414">
                  <a:moveTo>
                    <a:pt x="194182" y="127126"/>
                  </a:moveTo>
                  <a:lnTo>
                    <a:pt x="178562" y="127126"/>
                  </a:lnTo>
                  <a:lnTo>
                    <a:pt x="178562" y="142621"/>
                  </a:lnTo>
                  <a:lnTo>
                    <a:pt x="194182" y="142621"/>
                  </a:lnTo>
                  <a:lnTo>
                    <a:pt x="194182" y="127126"/>
                  </a:lnTo>
                  <a:close/>
                </a:path>
                <a:path w="694055" h="145414">
                  <a:moveTo>
                    <a:pt x="194182" y="45085"/>
                  </a:moveTo>
                  <a:lnTo>
                    <a:pt x="178562" y="45085"/>
                  </a:lnTo>
                  <a:lnTo>
                    <a:pt x="178562" y="110362"/>
                  </a:lnTo>
                  <a:lnTo>
                    <a:pt x="176021" y="117728"/>
                  </a:lnTo>
                  <a:lnTo>
                    <a:pt x="171069" y="123316"/>
                  </a:lnTo>
                  <a:lnTo>
                    <a:pt x="166243" y="128904"/>
                  </a:lnTo>
                  <a:lnTo>
                    <a:pt x="159893" y="131699"/>
                  </a:lnTo>
                  <a:lnTo>
                    <a:pt x="174926" y="131699"/>
                  </a:lnTo>
                  <a:lnTo>
                    <a:pt x="178181" y="127126"/>
                  </a:lnTo>
                  <a:lnTo>
                    <a:pt x="194182" y="127126"/>
                  </a:lnTo>
                  <a:lnTo>
                    <a:pt x="194182" y="45085"/>
                  </a:lnTo>
                  <a:close/>
                </a:path>
                <a:path w="694055" h="145414">
                  <a:moveTo>
                    <a:pt x="240664" y="45085"/>
                  </a:moveTo>
                  <a:lnTo>
                    <a:pt x="225044" y="45085"/>
                  </a:lnTo>
                  <a:lnTo>
                    <a:pt x="225044" y="142621"/>
                  </a:lnTo>
                  <a:lnTo>
                    <a:pt x="240664" y="142621"/>
                  </a:lnTo>
                  <a:lnTo>
                    <a:pt x="240664" y="77977"/>
                  </a:lnTo>
                  <a:lnTo>
                    <a:pt x="243205" y="70612"/>
                  </a:lnTo>
                  <a:lnTo>
                    <a:pt x="248284" y="64770"/>
                  </a:lnTo>
                  <a:lnTo>
                    <a:pt x="251311" y="61213"/>
                  </a:lnTo>
                  <a:lnTo>
                    <a:pt x="240664" y="61213"/>
                  </a:lnTo>
                  <a:lnTo>
                    <a:pt x="240664" y="45085"/>
                  </a:lnTo>
                  <a:close/>
                </a:path>
                <a:path w="694055" h="145414">
                  <a:moveTo>
                    <a:pt x="299256" y="55879"/>
                  </a:moveTo>
                  <a:lnTo>
                    <a:pt x="267715" y="55879"/>
                  </a:lnTo>
                  <a:lnTo>
                    <a:pt x="277623" y="57830"/>
                  </a:lnTo>
                  <a:lnTo>
                    <a:pt x="284686" y="63674"/>
                  </a:lnTo>
                  <a:lnTo>
                    <a:pt x="288915" y="73400"/>
                  </a:lnTo>
                  <a:lnTo>
                    <a:pt x="290321" y="86995"/>
                  </a:lnTo>
                  <a:lnTo>
                    <a:pt x="290321" y="142621"/>
                  </a:lnTo>
                  <a:lnTo>
                    <a:pt x="305943" y="142621"/>
                  </a:lnTo>
                  <a:lnTo>
                    <a:pt x="305943" y="82930"/>
                  </a:lnTo>
                  <a:lnTo>
                    <a:pt x="305417" y="73767"/>
                  </a:lnTo>
                  <a:lnTo>
                    <a:pt x="303831" y="65722"/>
                  </a:lnTo>
                  <a:lnTo>
                    <a:pt x="301161" y="58800"/>
                  </a:lnTo>
                  <a:lnTo>
                    <a:pt x="299256" y="55879"/>
                  </a:lnTo>
                  <a:close/>
                </a:path>
                <a:path w="694055" h="145414">
                  <a:moveTo>
                    <a:pt x="273050" y="42799"/>
                  </a:moveTo>
                  <a:lnTo>
                    <a:pt x="263191" y="43943"/>
                  </a:lnTo>
                  <a:lnTo>
                    <a:pt x="254571" y="47386"/>
                  </a:lnTo>
                  <a:lnTo>
                    <a:pt x="247189" y="53139"/>
                  </a:lnTo>
                  <a:lnTo>
                    <a:pt x="241045" y="61213"/>
                  </a:lnTo>
                  <a:lnTo>
                    <a:pt x="251311" y="61213"/>
                  </a:lnTo>
                  <a:lnTo>
                    <a:pt x="253364" y="58800"/>
                  </a:lnTo>
                  <a:lnTo>
                    <a:pt x="259842" y="55879"/>
                  </a:lnTo>
                  <a:lnTo>
                    <a:pt x="299256" y="55879"/>
                  </a:lnTo>
                  <a:lnTo>
                    <a:pt x="297433" y="53086"/>
                  </a:lnTo>
                  <a:lnTo>
                    <a:pt x="292766" y="48585"/>
                  </a:lnTo>
                  <a:lnTo>
                    <a:pt x="287146" y="45370"/>
                  </a:lnTo>
                  <a:lnTo>
                    <a:pt x="280574" y="43441"/>
                  </a:lnTo>
                  <a:lnTo>
                    <a:pt x="273050" y="42799"/>
                  </a:lnTo>
                  <a:close/>
                </a:path>
                <a:path w="694055" h="145414">
                  <a:moveTo>
                    <a:pt x="355345" y="58420"/>
                  </a:moveTo>
                  <a:lnTo>
                    <a:pt x="339725" y="58420"/>
                  </a:lnTo>
                  <a:lnTo>
                    <a:pt x="339725" y="116077"/>
                  </a:lnTo>
                  <a:lnTo>
                    <a:pt x="341340" y="128579"/>
                  </a:lnTo>
                  <a:lnTo>
                    <a:pt x="346170" y="137509"/>
                  </a:lnTo>
                  <a:lnTo>
                    <a:pt x="354191" y="142867"/>
                  </a:lnTo>
                  <a:lnTo>
                    <a:pt x="365378" y="144652"/>
                  </a:lnTo>
                  <a:lnTo>
                    <a:pt x="371475" y="144652"/>
                  </a:lnTo>
                  <a:lnTo>
                    <a:pt x="376300" y="143637"/>
                  </a:lnTo>
                  <a:lnTo>
                    <a:pt x="379983" y="141604"/>
                  </a:lnTo>
                  <a:lnTo>
                    <a:pt x="379983" y="131572"/>
                  </a:lnTo>
                  <a:lnTo>
                    <a:pt x="364617" y="131572"/>
                  </a:lnTo>
                  <a:lnTo>
                    <a:pt x="360933" y="130175"/>
                  </a:lnTo>
                  <a:lnTo>
                    <a:pt x="358775" y="127380"/>
                  </a:lnTo>
                  <a:lnTo>
                    <a:pt x="356488" y="124587"/>
                  </a:lnTo>
                  <a:lnTo>
                    <a:pt x="355345" y="119887"/>
                  </a:lnTo>
                  <a:lnTo>
                    <a:pt x="355345" y="58420"/>
                  </a:lnTo>
                  <a:close/>
                </a:path>
                <a:path w="694055" h="145414">
                  <a:moveTo>
                    <a:pt x="379983" y="128270"/>
                  </a:moveTo>
                  <a:lnTo>
                    <a:pt x="377063" y="130428"/>
                  </a:lnTo>
                  <a:lnTo>
                    <a:pt x="373761" y="131572"/>
                  </a:lnTo>
                  <a:lnTo>
                    <a:pt x="379983" y="131572"/>
                  </a:lnTo>
                  <a:lnTo>
                    <a:pt x="379983" y="128270"/>
                  </a:lnTo>
                  <a:close/>
                </a:path>
                <a:path w="694055" h="145414">
                  <a:moveTo>
                    <a:pt x="379983" y="45085"/>
                  </a:moveTo>
                  <a:lnTo>
                    <a:pt x="322961" y="45085"/>
                  </a:lnTo>
                  <a:lnTo>
                    <a:pt x="322961" y="58420"/>
                  </a:lnTo>
                  <a:lnTo>
                    <a:pt x="379983" y="58420"/>
                  </a:lnTo>
                  <a:lnTo>
                    <a:pt x="379983" y="45085"/>
                  </a:lnTo>
                  <a:close/>
                </a:path>
                <a:path w="694055" h="145414">
                  <a:moveTo>
                    <a:pt x="355345" y="16255"/>
                  </a:moveTo>
                  <a:lnTo>
                    <a:pt x="339725" y="21209"/>
                  </a:lnTo>
                  <a:lnTo>
                    <a:pt x="339725" y="45085"/>
                  </a:lnTo>
                  <a:lnTo>
                    <a:pt x="355345" y="45085"/>
                  </a:lnTo>
                  <a:lnTo>
                    <a:pt x="355345" y="16255"/>
                  </a:lnTo>
                  <a:close/>
                </a:path>
                <a:path w="694055" h="145414">
                  <a:moveTo>
                    <a:pt x="411099" y="0"/>
                  </a:moveTo>
                  <a:lnTo>
                    <a:pt x="405511" y="0"/>
                  </a:lnTo>
                  <a:lnTo>
                    <a:pt x="403098" y="1015"/>
                  </a:lnTo>
                  <a:lnTo>
                    <a:pt x="401065" y="2921"/>
                  </a:lnTo>
                  <a:lnTo>
                    <a:pt x="399161" y="4825"/>
                  </a:lnTo>
                  <a:lnTo>
                    <a:pt x="398144" y="7238"/>
                  </a:lnTo>
                  <a:lnTo>
                    <a:pt x="398144" y="13080"/>
                  </a:lnTo>
                  <a:lnTo>
                    <a:pt x="399161" y="15493"/>
                  </a:lnTo>
                  <a:lnTo>
                    <a:pt x="401065" y="17399"/>
                  </a:lnTo>
                  <a:lnTo>
                    <a:pt x="403098" y="19303"/>
                  </a:lnTo>
                  <a:lnTo>
                    <a:pt x="405511" y="20320"/>
                  </a:lnTo>
                  <a:lnTo>
                    <a:pt x="411099" y="20320"/>
                  </a:lnTo>
                  <a:lnTo>
                    <a:pt x="418592" y="7238"/>
                  </a:lnTo>
                  <a:lnTo>
                    <a:pt x="417575" y="4825"/>
                  </a:lnTo>
                  <a:lnTo>
                    <a:pt x="413512" y="1015"/>
                  </a:lnTo>
                  <a:lnTo>
                    <a:pt x="411099" y="0"/>
                  </a:lnTo>
                  <a:close/>
                </a:path>
                <a:path w="694055" h="145414">
                  <a:moveTo>
                    <a:pt x="415925" y="45085"/>
                  </a:moveTo>
                  <a:lnTo>
                    <a:pt x="400303" y="45085"/>
                  </a:lnTo>
                  <a:lnTo>
                    <a:pt x="400303" y="142621"/>
                  </a:lnTo>
                  <a:lnTo>
                    <a:pt x="415925" y="142621"/>
                  </a:lnTo>
                  <a:lnTo>
                    <a:pt x="415925" y="45085"/>
                  </a:lnTo>
                  <a:close/>
                </a:path>
                <a:path w="694055" h="145414">
                  <a:moveTo>
                    <a:pt x="463169" y="45085"/>
                  </a:moveTo>
                  <a:lnTo>
                    <a:pt x="447548" y="45085"/>
                  </a:lnTo>
                  <a:lnTo>
                    <a:pt x="447548" y="142621"/>
                  </a:lnTo>
                  <a:lnTo>
                    <a:pt x="463169" y="142621"/>
                  </a:lnTo>
                  <a:lnTo>
                    <a:pt x="463169" y="77724"/>
                  </a:lnTo>
                  <a:lnTo>
                    <a:pt x="465327" y="70230"/>
                  </a:lnTo>
                  <a:lnTo>
                    <a:pt x="472933" y="60451"/>
                  </a:lnTo>
                  <a:lnTo>
                    <a:pt x="463169" y="60451"/>
                  </a:lnTo>
                  <a:lnTo>
                    <a:pt x="463169" y="45085"/>
                  </a:lnTo>
                  <a:close/>
                </a:path>
                <a:path w="694055" h="145414">
                  <a:moveTo>
                    <a:pt x="518835" y="55879"/>
                  </a:moveTo>
                  <a:lnTo>
                    <a:pt x="486790" y="55879"/>
                  </a:lnTo>
                  <a:lnTo>
                    <a:pt x="496458" y="57687"/>
                  </a:lnTo>
                  <a:lnTo>
                    <a:pt x="503371" y="63118"/>
                  </a:lnTo>
                  <a:lnTo>
                    <a:pt x="507507" y="72114"/>
                  </a:lnTo>
                  <a:lnTo>
                    <a:pt x="508888" y="84709"/>
                  </a:lnTo>
                  <a:lnTo>
                    <a:pt x="508888" y="142621"/>
                  </a:lnTo>
                  <a:lnTo>
                    <a:pt x="524509" y="142621"/>
                  </a:lnTo>
                  <a:lnTo>
                    <a:pt x="524509" y="78486"/>
                  </a:lnTo>
                  <a:lnTo>
                    <a:pt x="526923" y="71120"/>
                  </a:lnTo>
                  <a:lnTo>
                    <a:pt x="531494" y="65024"/>
                  </a:lnTo>
                  <a:lnTo>
                    <a:pt x="533061" y="62991"/>
                  </a:lnTo>
                  <a:lnTo>
                    <a:pt x="521462" y="62991"/>
                  </a:lnTo>
                  <a:lnTo>
                    <a:pt x="519556" y="56896"/>
                  </a:lnTo>
                  <a:lnTo>
                    <a:pt x="518835" y="55879"/>
                  </a:lnTo>
                  <a:close/>
                </a:path>
                <a:path w="694055" h="145414">
                  <a:moveTo>
                    <a:pt x="579490" y="55879"/>
                  </a:moveTo>
                  <a:lnTo>
                    <a:pt x="556387" y="55879"/>
                  </a:lnTo>
                  <a:lnTo>
                    <a:pt x="561975" y="58292"/>
                  </a:lnTo>
                  <a:lnTo>
                    <a:pt x="565403" y="63118"/>
                  </a:lnTo>
                  <a:lnTo>
                    <a:pt x="568706" y="67945"/>
                  </a:lnTo>
                  <a:lnTo>
                    <a:pt x="570357" y="75818"/>
                  </a:lnTo>
                  <a:lnTo>
                    <a:pt x="570357" y="142621"/>
                  </a:lnTo>
                  <a:lnTo>
                    <a:pt x="585977" y="142621"/>
                  </a:lnTo>
                  <a:lnTo>
                    <a:pt x="585977" y="82550"/>
                  </a:lnTo>
                  <a:lnTo>
                    <a:pt x="583975" y="65141"/>
                  </a:lnTo>
                  <a:lnTo>
                    <a:pt x="579490" y="55879"/>
                  </a:lnTo>
                  <a:close/>
                </a:path>
                <a:path w="694055" h="145414">
                  <a:moveTo>
                    <a:pt x="553846" y="42799"/>
                  </a:moveTo>
                  <a:lnTo>
                    <a:pt x="543750" y="44061"/>
                  </a:lnTo>
                  <a:lnTo>
                    <a:pt x="534987" y="47847"/>
                  </a:lnTo>
                  <a:lnTo>
                    <a:pt x="527557" y="54157"/>
                  </a:lnTo>
                  <a:lnTo>
                    <a:pt x="521462" y="62991"/>
                  </a:lnTo>
                  <a:lnTo>
                    <a:pt x="533061" y="62991"/>
                  </a:lnTo>
                  <a:lnTo>
                    <a:pt x="536194" y="58927"/>
                  </a:lnTo>
                  <a:lnTo>
                    <a:pt x="541908" y="55879"/>
                  </a:lnTo>
                  <a:lnTo>
                    <a:pt x="579490" y="55879"/>
                  </a:lnTo>
                  <a:lnTo>
                    <a:pt x="577947" y="52710"/>
                  </a:lnTo>
                  <a:lnTo>
                    <a:pt x="567922" y="45277"/>
                  </a:lnTo>
                  <a:lnTo>
                    <a:pt x="553846" y="42799"/>
                  </a:lnTo>
                  <a:close/>
                </a:path>
                <a:path w="694055" h="145414">
                  <a:moveTo>
                    <a:pt x="500506" y="42799"/>
                  </a:moveTo>
                  <a:lnTo>
                    <a:pt x="493775" y="42799"/>
                  </a:lnTo>
                  <a:lnTo>
                    <a:pt x="484445" y="43896"/>
                  </a:lnTo>
                  <a:lnTo>
                    <a:pt x="476281" y="47196"/>
                  </a:lnTo>
                  <a:lnTo>
                    <a:pt x="469301" y="52720"/>
                  </a:lnTo>
                  <a:lnTo>
                    <a:pt x="463550" y="60451"/>
                  </a:lnTo>
                  <a:lnTo>
                    <a:pt x="472933" y="60451"/>
                  </a:lnTo>
                  <a:lnTo>
                    <a:pt x="474218" y="58800"/>
                  </a:lnTo>
                  <a:lnTo>
                    <a:pt x="479932" y="55879"/>
                  </a:lnTo>
                  <a:lnTo>
                    <a:pt x="518835" y="55879"/>
                  </a:lnTo>
                  <a:lnTo>
                    <a:pt x="516127" y="52070"/>
                  </a:lnTo>
                  <a:lnTo>
                    <a:pt x="511175" y="48387"/>
                  </a:lnTo>
                  <a:lnTo>
                    <a:pt x="506221" y="44576"/>
                  </a:lnTo>
                  <a:lnTo>
                    <a:pt x="500506" y="42799"/>
                  </a:lnTo>
                  <a:close/>
                </a:path>
                <a:path w="694055" h="145414">
                  <a:moveTo>
                    <a:pt x="653414" y="42799"/>
                  </a:moveTo>
                  <a:lnTo>
                    <a:pt x="615743" y="64819"/>
                  </a:lnTo>
                  <a:lnTo>
                    <a:pt x="608457" y="94234"/>
                  </a:lnTo>
                  <a:lnTo>
                    <a:pt x="609195" y="105568"/>
                  </a:lnTo>
                  <a:lnTo>
                    <a:pt x="634285" y="141573"/>
                  </a:lnTo>
                  <a:lnTo>
                    <a:pt x="652780" y="144906"/>
                  </a:lnTo>
                  <a:lnTo>
                    <a:pt x="662830" y="144313"/>
                  </a:lnTo>
                  <a:lnTo>
                    <a:pt x="671845" y="142541"/>
                  </a:lnTo>
                  <a:lnTo>
                    <a:pt x="679836" y="139602"/>
                  </a:lnTo>
                  <a:lnTo>
                    <a:pt x="686815" y="135509"/>
                  </a:lnTo>
                  <a:lnTo>
                    <a:pt x="686815" y="131699"/>
                  </a:lnTo>
                  <a:lnTo>
                    <a:pt x="646683" y="131699"/>
                  </a:lnTo>
                  <a:lnTo>
                    <a:pt x="639063" y="128777"/>
                  </a:lnTo>
                  <a:lnTo>
                    <a:pt x="624713" y="97789"/>
                  </a:lnTo>
                  <a:lnTo>
                    <a:pt x="693546" y="97789"/>
                  </a:lnTo>
                  <a:lnTo>
                    <a:pt x="693546" y="89535"/>
                  </a:lnTo>
                  <a:lnTo>
                    <a:pt x="693221" y="84454"/>
                  </a:lnTo>
                  <a:lnTo>
                    <a:pt x="624839" y="84454"/>
                  </a:lnTo>
                  <a:lnTo>
                    <a:pt x="626109" y="75946"/>
                  </a:lnTo>
                  <a:lnTo>
                    <a:pt x="629284" y="69087"/>
                  </a:lnTo>
                  <a:lnTo>
                    <a:pt x="639571" y="58547"/>
                  </a:lnTo>
                  <a:lnTo>
                    <a:pt x="645794" y="55879"/>
                  </a:lnTo>
                  <a:lnTo>
                    <a:pt x="683520" y="55879"/>
                  </a:lnTo>
                  <a:lnTo>
                    <a:pt x="683006" y="55117"/>
                  </a:lnTo>
                  <a:lnTo>
                    <a:pt x="677239" y="49710"/>
                  </a:lnTo>
                  <a:lnTo>
                    <a:pt x="670401" y="45862"/>
                  </a:lnTo>
                  <a:lnTo>
                    <a:pt x="662467" y="43562"/>
                  </a:lnTo>
                  <a:lnTo>
                    <a:pt x="653414" y="42799"/>
                  </a:lnTo>
                  <a:close/>
                </a:path>
                <a:path w="694055" h="145414">
                  <a:moveTo>
                    <a:pt x="686815" y="120903"/>
                  </a:moveTo>
                  <a:lnTo>
                    <a:pt x="679715" y="125644"/>
                  </a:lnTo>
                  <a:lnTo>
                    <a:pt x="672306" y="129016"/>
                  </a:lnTo>
                  <a:lnTo>
                    <a:pt x="664563" y="131030"/>
                  </a:lnTo>
                  <a:lnTo>
                    <a:pt x="656463" y="131699"/>
                  </a:lnTo>
                  <a:lnTo>
                    <a:pt x="686815" y="131699"/>
                  </a:lnTo>
                  <a:lnTo>
                    <a:pt x="686815" y="120903"/>
                  </a:lnTo>
                  <a:close/>
                </a:path>
                <a:path w="694055" h="145414">
                  <a:moveTo>
                    <a:pt x="683520" y="55879"/>
                  </a:moveTo>
                  <a:lnTo>
                    <a:pt x="660781" y="55879"/>
                  </a:lnTo>
                  <a:lnTo>
                    <a:pt x="666750" y="58420"/>
                  </a:lnTo>
                  <a:lnTo>
                    <a:pt x="670940" y="63500"/>
                  </a:lnTo>
                  <a:lnTo>
                    <a:pt x="675258" y="68452"/>
                  </a:lnTo>
                  <a:lnTo>
                    <a:pt x="677418" y="75437"/>
                  </a:lnTo>
                  <a:lnTo>
                    <a:pt x="677544" y="84454"/>
                  </a:lnTo>
                  <a:lnTo>
                    <a:pt x="693221" y="84454"/>
                  </a:lnTo>
                  <a:lnTo>
                    <a:pt x="692882" y="79156"/>
                  </a:lnTo>
                  <a:lnTo>
                    <a:pt x="690895" y="69945"/>
                  </a:lnTo>
                  <a:lnTo>
                    <a:pt x="687599" y="61924"/>
                  </a:lnTo>
                  <a:lnTo>
                    <a:pt x="683520" y="55879"/>
                  </a:lnTo>
                  <a:close/>
                </a:path>
              </a:pathLst>
            </a:custGeom>
            <a:solidFill>
              <a:srgbClr val="FFFFFF">
                <a:alpha val="98823"/>
              </a:srgbClr>
            </a:solidFill>
          </p:spPr>
          <p:txBody>
            <a:bodyPr wrap="square" lIns="0" tIns="0" rIns="0" bIns="0" rtlCol="0"/>
            <a:lstStyle/>
            <a:p>
              <a:endParaRPr sz="1764" dirty="0">
                <a:latin typeface="+mj-lt"/>
              </a:endParaRPr>
            </a:p>
          </p:txBody>
        </p:sp>
        <p:sp>
          <p:nvSpPr>
            <p:cNvPr id="107" name="object 105">
              <a:extLst>
                <a:ext uri="{FF2B5EF4-FFF2-40B4-BE49-F238E27FC236}">
                  <a16:creationId xmlns:a16="http://schemas.microsoft.com/office/drawing/2014/main" id="{928C7EB7-23AA-413F-B69C-944AF719CF77}"/>
                </a:ext>
              </a:extLst>
            </p:cNvPr>
            <p:cNvSpPr/>
            <p:nvPr/>
          </p:nvSpPr>
          <p:spPr>
            <a:xfrm>
              <a:off x="949375" y="3122167"/>
              <a:ext cx="175247" cy="1960498"/>
            </a:xfrm>
            <a:prstGeom prst="rect">
              <a:avLst/>
            </a:prstGeom>
            <a:blipFill>
              <a:blip r:embed="rId12" cstate="print"/>
              <a:stretch>
                <a:fillRect/>
              </a:stretch>
            </a:blipFill>
          </p:spPr>
          <p:txBody>
            <a:bodyPr wrap="square" lIns="0" tIns="0" rIns="0" bIns="0" rtlCol="0"/>
            <a:lstStyle/>
            <a:p>
              <a:endParaRPr sz="1764" dirty="0">
                <a:latin typeface="+mj-lt"/>
              </a:endParaRPr>
            </a:p>
          </p:txBody>
        </p:sp>
        <p:sp>
          <p:nvSpPr>
            <p:cNvPr id="108" name="object 106">
              <a:extLst>
                <a:ext uri="{FF2B5EF4-FFF2-40B4-BE49-F238E27FC236}">
                  <a16:creationId xmlns:a16="http://schemas.microsoft.com/office/drawing/2014/main" id="{359C877C-594B-4554-B422-77B1A6C3FBE7}"/>
                </a:ext>
              </a:extLst>
            </p:cNvPr>
            <p:cNvSpPr/>
            <p:nvPr/>
          </p:nvSpPr>
          <p:spPr>
            <a:xfrm>
              <a:off x="259079" y="1269491"/>
              <a:ext cx="3014980" cy="5242560"/>
            </a:xfrm>
            <a:custGeom>
              <a:avLst/>
              <a:gdLst/>
              <a:ahLst/>
              <a:cxnLst/>
              <a:rect l="l" t="t" r="r" b="b"/>
              <a:pathLst>
                <a:path w="3014979" h="5242559">
                  <a:moveTo>
                    <a:pt x="0" y="5242560"/>
                  </a:moveTo>
                  <a:lnTo>
                    <a:pt x="3014472" y="5242560"/>
                  </a:lnTo>
                  <a:lnTo>
                    <a:pt x="3014472" y="0"/>
                  </a:lnTo>
                  <a:lnTo>
                    <a:pt x="0" y="0"/>
                  </a:lnTo>
                  <a:lnTo>
                    <a:pt x="0" y="5242560"/>
                  </a:lnTo>
                  <a:close/>
                </a:path>
              </a:pathLst>
            </a:custGeom>
            <a:ln w="6096">
              <a:solidFill>
                <a:srgbClr val="D9D9D9"/>
              </a:solidFill>
            </a:ln>
          </p:spPr>
          <p:txBody>
            <a:bodyPr wrap="square" lIns="0" tIns="0" rIns="0" bIns="0" rtlCol="0"/>
            <a:lstStyle/>
            <a:p>
              <a:endParaRPr sz="1764" dirty="0">
                <a:latin typeface="+mj-lt"/>
              </a:endParaRPr>
            </a:p>
          </p:txBody>
        </p:sp>
        <p:sp>
          <p:nvSpPr>
            <p:cNvPr id="109" name="object 107">
              <a:extLst>
                <a:ext uri="{FF2B5EF4-FFF2-40B4-BE49-F238E27FC236}">
                  <a16:creationId xmlns:a16="http://schemas.microsoft.com/office/drawing/2014/main" id="{35950377-B9BE-4781-AC5F-B3539200C6AB}"/>
                </a:ext>
              </a:extLst>
            </p:cNvPr>
            <p:cNvSpPr/>
            <p:nvPr/>
          </p:nvSpPr>
          <p:spPr>
            <a:xfrm>
              <a:off x="3867150" y="5003418"/>
              <a:ext cx="356235" cy="808990"/>
            </a:xfrm>
            <a:custGeom>
              <a:avLst/>
              <a:gdLst/>
              <a:ahLst/>
              <a:cxnLst/>
              <a:rect l="l" t="t" r="r" b="b"/>
              <a:pathLst>
                <a:path w="356235" h="808989">
                  <a:moveTo>
                    <a:pt x="22479" y="637413"/>
                  </a:moveTo>
                  <a:lnTo>
                    <a:pt x="21463" y="635127"/>
                  </a:lnTo>
                  <a:lnTo>
                    <a:pt x="19685" y="633222"/>
                  </a:lnTo>
                  <a:lnTo>
                    <a:pt x="17907" y="631444"/>
                  </a:lnTo>
                  <a:lnTo>
                    <a:pt x="15621" y="630428"/>
                  </a:lnTo>
                  <a:lnTo>
                    <a:pt x="10287" y="630428"/>
                  </a:lnTo>
                  <a:lnTo>
                    <a:pt x="8128" y="631444"/>
                  </a:lnTo>
                  <a:lnTo>
                    <a:pt x="6223" y="633222"/>
                  </a:lnTo>
                  <a:lnTo>
                    <a:pt x="4445" y="635127"/>
                  </a:lnTo>
                  <a:lnTo>
                    <a:pt x="3556" y="637413"/>
                  </a:lnTo>
                  <a:lnTo>
                    <a:pt x="3556" y="642620"/>
                  </a:lnTo>
                  <a:lnTo>
                    <a:pt x="4445" y="644906"/>
                  </a:lnTo>
                  <a:lnTo>
                    <a:pt x="6223" y="646684"/>
                  </a:lnTo>
                  <a:lnTo>
                    <a:pt x="8128" y="648462"/>
                  </a:lnTo>
                  <a:lnTo>
                    <a:pt x="10287" y="649478"/>
                  </a:lnTo>
                  <a:lnTo>
                    <a:pt x="15748" y="649478"/>
                  </a:lnTo>
                  <a:lnTo>
                    <a:pt x="18034" y="648462"/>
                  </a:lnTo>
                  <a:lnTo>
                    <a:pt x="21590" y="644906"/>
                  </a:lnTo>
                  <a:lnTo>
                    <a:pt x="22479" y="642620"/>
                  </a:lnTo>
                  <a:lnTo>
                    <a:pt x="22479" y="637413"/>
                  </a:lnTo>
                  <a:close/>
                </a:path>
                <a:path w="356235" h="808989">
                  <a:moveTo>
                    <a:pt x="136144" y="679196"/>
                  </a:moveTo>
                  <a:lnTo>
                    <a:pt x="9144" y="679196"/>
                  </a:lnTo>
                  <a:lnTo>
                    <a:pt x="9144" y="697738"/>
                  </a:lnTo>
                  <a:lnTo>
                    <a:pt x="97409" y="737489"/>
                  </a:lnTo>
                  <a:lnTo>
                    <a:pt x="100711" y="739025"/>
                  </a:lnTo>
                  <a:lnTo>
                    <a:pt x="105918" y="741057"/>
                  </a:lnTo>
                  <a:lnTo>
                    <a:pt x="112903" y="743597"/>
                  </a:lnTo>
                  <a:lnTo>
                    <a:pt x="112903" y="744131"/>
                  </a:lnTo>
                  <a:lnTo>
                    <a:pt x="109601" y="745020"/>
                  </a:lnTo>
                  <a:lnTo>
                    <a:pt x="104521" y="746963"/>
                  </a:lnTo>
                  <a:lnTo>
                    <a:pt x="9144" y="788936"/>
                  </a:lnTo>
                  <a:lnTo>
                    <a:pt x="9144" y="808596"/>
                  </a:lnTo>
                  <a:lnTo>
                    <a:pt x="136144" y="808596"/>
                  </a:lnTo>
                  <a:lnTo>
                    <a:pt x="136144" y="794956"/>
                  </a:lnTo>
                  <a:lnTo>
                    <a:pt x="136144" y="794245"/>
                  </a:lnTo>
                  <a:lnTo>
                    <a:pt x="39624" y="794245"/>
                  </a:lnTo>
                  <a:lnTo>
                    <a:pt x="31369" y="794486"/>
                  </a:lnTo>
                  <a:lnTo>
                    <a:pt x="26289" y="794956"/>
                  </a:lnTo>
                  <a:lnTo>
                    <a:pt x="26289" y="794600"/>
                  </a:lnTo>
                  <a:lnTo>
                    <a:pt x="32131" y="793305"/>
                  </a:lnTo>
                  <a:lnTo>
                    <a:pt x="36449" y="792035"/>
                  </a:lnTo>
                  <a:lnTo>
                    <a:pt x="136144" y="747496"/>
                  </a:lnTo>
                  <a:lnTo>
                    <a:pt x="136144" y="740232"/>
                  </a:lnTo>
                  <a:lnTo>
                    <a:pt x="36068" y="695706"/>
                  </a:lnTo>
                  <a:lnTo>
                    <a:pt x="32004" y="694436"/>
                  </a:lnTo>
                  <a:lnTo>
                    <a:pt x="26289" y="693039"/>
                  </a:lnTo>
                  <a:lnTo>
                    <a:pt x="26289" y="692658"/>
                  </a:lnTo>
                  <a:lnTo>
                    <a:pt x="35941" y="693547"/>
                  </a:lnTo>
                  <a:lnTo>
                    <a:pt x="44196" y="693928"/>
                  </a:lnTo>
                  <a:lnTo>
                    <a:pt x="136144" y="693928"/>
                  </a:lnTo>
                  <a:lnTo>
                    <a:pt x="136144" y="692658"/>
                  </a:lnTo>
                  <a:lnTo>
                    <a:pt x="136144" y="679196"/>
                  </a:lnTo>
                  <a:close/>
                </a:path>
                <a:path w="356235" h="808989">
                  <a:moveTo>
                    <a:pt x="136144" y="632968"/>
                  </a:moveTo>
                  <a:lnTo>
                    <a:pt x="45466" y="632968"/>
                  </a:lnTo>
                  <a:lnTo>
                    <a:pt x="45466" y="647446"/>
                  </a:lnTo>
                  <a:lnTo>
                    <a:pt x="136144" y="647446"/>
                  </a:lnTo>
                  <a:lnTo>
                    <a:pt x="136144" y="632968"/>
                  </a:lnTo>
                  <a:close/>
                </a:path>
                <a:path w="356235" h="808989">
                  <a:moveTo>
                    <a:pt x="136144" y="504952"/>
                  </a:moveTo>
                  <a:lnTo>
                    <a:pt x="79756" y="504952"/>
                  </a:lnTo>
                  <a:lnTo>
                    <a:pt x="71882" y="502920"/>
                  </a:lnTo>
                  <a:lnTo>
                    <a:pt x="60198" y="494538"/>
                  </a:lnTo>
                  <a:lnTo>
                    <a:pt x="57277" y="489331"/>
                  </a:lnTo>
                  <a:lnTo>
                    <a:pt x="57277" y="478409"/>
                  </a:lnTo>
                  <a:lnTo>
                    <a:pt x="58166" y="474726"/>
                  </a:lnTo>
                  <a:lnTo>
                    <a:pt x="60198" y="472186"/>
                  </a:lnTo>
                  <a:lnTo>
                    <a:pt x="45085" y="472186"/>
                  </a:lnTo>
                  <a:lnTo>
                    <a:pt x="44323" y="474218"/>
                  </a:lnTo>
                  <a:lnTo>
                    <a:pt x="43815" y="477012"/>
                  </a:lnTo>
                  <a:lnTo>
                    <a:pt x="43815" y="486156"/>
                  </a:lnTo>
                  <a:lnTo>
                    <a:pt x="45593" y="490855"/>
                  </a:lnTo>
                  <a:lnTo>
                    <a:pt x="52832" y="499364"/>
                  </a:lnTo>
                  <a:lnTo>
                    <a:pt x="57785" y="502539"/>
                  </a:lnTo>
                  <a:lnTo>
                    <a:pt x="64135" y="504571"/>
                  </a:lnTo>
                  <a:lnTo>
                    <a:pt x="64135" y="504952"/>
                  </a:lnTo>
                  <a:lnTo>
                    <a:pt x="45466" y="504952"/>
                  </a:lnTo>
                  <a:lnTo>
                    <a:pt x="45466" y="519430"/>
                  </a:lnTo>
                  <a:lnTo>
                    <a:pt x="136144" y="519430"/>
                  </a:lnTo>
                  <a:lnTo>
                    <a:pt x="136144" y="504952"/>
                  </a:lnTo>
                  <a:close/>
                </a:path>
                <a:path w="356235" h="808989">
                  <a:moveTo>
                    <a:pt x="136144" y="153543"/>
                  </a:moveTo>
                  <a:lnTo>
                    <a:pt x="57912" y="153543"/>
                  </a:lnTo>
                  <a:lnTo>
                    <a:pt x="57912" y="132334"/>
                  </a:lnTo>
                  <a:lnTo>
                    <a:pt x="45466" y="132334"/>
                  </a:lnTo>
                  <a:lnTo>
                    <a:pt x="45466" y="153543"/>
                  </a:lnTo>
                  <a:lnTo>
                    <a:pt x="18669" y="153543"/>
                  </a:lnTo>
                  <a:lnTo>
                    <a:pt x="12192" y="148463"/>
                  </a:lnTo>
                  <a:lnTo>
                    <a:pt x="12192" y="134747"/>
                  </a:lnTo>
                  <a:lnTo>
                    <a:pt x="13081" y="131572"/>
                  </a:lnTo>
                  <a:lnTo>
                    <a:pt x="14605" y="128651"/>
                  </a:lnTo>
                  <a:lnTo>
                    <a:pt x="1524" y="128651"/>
                  </a:lnTo>
                  <a:lnTo>
                    <a:pt x="508" y="131318"/>
                  </a:lnTo>
                  <a:lnTo>
                    <a:pt x="12" y="134747"/>
                  </a:lnTo>
                  <a:lnTo>
                    <a:pt x="0" y="147447"/>
                  </a:lnTo>
                  <a:lnTo>
                    <a:pt x="2667" y="154305"/>
                  </a:lnTo>
                  <a:lnTo>
                    <a:pt x="8255" y="159766"/>
                  </a:lnTo>
                  <a:lnTo>
                    <a:pt x="13716" y="165227"/>
                  </a:lnTo>
                  <a:lnTo>
                    <a:pt x="21209" y="168021"/>
                  </a:lnTo>
                  <a:lnTo>
                    <a:pt x="45466" y="168021"/>
                  </a:lnTo>
                  <a:lnTo>
                    <a:pt x="45466" y="183515"/>
                  </a:lnTo>
                  <a:lnTo>
                    <a:pt x="57912" y="183515"/>
                  </a:lnTo>
                  <a:lnTo>
                    <a:pt x="57912" y="168021"/>
                  </a:lnTo>
                  <a:lnTo>
                    <a:pt x="136144" y="168021"/>
                  </a:lnTo>
                  <a:lnTo>
                    <a:pt x="136144" y="153543"/>
                  </a:lnTo>
                  <a:close/>
                </a:path>
                <a:path w="356235" h="808989">
                  <a:moveTo>
                    <a:pt x="138049" y="80010"/>
                  </a:moveTo>
                  <a:lnTo>
                    <a:pt x="137160" y="75438"/>
                  </a:lnTo>
                  <a:lnTo>
                    <a:pt x="135255" y="72009"/>
                  </a:lnTo>
                  <a:lnTo>
                    <a:pt x="122809" y="72009"/>
                  </a:lnTo>
                  <a:lnTo>
                    <a:pt x="124841" y="74676"/>
                  </a:lnTo>
                  <a:lnTo>
                    <a:pt x="125857" y="77851"/>
                  </a:lnTo>
                  <a:lnTo>
                    <a:pt x="125857" y="86233"/>
                  </a:lnTo>
                  <a:lnTo>
                    <a:pt x="124587" y="89662"/>
                  </a:lnTo>
                  <a:lnTo>
                    <a:pt x="119380" y="93853"/>
                  </a:lnTo>
                  <a:lnTo>
                    <a:pt x="115062" y="94869"/>
                  </a:lnTo>
                  <a:lnTo>
                    <a:pt x="57912" y="94869"/>
                  </a:lnTo>
                  <a:lnTo>
                    <a:pt x="57912" y="72009"/>
                  </a:lnTo>
                  <a:lnTo>
                    <a:pt x="45466" y="72009"/>
                  </a:lnTo>
                  <a:lnTo>
                    <a:pt x="45466" y="94869"/>
                  </a:lnTo>
                  <a:lnTo>
                    <a:pt x="18669" y="94869"/>
                  </a:lnTo>
                  <a:lnTo>
                    <a:pt x="23368" y="109347"/>
                  </a:lnTo>
                  <a:lnTo>
                    <a:pt x="45466" y="109347"/>
                  </a:lnTo>
                  <a:lnTo>
                    <a:pt x="45466" y="124968"/>
                  </a:lnTo>
                  <a:lnTo>
                    <a:pt x="57912" y="124968"/>
                  </a:lnTo>
                  <a:lnTo>
                    <a:pt x="57912" y="109347"/>
                  </a:lnTo>
                  <a:lnTo>
                    <a:pt x="111506" y="109347"/>
                  </a:lnTo>
                  <a:lnTo>
                    <a:pt x="123151" y="107873"/>
                  </a:lnTo>
                  <a:lnTo>
                    <a:pt x="131445" y="103428"/>
                  </a:lnTo>
                  <a:lnTo>
                    <a:pt x="136398" y="96012"/>
                  </a:lnTo>
                  <a:lnTo>
                    <a:pt x="137947" y="86233"/>
                  </a:lnTo>
                  <a:lnTo>
                    <a:pt x="138049" y="80010"/>
                  </a:lnTo>
                  <a:close/>
                </a:path>
                <a:path w="356235" h="808989">
                  <a:moveTo>
                    <a:pt x="138303" y="566293"/>
                  </a:moveTo>
                  <a:lnTo>
                    <a:pt x="137896" y="559320"/>
                  </a:lnTo>
                  <a:lnTo>
                    <a:pt x="136690" y="552869"/>
                  </a:lnTo>
                  <a:lnTo>
                    <a:pt x="134708" y="546938"/>
                  </a:lnTo>
                  <a:lnTo>
                    <a:pt x="131953" y="541528"/>
                  </a:lnTo>
                  <a:lnTo>
                    <a:pt x="118110" y="541528"/>
                  </a:lnTo>
                  <a:lnTo>
                    <a:pt x="123444" y="548386"/>
                  </a:lnTo>
                  <a:lnTo>
                    <a:pt x="125984" y="555879"/>
                  </a:lnTo>
                  <a:lnTo>
                    <a:pt x="125984" y="573151"/>
                  </a:lnTo>
                  <a:lnTo>
                    <a:pt x="122936" y="580644"/>
                  </a:lnTo>
                  <a:lnTo>
                    <a:pt x="91694" y="594614"/>
                  </a:lnTo>
                  <a:lnTo>
                    <a:pt x="83972" y="594067"/>
                  </a:lnTo>
                  <a:lnTo>
                    <a:pt x="55499" y="572135"/>
                  </a:lnTo>
                  <a:lnTo>
                    <a:pt x="55499" y="555244"/>
                  </a:lnTo>
                  <a:lnTo>
                    <a:pt x="57912" y="548005"/>
                  </a:lnTo>
                  <a:lnTo>
                    <a:pt x="62611" y="541274"/>
                  </a:lnTo>
                  <a:lnTo>
                    <a:pt x="47752" y="541274"/>
                  </a:lnTo>
                  <a:lnTo>
                    <a:pt x="44831" y="547370"/>
                  </a:lnTo>
                  <a:lnTo>
                    <a:pt x="43307" y="554355"/>
                  </a:lnTo>
                  <a:lnTo>
                    <a:pt x="43307" y="562356"/>
                  </a:lnTo>
                  <a:lnTo>
                    <a:pt x="64274" y="602246"/>
                  </a:lnTo>
                  <a:lnTo>
                    <a:pt x="92964" y="609473"/>
                  </a:lnTo>
                  <a:lnTo>
                    <a:pt x="102501" y="608736"/>
                  </a:lnTo>
                  <a:lnTo>
                    <a:pt x="111137" y="606513"/>
                  </a:lnTo>
                  <a:lnTo>
                    <a:pt x="118833" y="602780"/>
                  </a:lnTo>
                  <a:lnTo>
                    <a:pt x="125603" y="597535"/>
                  </a:lnTo>
                  <a:lnTo>
                    <a:pt x="128143" y="594614"/>
                  </a:lnTo>
                  <a:lnTo>
                    <a:pt x="131165" y="591159"/>
                  </a:lnTo>
                  <a:lnTo>
                    <a:pt x="135140" y="583819"/>
                  </a:lnTo>
                  <a:lnTo>
                    <a:pt x="137502" y="575538"/>
                  </a:lnTo>
                  <a:lnTo>
                    <a:pt x="138303" y="566293"/>
                  </a:lnTo>
                  <a:close/>
                </a:path>
                <a:path w="356235" h="808989">
                  <a:moveTo>
                    <a:pt x="138303" y="422148"/>
                  </a:moveTo>
                  <a:lnTo>
                    <a:pt x="125984" y="390156"/>
                  </a:lnTo>
                  <a:lnTo>
                    <a:pt x="125984" y="411734"/>
                  </a:lnTo>
                  <a:lnTo>
                    <a:pt x="125920" y="430403"/>
                  </a:lnTo>
                  <a:lnTo>
                    <a:pt x="91313" y="451358"/>
                  </a:lnTo>
                  <a:lnTo>
                    <a:pt x="83375" y="450862"/>
                  </a:lnTo>
                  <a:lnTo>
                    <a:pt x="55499" y="430403"/>
                  </a:lnTo>
                  <a:lnTo>
                    <a:pt x="55499" y="411734"/>
                  </a:lnTo>
                  <a:lnTo>
                    <a:pt x="90932" y="391795"/>
                  </a:lnTo>
                  <a:lnTo>
                    <a:pt x="98907" y="392277"/>
                  </a:lnTo>
                  <a:lnTo>
                    <a:pt x="125984" y="411734"/>
                  </a:lnTo>
                  <a:lnTo>
                    <a:pt x="125984" y="390156"/>
                  </a:lnTo>
                  <a:lnTo>
                    <a:pt x="90424" y="376936"/>
                  </a:lnTo>
                  <a:lnTo>
                    <a:pt x="79959" y="377659"/>
                  </a:lnTo>
                  <a:lnTo>
                    <a:pt x="46431" y="401993"/>
                  </a:lnTo>
                  <a:lnTo>
                    <a:pt x="43307" y="419989"/>
                  </a:lnTo>
                  <a:lnTo>
                    <a:pt x="44107" y="430098"/>
                  </a:lnTo>
                  <a:lnTo>
                    <a:pt x="71501" y="463092"/>
                  </a:lnTo>
                  <a:lnTo>
                    <a:pt x="91821" y="466217"/>
                  </a:lnTo>
                  <a:lnTo>
                    <a:pt x="101790" y="465480"/>
                  </a:lnTo>
                  <a:lnTo>
                    <a:pt x="110756" y="463257"/>
                  </a:lnTo>
                  <a:lnTo>
                    <a:pt x="118694" y="459524"/>
                  </a:lnTo>
                  <a:lnTo>
                    <a:pt x="125603" y="454279"/>
                  </a:lnTo>
                  <a:lnTo>
                    <a:pt x="128066" y="451358"/>
                  </a:lnTo>
                  <a:lnTo>
                    <a:pt x="131114" y="447763"/>
                  </a:lnTo>
                  <a:lnTo>
                    <a:pt x="135089" y="440220"/>
                  </a:lnTo>
                  <a:lnTo>
                    <a:pt x="137490" y="431673"/>
                  </a:lnTo>
                  <a:lnTo>
                    <a:pt x="138303" y="422148"/>
                  </a:lnTo>
                  <a:close/>
                </a:path>
                <a:path w="356235" h="808989">
                  <a:moveTo>
                    <a:pt x="138303" y="329819"/>
                  </a:moveTo>
                  <a:lnTo>
                    <a:pt x="137668" y="325374"/>
                  </a:lnTo>
                  <a:lnTo>
                    <a:pt x="135636" y="316738"/>
                  </a:lnTo>
                  <a:lnTo>
                    <a:pt x="134251" y="313563"/>
                  </a:lnTo>
                  <a:lnTo>
                    <a:pt x="133985" y="312928"/>
                  </a:lnTo>
                  <a:lnTo>
                    <a:pt x="116332" y="298704"/>
                  </a:lnTo>
                  <a:lnTo>
                    <a:pt x="108204" y="298704"/>
                  </a:lnTo>
                  <a:lnTo>
                    <a:pt x="89916" y="313817"/>
                  </a:lnTo>
                  <a:lnTo>
                    <a:pt x="88265" y="316992"/>
                  </a:lnTo>
                  <a:lnTo>
                    <a:pt x="86614" y="320675"/>
                  </a:lnTo>
                  <a:lnTo>
                    <a:pt x="85090" y="324612"/>
                  </a:lnTo>
                  <a:lnTo>
                    <a:pt x="83947" y="327660"/>
                  </a:lnTo>
                  <a:lnTo>
                    <a:pt x="81788" y="332740"/>
                  </a:lnTo>
                  <a:lnTo>
                    <a:pt x="70612" y="343801"/>
                  </a:lnTo>
                  <a:lnTo>
                    <a:pt x="66421" y="343801"/>
                  </a:lnTo>
                  <a:lnTo>
                    <a:pt x="64643" y="343420"/>
                  </a:lnTo>
                  <a:lnTo>
                    <a:pt x="61595" y="341630"/>
                  </a:lnTo>
                  <a:lnTo>
                    <a:pt x="60198" y="340487"/>
                  </a:lnTo>
                  <a:lnTo>
                    <a:pt x="59055" y="338836"/>
                  </a:lnTo>
                  <a:lnTo>
                    <a:pt x="57912" y="337312"/>
                  </a:lnTo>
                  <a:lnTo>
                    <a:pt x="57150" y="335419"/>
                  </a:lnTo>
                  <a:lnTo>
                    <a:pt x="55880" y="331101"/>
                  </a:lnTo>
                  <a:lnTo>
                    <a:pt x="55511" y="328688"/>
                  </a:lnTo>
                  <a:lnTo>
                    <a:pt x="55562" y="316992"/>
                  </a:lnTo>
                  <a:lnTo>
                    <a:pt x="57785" y="309499"/>
                  </a:lnTo>
                  <a:lnTo>
                    <a:pt x="62103" y="302895"/>
                  </a:lnTo>
                  <a:lnTo>
                    <a:pt x="47371" y="302895"/>
                  </a:lnTo>
                  <a:lnTo>
                    <a:pt x="44704" y="309118"/>
                  </a:lnTo>
                  <a:lnTo>
                    <a:pt x="43307" y="316103"/>
                  </a:lnTo>
                  <a:lnTo>
                    <a:pt x="43345" y="328688"/>
                  </a:lnTo>
                  <a:lnTo>
                    <a:pt x="50038" y="347980"/>
                  </a:lnTo>
                  <a:lnTo>
                    <a:pt x="52197" y="351155"/>
                  </a:lnTo>
                  <a:lnTo>
                    <a:pt x="54991" y="353822"/>
                  </a:lnTo>
                  <a:lnTo>
                    <a:pt x="58293" y="355727"/>
                  </a:lnTo>
                  <a:lnTo>
                    <a:pt x="61468" y="357644"/>
                  </a:lnTo>
                  <a:lnTo>
                    <a:pt x="65278" y="358648"/>
                  </a:lnTo>
                  <a:lnTo>
                    <a:pt x="73025" y="358648"/>
                  </a:lnTo>
                  <a:lnTo>
                    <a:pt x="76073" y="358140"/>
                  </a:lnTo>
                  <a:lnTo>
                    <a:pt x="78613" y="357124"/>
                  </a:lnTo>
                  <a:lnTo>
                    <a:pt x="81280" y="356120"/>
                  </a:lnTo>
                  <a:lnTo>
                    <a:pt x="83566" y="354584"/>
                  </a:lnTo>
                  <a:lnTo>
                    <a:pt x="87630" y="350532"/>
                  </a:lnTo>
                  <a:lnTo>
                    <a:pt x="89535" y="347980"/>
                  </a:lnTo>
                  <a:lnTo>
                    <a:pt x="91059" y="344944"/>
                  </a:lnTo>
                  <a:lnTo>
                    <a:pt x="91668" y="343801"/>
                  </a:lnTo>
                  <a:lnTo>
                    <a:pt x="92710" y="341884"/>
                  </a:lnTo>
                  <a:lnTo>
                    <a:pt x="94361" y="338328"/>
                  </a:lnTo>
                  <a:lnTo>
                    <a:pt x="95885" y="334276"/>
                  </a:lnTo>
                  <a:lnTo>
                    <a:pt x="98272" y="328422"/>
                  </a:lnTo>
                  <a:lnTo>
                    <a:pt x="99187" y="326263"/>
                  </a:lnTo>
                  <a:lnTo>
                    <a:pt x="100203" y="323723"/>
                  </a:lnTo>
                  <a:lnTo>
                    <a:pt x="101346" y="321564"/>
                  </a:lnTo>
                  <a:lnTo>
                    <a:pt x="102616" y="319659"/>
                  </a:lnTo>
                  <a:lnTo>
                    <a:pt x="104013" y="317754"/>
                  </a:lnTo>
                  <a:lnTo>
                    <a:pt x="105410" y="316357"/>
                  </a:lnTo>
                  <a:lnTo>
                    <a:pt x="107188" y="315214"/>
                  </a:lnTo>
                  <a:lnTo>
                    <a:pt x="108839" y="314071"/>
                  </a:lnTo>
                  <a:lnTo>
                    <a:pt x="110871" y="313563"/>
                  </a:lnTo>
                  <a:lnTo>
                    <a:pt x="121793" y="313563"/>
                  </a:lnTo>
                  <a:lnTo>
                    <a:pt x="125806" y="319659"/>
                  </a:lnTo>
                  <a:lnTo>
                    <a:pt x="125857" y="334276"/>
                  </a:lnTo>
                  <a:lnTo>
                    <a:pt x="125425" y="339725"/>
                  </a:lnTo>
                  <a:lnTo>
                    <a:pt x="123786" y="346379"/>
                  </a:lnTo>
                  <a:lnTo>
                    <a:pt x="121043" y="352729"/>
                  </a:lnTo>
                  <a:lnTo>
                    <a:pt x="117221" y="358775"/>
                  </a:lnTo>
                  <a:lnTo>
                    <a:pt x="132842" y="358775"/>
                  </a:lnTo>
                  <a:lnTo>
                    <a:pt x="136398" y="352044"/>
                  </a:lnTo>
                  <a:lnTo>
                    <a:pt x="138303" y="343916"/>
                  </a:lnTo>
                  <a:lnTo>
                    <a:pt x="138303" y="329819"/>
                  </a:lnTo>
                  <a:close/>
                </a:path>
                <a:path w="356235" h="808989">
                  <a:moveTo>
                    <a:pt x="138303" y="239268"/>
                  </a:moveTo>
                  <a:lnTo>
                    <a:pt x="125984" y="207276"/>
                  </a:lnTo>
                  <a:lnTo>
                    <a:pt x="125984" y="228854"/>
                  </a:lnTo>
                  <a:lnTo>
                    <a:pt x="125920" y="247523"/>
                  </a:lnTo>
                  <a:lnTo>
                    <a:pt x="91313" y="268478"/>
                  </a:lnTo>
                  <a:lnTo>
                    <a:pt x="83375" y="267982"/>
                  </a:lnTo>
                  <a:lnTo>
                    <a:pt x="55499" y="247523"/>
                  </a:lnTo>
                  <a:lnTo>
                    <a:pt x="55499" y="228854"/>
                  </a:lnTo>
                  <a:lnTo>
                    <a:pt x="90932" y="208915"/>
                  </a:lnTo>
                  <a:lnTo>
                    <a:pt x="98907" y="209397"/>
                  </a:lnTo>
                  <a:lnTo>
                    <a:pt x="125984" y="228854"/>
                  </a:lnTo>
                  <a:lnTo>
                    <a:pt x="125984" y="207276"/>
                  </a:lnTo>
                  <a:lnTo>
                    <a:pt x="90424" y="194056"/>
                  </a:lnTo>
                  <a:lnTo>
                    <a:pt x="79959" y="194779"/>
                  </a:lnTo>
                  <a:lnTo>
                    <a:pt x="46431" y="219113"/>
                  </a:lnTo>
                  <a:lnTo>
                    <a:pt x="43307" y="237109"/>
                  </a:lnTo>
                  <a:lnTo>
                    <a:pt x="44107" y="247218"/>
                  </a:lnTo>
                  <a:lnTo>
                    <a:pt x="71501" y="280212"/>
                  </a:lnTo>
                  <a:lnTo>
                    <a:pt x="91821" y="283337"/>
                  </a:lnTo>
                  <a:lnTo>
                    <a:pt x="101790" y="282600"/>
                  </a:lnTo>
                  <a:lnTo>
                    <a:pt x="110756" y="280377"/>
                  </a:lnTo>
                  <a:lnTo>
                    <a:pt x="118694" y="276644"/>
                  </a:lnTo>
                  <a:lnTo>
                    <a:pt x="125603" y="271399"/>
                  </a:lnTo>
                  <a:lnTo>
                    <a:pt x="128066" y="268478"/>
                  </a:lnTo>
                  <a:lnTo>
                    <a:pt x="131114" y="264883"/>
                  </a:lnTo>
                  <a:lnTo>
                    <a:pt x="135089" y="257340"/>
                  </a:lnTo>
                  <a:lnTo>
                    <a:pt x="137490" y="248793"/>
                  </a:lnTo>
                  <a:lnTo>
                    <a:pt x="138303" y="239268"/>
                  </a:lnTo>
                  <a:close/>
                </a:path>
                <a:path w="356235" h="808989">
                  <a:moveTo>
                    <a:pt x="240411" y="417957"/>
                  </a:moveTo>
                  <a:lnTo>
                    <a:pt x="239395" y="415671"/>
                  </a:lnTo>
                  <a:lnTo>
                    <a:pt x="237617" y="413766"/>
                  </a:lnTo>
                  <a:lnTo>
                    <a:pt x="235839" y="411988"/>
                  </a:lnTo>
                  <a:lnTo>
                    <a:pt x="233553" y="410972"/>
                  </a:lnTo>
                  <a:lnTo>
                    <a:pt x="228219" y="410972"/>
                  </a:lnTo>
                  <a:lnTo>
                    <a:pt x="226060" y="411988"/>
                  </a:lnTo>
                  <a:lnTo>
                    <a:pt x="224155" y="413766"/>
                  </a:lnTo>
                  <a:lnTo>
                    <a:pt x="222377" y="415671"/>
                  </a:lnTo>
                  <a:lnTo>
                    <a:pt x="221488" y="417957"/>
                  </a:lnTo>
                  <a:lnTo>
                    <a:pt x="221488" y="423164"/>
                  </a:lnTo>
                  <a:lnTo>
                    <a:pt x="222377" y="425450"/>
                  </a:lnTo>
                  <a:lnTo>
                    <a:pt x="224155" y="427228"/>
                  </a:lnTo>
                  <a:lnTo>
                    <a:pt x="226060" y="429006"/>
                  </a:lnTo>
                  <a:lnTo>
                    <a:pt x="228219" y="430022"/>
                  </a:lnTo>
                  <a:lnTo>
                    <a:pt x="233680" y="430022"/>
                  </a:lnTo>
                  <a:lnTo>
                    <a:pt x="235966" y="429006"/>
                  </a:lnTo>
                  <a:lnTo>
                    <a:pt x="239522" y="425450"/>
                  </a:lnTo>
                  <a:lnTo>
                    <a:pt x="240411" y="423164"/>
                  </a:lnTo>
                  <a:lnTo>
                    <a:pt x="240411" y="417957"/>
                  </a:lnTo>
                  <a:close/>
                </a:path>
                <a:path w="356235" h="808989">
                  <a:moveTo>
                    <a:pt x="240411" y="297561"/>
                  </a:moveTo>
                  <a:lnTo>
                    <a:pt x="239395" y="295275"/>
                  </a:lnTo>
                  <a:lnTo>
                    <a:pt x="237617" y="293370"/>
                  </a:lnTo>
                  <a:lnTo>
                    <a:pt x="235839" y="291592"/>
                  </a:lnTo>
                  <a:lnTo>
                    <a:pt x="233553" y="290576"/>
                  </a:lnTo>
                  <a:lnTo>
                    <a:pt x="228219" y="290576"/>
                  </a:lnTo>
                  <a:lnTo>
                    <a:pt x="226060" y="291592"/>
                  </a:lnTo>
                  <a:lnTo>
                    <a:pt x="224155" y="293370"/>
                  </a:lnTo>
                  <a:lnTo>
                    <a:pt x="222377" y="295275"/>
                  </a:lnTo>
                  <a:lnTo>
                    <a:pt x="221488" y="297561"/>
                  </a:lnTo>
                  <a:lnTo>
                    <a:pt x="221488" y="302768"/>
                  </a:lnTo>
                  <a:lnTo>
                    <a:pt x="222377" y="305054"/>
                  </a:lnTo>
                  <a:lnTo>
                    <a:pt x="224155" y="306832"/>
                  </a:lnTo>
                  <a:lnTo>
                    <a:pt x="226060" y="308610"/>
                  </a:lnTo>
                  <a:lnTo>
                    <a:pt x="228219" y="309626"/>
                  </a:lnTo>
                  <a:lnTo>
                    <a:pt x="233680" y="309626"/>
                  </a:lnTo>
                  <a:lnTo>
                    <a:pt x="235966" y="308610"/>
                  </a:lnTo>
                  <a:lnTo>
                    <a:pt x="239522" y="305054"/>
                  </a:lnTo>
                  <a:lnTo>
                    <a:pt x="240411" y="302768"/>
                  </a:lnTo>
                  <a:lnTo>
                    <a:pt x="240411" y="297561"/>
                  </a:lnTo>
                  <a:close/>
                </a:path>
                <a:path w="356235" h="808989">
                  <a:moveTo>
                    <a:pt x="354076" y="766292"/>
                  </a:moveTo>
                  <a:lnTo>
                    <a:pt x="306070" y="766292"/>
                  </a:lnTo>
                  <a:lnTo>
                    <a:pt x="306019" y="748842"/>
                  </a:lnTo>
                  <a:lnTo>
                    <a:pt x="305346" y="739521"/>
                  </a:lnTo>
                  <a:lnTo>
                    <a:pt x="303187" y="730567"/>
                  </a:lnTo>
                  <a:lnTo>
                    <a:pt x="299580" y="722693"/>
                  </a:lnTo>
                  <a:lnTo>
                    <a:pt x="296875" y="719074"/>
                  </a:lnTo>
                  <a:lnTo>
                    <a:pt x="294513" y="715899"/>
                  </a:lnTo>
                  <a:lnTo>
                    <a:pt x="292608" y="714222"/>
                  </a:lnTo>
                  <a:lnTo>
                    <a:pt x="292608" y="740435"/>
                  </a:lnTo>
                  <a:lnTo>
                    <a:pt x="292608" y="766292"/>
                  </a:lnTo>
                  <a:lnTo>
                    <a:pt x="240538" y="766292"/>
                  </a:lnTo>
                  <a:lnTo>
                    <a:pt x="240538" y="748842"/>
                  </a:lnTo>
                  <a:lnTo>
                    <a:pt x="242100" y="735825"/>
                  </a:lnTo>
                  <a:lnTo>
                    <a:pt x="246824" y="726528"/>
                  </a:lnTo>
                  <a:lnTo>
                    <a:pt x="254673" y="720940"/>
                  </a:lnTo>
                  <a:lnTo>
                    <a:pt x="265684" y="719074"/>
                  </a:lnTo>
                  <a:lnTo>
                    <a:pt x="274193" y="719074"/>
                  </a:lnTo>
                  <a:lnTo>
                    <a:pt x="280924" y="721791"/>
                  </a:lnTo>
                  <a:lnTo>
                    <a:pt x="290322" y="732599"/>
                  </a:lnTo>
                  <a:lnTo>
                    <a:pt x="292608" y="740435"/>
                  </a:lnTo>
                  <a:lnTo>
                    <a:pt x="292608" y="714222"/>
                  </a:lnTo>
                  <a:lnTo>
                    <a:pt x="288366" y="710476"/>
                  </a:lnTo>
                  <a:lnTo>
                    <a:pt x="281381" y="706589"/>
                  </a:lnTo>
                  <a:lnTo>
                    <a:pt x="273558" y="704240"/>
                  </a:lnTo>
                  <a:lnTo>
                    <a:pt x="264922" y="703453"/>
                  </a:lnTo>
                  <a:lnTo>
                    <a:pt x="256438" y="704176"/>
                  </a:lnTo>
                  <a:lnTo>
                    <a:pt x="227685" y="736676"/>
                  </a:lnTo>
                  <a:lnTo>
                    <a:pt x="227076" y="746277"/>
                  </a:lnTo>
                  <a:lnTo>
                    <a:pt x="227076" y="781164"/>
                  </a:lnTo>
                  <a:lnTo>
                    <a:pt x="354076" y="781164"/>
                  </a:lnTo>
                  <a:lnTo>
                    <a:pt x="354076" y="766292"/>
                  </a:lnTo>
                  <a:close/>
                </a:path>
                <a:path w="356235" h="808989">
                  <a:moveTo>
                    <a:pt x="354076" y="666496"/>
                  </a:moveTo>
                  <a:lnTo>
                    <a:pt x="297688" y="666496"/>
                  </a:lnTo>
                  <a:lnTo>
                    <a:pt x="289814" y="664464"/>
                  </a:lnTo>
                  <a:lnTo>
                    <a:pt x="278130" y="656082"/>
                  </a:lnTo>
                  <a:lnTo>
                    <a:pt x="275209" y="650875"/>
                  </a:lnTo>
                  <a:lnTo>
                    <a:pt x="275209" y="639953"/>
                  </a:lnTo>
                  <a:lnTo>
                    <a:pt x="276098" y="636270"/>
                  </a:lnTo>
                  <a:lnTo>
                    <a:pt x="278130" y="633730"/>
                  </a:lnTo>
                  <a:lnTo>
                    <a:pt x="263017" y="633730"/>
                  </a:lnTo>
                  <a:lnTo>
                    <a:pt x="262255" y="635762"/>
                  </a:lnTo>
                  <a:lnTo>
                    <a:pt x="261747" y="638556"/>
                  </a:lnTo>
                  <a:lnTo>
                    <a:pt x="261747" y="647700"/>
                  </a:lnTo>
                  <a:lnTo>
                    <a:pt x="263525" y="652399"/>
                  </a:lnTo>
                  <a:lnTo>
                    <a:pt x="270764" y="660908"/>
                  </a:lnTo>
                  <a:lnTo>
                    <a:pt x="275717" y="664083"/>
                  </a:lnTo>
                  <a:lnTo>
                    <a:pt x="282067" y="666115"/>
                  </a:lnTo>
                  <a:lnTo>
                    <a:pt x="282067" y="666496"/>
                  </a:lnTo>
                  <a:lnTo>
                    <a:pt x="263398" y="666496"/>
                  </a:lnTo>
                  <a:lnTo>
                    <a:pt x="263398" y="680974"/>
                  </a:lnTo>
                  <a:lnTo>
                    <a:pt x="354076" y="680974"/>
                  </a:lnTo>
                  <a:lnTo>
                    <a:pt x="354076" y="666496"/>
                  </a:lnTo>
                  <a:close/>
                </a:path>
                <a:path w="356235" h="808989">
                  <a:moveTo>
                    <a:pt x="354076" y="479679"/>
                  </a:moveTo>
                  <a:lnTo>
                    <a:pt x="263398" y="443611"/>
                  </a:lnTo>
                  <a:lnTo>
                    <a:pt x="263398" y="458978"/>
                  </a:lnTo>
                  <a:lnTo>
                    <a:pt x="329565" y="482981"/>
                  </a:lnTo>
                  <a:lnTo>
                    <a:pt x="333248" y="484251"/>
                  </a:lnTo>
                  <a:lnTo>
                    <a:pt x="337439" y="485267"/>
                  </a:lnTo>
                  <a:lnTo>
                    <a:pt x="341884" y="485902"/>
                  </a:lnTo>
                  <a:lnTo>
                    <a:pt x="341884" y="486156"/>
                  </a:lnTo>
                  <a:lnTo>
                    <a:pt x="338328" y="486664"/>
                  </a:lnTo>
                  <a:lnTo>
                    <a:pt x="334137" y="487680"/>
                  </a:lnTo>
                  <a:lnTo>
                    <a:pt x="263398" y="512445"/>
                  </a:lnTo>
                  <a:lnTo>
                    <a:pt x="263398" y="528320"/>
                  </a:lnTo>
                  <a:lnTo>
                    <a:pt x="354076" y="494030"/>
                  </a:lnTo>
                  <a:lnTo>
                    <a:pt x="354076" y="479679"/>
                  </a:lnTo>
                  <a:close/>
                </a:path>
                <a:path w="356235" h="808989">
                  <a:moveTo>
                    <a:pt x="354076" y="413512"/>
                  </a:moveTo>
                  <a:lnTo>
                    <a:pt x="263398" y="413512"/>
                  </a:lnTo>
                  <a:lnTo>
                    <a:pt x="263398" y="427990"/>
                  </a:lnTo>
                  <a:lnTo>
                    <a:pt x="354076" y="427990"/>
                  </a:lnTo>
                  <a:lnTo>
                    <a:pt x="354076" y="413512"/>
                  </a:lnTo>
                  <a:close/>
                </a:path>
                <a:path w="356235" h="808989">
                  <a:moveTo>
                    <a:pt x="354076" y="293116"/>
                  </a:moveTo>
                  <a:lnTo>
                    <a:pt x="263398" y="293116"/>
                  </a:lnTo>
                  <a:lnTo>
                    <a:pt x="263398" y="307594"/>
                  </a:lnTo>
                  <a:lnTo>
                    <a:pt x="354076" y="307594"/>
                  </a:lnTo>
                  <a:lnTo>
                    <a:pt x="354076" y="293116"/>
                  </a:lnTo>
                  <a:close/>
                </a:path>
                <a:path w="356235" h="808989">
                  <a:moveTo>
                    <a:pt x="354076" y="81534"/>
                  </a:moveTo>
                  <a:lnTo>
                    <a:pt x="298577" y="81534"/>
                  </a:lnTo>
                  <a:lnTo>
                    <a:pt x="290042" y="82016"/>
                  </a:lnTo>
                  <a:lnTo>
                    <a:pt x="261239" y="102235"/>
                  </a:lnTo>
                  <a:lnTo>
                    <a:pt x="261239" y="112141"/>
                  </a:lnTo>
                  <a:lnTo>
                    <a:pt x="262305" y="121297"/>
                  </a:lnTo>
                  <a:lnTo>
                    <a:pt x="265518" y="129298"/>
                  </a:lnTo>
                  <a:lnTo>
                    <a:pt x="270878" y="136156"/>
                  </a:lnTo>
                  <a:lnTo>
                    <a:pt x="278384" y="141859"/>
                  </a:lnTo>
                  <a:lnTo>
                    <a:pt x="278384" y="142240"/>
                  </a:lnTo>
                  <a:lnTo>
                    <a:pt x="263398" y="142240"/>
                  </a:lnTo>
                  <a:lnTo>
                    <a:pt x="263398" y="156718"/>
                  </a:lnTo>
                  <a:lnTo>
                    <a:pt x="354076" y="156718"/>
                  </a:lnTo>
                  <a:lnTo>
                    <a:pt x="354076" y="142240"/>
                  </a:lnTo>
                  <a:lnTo>
                    <a:pt x="294005" y="142240"/>
                  </a:lnTo>
                  <a:lnTo>
                    <a:pt x="287147" y="139827"/>
                  </a:lnTo>
                  <a:lnTo>
                    <a:pt x="281686" y="135128"/>
                  </a:lnTo>
                  <a:lnTo>
                    <a:pt x="276225" y="130302"/>
                  </a:lnTo>
                  <a:lnTo>
                    <a:pt x="273431" y="124333"/>
                  </a:lnTo>
                  <a:lnTo>
                    <a:pt x="273431" y="117094"/>
                  </a:lnTo>
                  <a:lnTo>
                    <a:pt x="275234" y="107861"/>
                  </a:lnTo>
                  <a:lnTo>
                    <a:pt x="280657" y="101269"/>
                  </a:lnTo>
                  <a:lnTo>
                    <a:pt x="289712" y="97332"/>
                  </a:lnTo>
                  <a:lnTo>
                    <a:pt x="302387" y="96012"/>
                  </a:lnTo>
                  <a:lnTo>
                    <a:pt x="354076" y="96012"/>
                  </a:lnTo>
                  <a:lnTo>
                    <a:pt x="354076" y="81534"/>
                  </a:lnTo>
                  <a:close/>
                </a:path>
                <a:path w="356235" h="808989">
                  <a:moveTo>
                    <a:pt x="356235" y="583692"/>
                  </a:moveTo>
                  <a:lnTo>
                    <a:pt x="343916" y="551700"/>
                  </a:lnTo>
                  <a:lnTo>
                    <a:pt x="343916" y="573278"/>
                  </a:lnTo>
                  <a:lnTo>
                    <a:pt x="343852" y="591947"/>
                  </a:lnTo>
                  <a:lnTo>
                    <a:pt x="309245" y="612902"/>
                  </a:lnTo>
                  <a:lnTo>
                    <a:pt x="301307" y="612406"/>
                  </a:lnTo>
                  <a:lnTo>
                    <a:pt x="273431" y="591947"/>
                  </a:lnTo>
                  <a:lnTo>
                    <a:pt x="273431" y="573278"/>
                  </a:lnTo>
                  <a:lnTo>
                    <a:pt x="308864" y="553339"/>
                  </a:lnTo>
                  <a:lnTo>
                    <a:pt x="316839" y="553821"/>
                  </a:lnTo>
                  <a:lnTo>
                    <a:pt x="343916" y="573278"/>
                  </a:lnTo>
                  <a:lnTo>
                    <a:pt x="343916" y="551700"/>
                  </a:lnTo>
                  <a:lnTo>
                    <a:pt x="308356" y="538480"/>
                  </a:lnTo>
                  <a:lnTo>
                    <a:pt x="297891" y="539203"/>
                  </a:lnTo>
                  <a:lnTo>
                    <a:pt x="264363" y="563537"/>
                  </a:lnTo>
                  <a:lnTo>
                    <a:pt x="261239" y="581533"/>
                  </a:lnTo>
                  <a:lnTo>
                    <a:pt x="262039" y="591642"/>
                  </a:lnTo>
                  <a:lnTo>
                    <a:pt x="289420" y="624636"/>
                  </a:lnTo>
                  <a:lnTo>
                    <a:pt x="309753" y="627761"/>
                  </a:lnTo>
                  <a:lnTo>
                    <a:pt x="319722" y="627024"/>
                  </a:lnTo>
                  <a:lnTo>
                    <a:pt x="328688" y="624801"/>
                  </a:lnTo>
                  <a:lnTo>
                    <a:pt x="336626" y="621068"/>
                  </a:lnTo>
                  <a:lnTo>
                    <a:pt x="343535" y="615823"/>
                  </a:lnTo>
                  <a:lnTo>
                    <a:pt x="345998" y="612902"/>
                  </a:lnTo>
                  <a:lnTo>
                    <a:pt x="349046" y="609307"/>
                  </a:lnTo>
                  <a:lnTo>
                    <a:pt x="353021" y="601764"/>
                  </a:lnTo>
                  <a:lnTo>
                    <a:pt x="355422" y="593217"/>
                  </a:lnTo>
                  <a:lnTo>
                    <a:pt x="356235" y="583692"/>
                  </a:lnTo>
                  <a:close/>
                </a:path>
                <a:path w="356235" h="808989">
                  <a:moveTo>
                    <a:pt x="356235" y="360299"/>
                  </a:moveTo>
                  <a:lnTo>
                    <a:pt x="355600" y="355854"/>
                  </a:lnTo>
                  <a:lnTo>
                    <a:pt x="353568" y="347218"/>
                  </a:lnTo>
                  <a:lnTo>
                    <a:pt x="352183" y="344043"/>
                  </a:lnTo>
                  <a:lnTo>
                    <a:pt x="351917" y="343420"/>
                  </a:lnTo>
                  <a:lnTo>
                    <a:pt x="334264" y="329184"/>
                  </a:lnTo>
                  <a:lnTo>
                    <a:pt x="326136" y="329184"/>
                  </a:lnTo>
                  <a:lnTo>
                    <a:pt x="307848" y="344297"/>
                  </a:lnTo>
                  <a:lnTo>
                    <a:pt x="306197" y="347472"/>
                  </a:lnTo>
                  <a:lnTo>
                    <a:pt x="304546" y="351155"/>
                  </a:lnTo>
                  <a:lnTo>
                    <a:pt x="303022" y="355092"/>
                  </a:lnTo>
                  <a:lnTo>
                    <a:pt x="301879" y="358140"/>
                  </a:lnTo>
                  <a:lnTo>
                    <a:pt x="299720" y="363232"/>
                  </a:lnTo>
                  <a:lnTo>
                    <a:pt x="288544" y="374269"/>
                  </a:lnTo>
                  <a:lnTo>
                    <a:pt x="284353" y="374269"/>
                  </a:lnTo>
                  <a:lnTo>
                    <a:pt x="282575" y="373888"/>
                  </a:lnTo>
                  <a:lnTo>
                    <a:pt x="279527" y="372110"/>
                  </a:lnTo>
                  <a:lnTo>
                    <a:pt x="278130" y="370967"/>
                  </a:lnTo>
                  <a:lnTo>
                    <a:pt x="276987" y="369316"/>
                  </a:lnTo>
                  <a:lnTo>
                    <a:pt x="275844" y="367792"/>
                  </a:lnTo>
                  <a:lnTo>
                    <a:pt x="275082" y="365887"/>
                  </a:lnTo>
                  <a:lnTo>
                    <a:pt x="273812" y="361569"/>
                  </a:lnTo>
                  <a:lnTo>
                    <a:pt x="273443" y="359156"/>
                  </a:lnTo>
                  <a:lnTo>
                    <a:pt x="273494" y="347472"/>
                  </a:lnTo>
                  <a:lnTo>
                    <a:pt x="275717" y="339979"/>
                  </a:lnTo>
                  <a:lnTo>
                    <a:pt x="280035" y="333375"/>
                  </a:lnTo>
                  <a:lnTo>
                    <a:pt x="265303" y="333375"/>
                  </a:lnTo>
                  <a:lnTo>
                    <a:pt x="262636" y="339598"/>
                  </a:lnTo>
                  <a:lnTo>
                    <a:pt x="261239" y="346595"/>
                  </a:lnTo>
                  <a:lnTo>
                    <a:pt x="261277" y="359156"/>
                  </a:lnTo>
                  <a:lnTo>
                    <a:pt x="267970" y="378460"/>
                  </a:lnTo>
                  <a:lnTo>
                    <a:pt x="270129" y="381635"/>
                  </a:lnTo>
                  <a:lnTo>
                    <a:pt x="272923" y="384302"/>
                  </a:lnTo>
                  <a:lnTo>
                    <a:pt x="276225" y="386207"/>
                  </a:lnTo>
                  <a:lnTo>
                    <a:pt x="279400" y="388112"/>
                  </a:lnTo>
                  <a:lnTo>
                    <a:pt x="283210" y="389128"/>
                  </a:lnTo>
                  <a:lnTo>
                    <a:pt x="290957" y="389128"/>
                  </a:lnTo>
                  <a:lnTo>
                    <a:pt x="294005" y="388620"/>
                  </a:lnTo>
                  <a:lnTo>
                    <a:pt x="296545" y="387604"/>
                  </a:lnTo>
                  <a:lnTo>
                    <a:pt x="299212" y="386588"/>
                  </a:lnTo>
                  <a:lnTo>
                    <a:pt x="301498" y="385064"/>
                  </a:lnTo>
                  <a:lnTo>
                    <a:pt x="305562" y="381000"/>
                  </a:lnTo>
                  <a:lnTo>
                    <a:pt x="307467" y="378460"/>
                  </a:lnTo>
                  <a:lnTo>
                    <a:pt x="308991" y="375412"/>
                  </a:lnTo>
                  <a:lnTo>
                    <a:pt x="309600" y="374269"/>
                  </a:lnTo>
                  <a:lnTo>
                    <a:pt x="310642" y="372364"/>
                  </a:lnTo>
                  <a:lnTo>
                    <a:pt x="312293" y="368808"/>
                  </a:lnTo>
                  <a:lnTo>
                    <a:pt x="313817" y="364744"/>
                  </a:lnTo>
                  <a:lnTo>
                    <a:pt x="316204" y="358902"/>
                  </a:lnTo>
                  <a:lnTo>
                    <a:pt x="317119" y="356743"/>
                  </a:lnTo>
                  <a:lnTo>
                    <a:pt x="318135" y="354203"/>
                  </a:lnTo>
                  <a:lnTo>
                    <a:pt x="319278" y="352044"/>
                  </a:lnTo>
                  <a:lnTo>
                    <a:pt x="320548" y="350151"/>
                  </a:lnTo>
                  <a:lnTo>
                    <a:pt x="321945" y="348234"/>
                  </a:lnTo>
                  <a:lnTo>
                    <a:pt x="323342" y="346837"/>
                  </a:lnTo>
                  <a:lnTo>
                    <a:pt x="325120" y="345694"/>
                  </a:lnTo>
                  <a:lnTo>
                    <a:pt x="326771" y="344563"/>
                  </a:lnTo>
                  <a:lnTo>
                    <a:pt x="328803" y="344043"/>
                  </a:lnTo>
                  <a:lnTo>
                    <a:pt x="339725" y="344043"/>
                  </a:lnTo>
                  <a:lnTo>
                    <a:pt x="343738" y="350151"/>
                  </a:lnTo>
                  <a:lnTo>
                    <a:pt x="343789" y="364744"/>
                  </a:lnTo>
                  <a:lnTo>
                    <a:pt x="343357" y="370205"/>
                  </a:lnTo>
                  <a:lnTo>
                    <a:pt x="341718" y="376859"/>
                  </a:lnTo>
                  <a:lnTo>
                    <a:pt x="338975" y="383209"/>
                  </a:lnTo>
                  <a:lnTo>
                    <a:pt x="335153" y="389255"/>
                  </a:lnTo>
                  <a:lnTo>
                    <a:pt x="350774" y="389255"/>
                  </a:lnTo>
                  <a:lnTo>
                    <a:pt x="354330" y="382524"/>
                  </a:lnTo>
                  <a:lnTo>
                    <a:pt x="356235" y="374396"/>
                  </a:lnTo>
                  <a:lnTo>
                    <a:pt x="356235" y="360299"/>
                  </a:lnTo>
                  <a:close/>
                </a:path>
                <a:path w="356235" h="808989">
                  <a:moveTo>
                    <a:pt x="356235" y="225552"/>
                  </a:moveTo>
                  <a:lnTo>
                    <a:pt x="343916" y="193560"/>
                  </a:lnTo>
                  <a:lnTo>
                    <a:pt x="343916" y="215138"/>
                  </a:lnTo>
                  <a:lnTo>
                    <a:pt x="343852" y="233807"/>
                  </a:lnTo>
                  <a:lnTo>
                    <a:pt x="309245" y="254762"/>
                  </a:lnTo>
                  <a:lnTo>
                    <a:pt x="301307" y="254266"/>
                  </a:lnTo>
                  <a:lnTo>
                    <a:pt x="273431" y="233807"/>
                  </a:lnTo>
                  <a:lnTo>
                    <a:pt x="273431" y="215138"/>
                  </a:lnTo>
                  <a:lnTo>
                    <a:pt x="308864" y="195199"/>
                  </a:lnTo>
                  <a:lnTo>
                    <a:pt x="316839" y="195681"/>
                  </a:lnTo>
                  <a:lnTo>
                    <a:pt x="343916" y="215138"/>
                  </a:lnTo>
                  <a:lnTo>
                    <a:pt x="343916" y="193560"/>
                  </a:lnTo>
                  <a:lnTo>
                    <a:pt x="308356" y="180340"/>
                  </a:lnTo>
                  <a:lnTo>
                    <a:pt x="297891" y="181063"/>
                  </a:lnTo>
                  <a:lnTo>
                    <a:pt x="264363" y="205397"/>
                  </a:lnTo>
                  <a:lnTo>
                    <a:pt x="261239" y="223393"/>
                  </a:lnTo>
                  <a:lnTo>
                    <a:pt x="262039" y="233502"/>
                  </a:lnTo>
                  <a:lnTo>
                    <a:pt x="289420" y="266496"/>
                  </a:lnTo>
                  <a:lnTo>
                    <a:pt x="309753" y="269621"/>
                  </a:lnTo>
                  <a:lnTo>
                    <a:pt x="319722" y="268884"/>
                  </a:lnTo>
                  <a:lnTo>
                    <a:pt x="328688" y="266661"/>
                  </a:lnTo>
                  <a:lnTo>
                    <a:pt x="336626" y="262928"/>
                  </a:lnTo>
                  <a:lnTo>
                    <a:pt x="343535" y="257683"/>
                  </a:lnTo>
                  <a:lnTo>
                    <a:pt x="345998" y="254762"/>
                  </a:lnTo>
                  <a:lnTo>
                    <a:pt x="349046" y="251167"/>
                  </a:lnTo>
                  <a:lnTo>
                    <a:pt x="353021" y="243624"/>
                  </a:lnTo>
                  <a:lnTo>
                    <a:pt x="355422" y="235077"/>
                  </a:lnTo>
                  <a:lnTo>
                    <a:pt x="356235" y="225552"/>
                  </a:lnTo>
                  <a:close/>
                </a:path>
                <a:path w="356235" h="808989">
                  <a:moveTo>
                    <a:pt x="356235" y="31115"/>
                  </a:moveTo>
                  <a:lnTo>
                    <a:pt x="355600" y="26670"/>
                  </a:lnTo>
                  <a:lnTo>
                    <a:pt x="353568" y="18034"/>
                  </a:lnTo>
                  <a:lnTo>
                    <a:pt x="352183" y="14859"/>
                  </a:lnTo>
                  <a:lnTo>
                    <a:pt x="351917" y="14224"/>
                  </a:lnTo>
                  <a:lnTo>
                    <a:pt x="334264" y="0"/>
                  </a:lnTo>
                  <a:lnTo>
                    <a:pt x="326136" y="0"/>
                  </a:lnTo>
                  <a:lnTo>
                    <a:pt x="307848" y="15113"/>
                  </a:lnTo>
                  <a:lnTo>
                    <a:pt x="306197" y="18288"/>
                  </a:lnTo>
                  <a:lnTo>
                    <a:pt x="304546" y="21971"/>
                  </a:lnTo>
                  <a:lnTo>
                    <a:pt x="303022" y="25908"/>
                  </a:lnTo>
                  <a:lnTo>
                    <a:pt x="301879" y="28956"/>
                  </a:lnTo>
                  <a:lnTo>
                    <a:pt x="299720" y="34036"/>
                  </a:lnTo>
                  <a:lnTo>
                    <a:pt x="288544" y="45085"/>
                  </a:lnTo>
                  <a:lnTo>
                    <a:pt x="284353" y="45085"/>
                  </a:lnTo>
                  <a:lnTo>
                    <a:pt x="282575" y="44704"/>
                  </a:lnTo>
                  <a:lnTo>
                    <a:pt x="279527" y="42926"/>
                  </a:lnTo>
                  <a:lnTo>
                    <a:pt x="278130" y="41783"/>
                  </a:lnTo>
                  <a:lnTo>
                    <a:pt x="276987" y="40132"/>
                  </a:lnTo>
                  <a:lnTo>
                    <a:pt x="275844" y="38608"/>
                  </a:lnTo>
                  <a:lnTo>
                    <a:pt x="275082" y="36703"/>
                  </a:lnTo>
                  <a:lnTo>
                    <a:pt x="273812" y="32385"/>
                  </a:lnTo>
                  <a:lnTo>
                    <a:pt x="273443" y="29972"/>
                  </a:lnTo>
                  <a:lnTo>
                    <a:pt x="273494" y="18288"/>
                  </a:lnTo>
                  <a:lnTo>
                    <a:pt x="275717" y="10795"/>
                  </a:lnTo>
                  <a:lnTo>
                    <a:pt x="280035" y="4191"/>
                  </a:lnTo>
                  <a:lnTo>
                    <a:pt x="265303" y="4191"/>
                  </a:lnTo>
                  <a:lnTo>
                    <a:pt x="262636" y="10414"/>
                  </a:lnTo>
                  <a:lnTo>
                    <a:pt x="261239" y="17399"/>
                  </a:lnTo>
                  <a:lnTo>
                    <a:pt x="261277" y="29972"/>
                  </a:lnTo>
                  <a:lnTo>
                    <a:pt x="267970" y="49276"/>
                  </a:lnTo>
                  <a:lnTo>
                    <a:pt x="270129" y="52451"/>
                  </a:lnTo>
                  <a:lnTo>
                    <a:pt x="272923" y="55118"/>
                  </a:lnTo>
                  <a:lnTo>
                    <a:pt x="276225" y="57023"/>
                  </a:lnTo>
                  <a:lnTo>
                    <a:pt x="279400" y="58928"/>
                  </a:lnTo>
                  <a:lnTo>
                    <a:pt x="283210" y="59944"/>
                  </a:lnTo>
                  <a:lnTo>
                    <a:pt x="290957" y="59944"/>
                  </a:lnTo>
                  <a:lnTo>
                    <a:pt x="294005" y="59436"/>
                  </a:lnTo>
                  <a:lnTo>
                    <a:pt x="296545" y="58420"/>
                  </a:lnTo>
                  <a:lnTo>
                    <a:pt x="299212" y="57404"/>
                  </a:lnTo>
                  <a:lnTo>
                    <a:pt x="301498" y="55880"/>
                  </a:lnTo>
                  <a:lnTo>
                    <a:pt x="305562" y="51816"/>
                  </a:lnTo>
                  <a:lnTo>
                    <a:pt x="307467" y="49276"/>
                  </a:lnTo>
                  <a:lnTo>
                    <a:pt x="308991" y="46228"/>
                  </a:lnTo>
                  <a:lnTo>
                    <a:pt x="309600" y="45085"/>
                  </a:lnTo>
                  <a:lnTo>
                    <a:pt x="310642" y="43180"/>
                  </a:lnTo>
                  <a:lnTo>
                    <a:pt x="312293" y="39624"/>
                  </a:lnTo>
                  <a:lnTo>
                    <a:pt x="313817" y="35560"/>
                  </a:lnTo>
                  <a:lnTo>
                    <a:pt x="316204" y="29718"/>
                  </a:lnTo>
                  <a:lnTo>
                    <a:pt x="317119" y="27559"/>
                  </a:lnTo>
                  <a:lnTo>
                    <a:pt x="318135" y="25019"/>
                  </a:lnTo>
                  <a:lnTo>
                    <a:pt x="319278" y="22860"/>
                  </a:lnTo>
                  <a:lnTo>
                    <a:pt x="320548" y="20955"/>
                  </a:lnTo>
                  <a:lnTo>
                    <a:pt x="321945" y="19050"/>
                  </a:lnTo>
                  <a:lnTo>
                    <a:pt x="323342" y="17653"/>
                  </a:lnTo>
                  <a:lnTo>
                    <a:pt x="325120" y="16510"/>
                  </a:lnTo>
                  <a:lnTo>
                    <a:pt x="326771" y="15367"/>
                  </a:lnTo>
                  <a:lnTo>
                    <a:pt x="328803" y="14859"/>
                  </a:lnTo>
                  <a:lnTo>
                    <a:pt x="339725" y="14859"/>
                  </a:lnTo>
                  <a:lnTo>
                    <a:pt x="343738" y="20955"/>
                  </a:lnTo>
                  <a:lnTo>
                    <a:pt x="343789" y="35560"/>
                  </a:lnTo>
                  <a:lnTo>
                    <a:pt x="343357" y="41021"/>
                  </a:lnTo>
                  <a:lnTo>
                    <a:pt x="341718" y="47675"/>
                  </a:lnTo>
                  <a:lnTo>
                    <a:pt x="338975" y="54025"/>
                  </a:lnTo>
                  <a:lnTo>
                    <a:pt x="335153" y="60071"/>
                  </a:lnTo>
                  <a:lnTo>
                    <a:pt x="350774" y="60071"/>
                  </a:lnTo>
                  <a:lnTo>
                    <a:pt x="354330" y="53340"/>
                  </a:lnTo>
                  <a:lnTo>
                    <a:pt x="356235" y="45212"/>
                  </a:lnTo>
                  <a:lnTo>
                    <a:pt x="356235" y="31115"/>
                  </a:lnTo>
                  <a:close/>
                </a:path>
              </a:pathLst>
            </a:custGeom>
            <a:solidFill>
              <a:srgbClr val="585858">
                <a:alpha val="98823"/>
              </a:srgbClr>
            </a:solidFill>
          </p:spPr>
          <p:txBody>
            <a:bodyPr wrap="square" lIns="0" tIns="0" rIns="0" bIns="0" rtlCol="0"/>
            <a:lstStyle/>
            <a:p>
              <a:endParaRPr sz="1764" dirty="0">
                <a:latin typeface="+mj-lt"/>
              </a:endParaRPr>
            </a:p>
          </p:txBody>
        </p:sp>
        <p:sp>
          <p:nvSpPr>
            <p:cNvPr id="110" name="object 108">
              <a:extLst>
                <a:ext uri="{FF2B5EF4-FFF2-40B4-BE49-F238E27FC236}">
                  <a16:creationId xmlns:a16="http://schemas.microsoft.com/office/drawing/2014/main" id="{A181F559-4C76-49FC-8765-5AE50EE0E489}"/>
                </a:ext>
              </a:extLst>
            </p:cNvPr>
            <p:cNvSpPr/>
            <p:nvPr/>
          </p:nvSpPr>
          <p:spPr>
            <a:xfrm>
              <a:off x="4272534" y="4819649"/>
              <a:ext cx="198120" cy="1361440"/>
            </a:xfrm>
            <a:custGeom>
              <a:avLst/>
              <a:gdLst/>
              <a:ahLst/>
              <a:cxnLst/>
              <a:rect l="l" t="t" r="r" b="b"/>
              <a:pathLst>
                <a:path w="198120" h="1361439">
                  <a:moveTo>
                    <a:pt x="198119" y="1360932"/>
                  </a:moveTo>
                  <a:lnTo>
                    <a:pt x="160162" y="1360292"/>
                  </a:lnTo>
                  <a:lnTo>
                    <a:pt x="129158" y="1358549"/>
                  </a:lnTo>
                  <a:lnTo>
                    <a:pt x="108251" y="1355965"/>
                  </a:lnTo>
                  <a:lnTo>
                    <a:pt x="100583" y="1352804"/>
                  </a:lnTo>
                  <a:lnTo>
                    <a:pt x="100583" y="8128"/>
                  </a:lnTo>
                  <a:lnTo>
                    <a:pt x="108251" y="4982"/>
                  </a:lnTo>
                  <a:lnTo>
                    <a:pt x="129158" y="2397"/>
                  </a:lnTo>
                  <a:lnTo>
                    <a:pt x="160162" y="644"/>
                  </a:lnTo>
                  <a:lnTo>
                    <a:pt x="198119" y="0"/>
                  </a:lnTo>
                </a:path>
                <a:path w="198120" h="1361439">
                  <a:moveTo>
                    <a:pt x="0" y="652272"/>
                  </a:moveTo>
                  <a:lnTo>
                    <a:pt x="109854" y="652272"/>
                  </a:lnTo>
                </a:path>
              </a:pathLst>
            </a:custGeom>
            <a:ln w="19812">
              <a:solidFill>
                <a:srgbClr val="EC7C30"/>
              </a:solidFill>
            </a:ln>
          </p:spPr>
          <p:txBody>
            <a:bodyPr wrap="square" lIns="0" tIns="0" rIns="0" bIns="0" rtlCol="0"/>
            <a:lstStyle/>
            <a:p>
              <a:endParaRPr sz="1764" dirty="0">
                <a:latin typeface="+mj-lt"/>
              </a:endParaRPr>
            </a:p>
          </p:txBody>
        </p:sp>
        <p:sp>
          <p:nvSpPr>
            <p:cNvPr id="111" name="object 109">
              <a:extLst>
                <a:ext uri="{FF2B5EF4-FFF2-40B4-BE49-F238E27FC236}">
                  <a16:creationId xmlns:a16="http://schemas.microsoft.com/office/drawing/2014/main" id="{A2ED278D-9BF8-4493-BBE8-05D9F8CADCC4}"/>
                </a:ext>
              </a:extLst>
            </p:cNvPr>
            <p:cNvSpPr/>
            <p:nvPr/>
          </p:nvSpPr>
          <p:spPr>
            <a:xfrm>
              <a:off x="9508998" y="2462021"/>
              <a:ext cx="187960" cy="483234"/>
            </a:xfrm>
            <a:custGeom>
              <a:avLst/>
              <a:gdLst/>
              <a:ahLst/>
              <a:cxnLst/>
              <a:rect l="l" t="t" r="r" b="b"/>
              <a:pathLst>
                <a:path w="187959" h="483235">
                  <a:moveTo>
                    <a:pt x="187451" y="483108"/>
                  </a:moveTo>
                  <a:lnTo>
                    <a:pt x="150947" y="483108"/>
                  </a:lnTo>
                  <a:lnTo>
                    <a:pt x="121157" y="483108"/>
                  </a:lnTo>
                  <a:lnTo>
                    <a:pt x="101084" y="483108"/>
                  </a:lnTo>
                  <a:lnTo>
                    <a:pt x="93725" y="483108"/>
                  </a:lnTo>
                  <a:lnTo>
                    <a:pt x="93725" y="241553"/>
                  </a:lnTo>
                  <a:lnTo>
                    <a:pt x="68687" y="241553"/>
                  </a:lnTo>
                  <a:lnTo>
                    <a:pt x="50577" y="241553"/>
                  </a:lnTo>
                  <a:lnTo>
                    <a:pt x="30610" y="241553"/>
                  </a:lnTo>
                  <a:lnTo>
                    <a:pt x="0" y="241553"/>
                  </a:lnTo>
                  <a:lnTo>
                    <a:pt x="36504" y="241553"/>
                  </a:lnTo>
                  <a:lnTo>
                    <a:pt x="66294" y="241553"/>
                  </a:lnTo>
                  <a:lnTo>
                    <a:pt x="86367" y="241553"/>
                  </a:lnTo>
                  <a:lnTo>
                    <a:pt x="93725" y="241553"/>
                  </a:lnTo>
                  <a:lnTo>
                    <a:pt x="93725" y="0"/>
                  </a:lnTo>
                  <a:lnTo>
                    <a:pt x="118764" y="0"/>
                  </a:lnTo>
                  <a:lnTo>
                    <a:pt x="136874" y="0"/>
                  </a:lnTo>
                  <a:lnTo>
                    <a:pt x="156841" y="0"/>
                  </a:lnTo>
                  <a:lnTo>
                    <a:pt x="187451" y="0"/>
                  </a:lnTo>
                </a:path>
              </a:pathLst>
            </a:custGeom>
            <a:ln w="19812">
              <a:solidFill>
                <a:srgbClr val="EC7C30"/>
              </a:solidFill>
            </a:ln>
          </p:spPr>
          <p:txBody>
            <a:bodyPr wrap="square" lIns="0" tIns="0" rIns="0" bIns="0" rtlCol="0"/>
            <a:lstStyle/>
            <a:p>
              <a:endParaRPr sz="1764" dirty="0">
                <a:latin typeface="+mj-lt"/>
              </a:endParaRPr>
            </a:p>
          </p:txBody>
        </p:sp>
        <p:sp>
          <p:nvSpPr>
            <p:cNvPr id="112" name="object 110">
              <a:extLst>
                <a:ext uri="{FF2B5EF4-FFF2-40B4-BE49-F238E27FC236}">
                  <a16:creationId xmlns:a16="http://schemas.microsoft.com/office/drawing/2014/main" id="{2F8F7B6A-D4B1-4C4F-BBF8-33F9E662EB12}"/>
                </a:ext>
              </a:extLst>
            </p:cNvPr>
            <p:cNvSpPr/>
            <p:nvPr/>
          </p:nvSpPr>
          <p:spPr>
            <a:xfrm>
              <a:off x="9290303" y="2200401"/>
              <a:ext cx="170180" cy="986790"/>
            </a:xfrm>
            <a:custGeom>
              <a:avLst/>
              <a:gdLst/>
              <a:ahLst/>
              <a:cxnLst/>
              <a:rect l="l" t="t" r="r" b="b"/>
              <a:pathLst>
                <a:path w="170179" h="986789">
                  <a:moveTo>
                    <a:pt x="0" y="889127"/>
                  </a:moveTo>
                  <a:lnTo>
                    <a:pt x="0" y="904875"/>
                  </a:lnTo>
                  <a:lnTo>
                    <a:pt x="60578" y="936244"/>
                  </a:lnTo>
                  <a:lnTo>
                    <a:pt x="63246" y="937387"/>
                  </a:lnTo>
                  <a:lnTo>
                    <a:pt x="65277" y="937895"/>
                  </a:lnTo>
                  <a:lnTo>
                    <a:pt x="65277" y="938276"/>
                  </a:lnTo>
                  <a:lnTo>
                    <a:pt x="60705" y="939927"/>
                  </a:lnTo>
                  <a:lnTo>
                    <a:pt x="58166" y="940943"/>
                  </a:lnTo>
                  <a:lnTo>
                    <a:pt x="0" y="969772"/>
                  </a:lnTo>
                  <a:lnTo>
                    <a:pt x="0" y="986663"/>
                  </a:lnTo>
                  <a:lnTo>
                    <a:pt x="80518" y="945896"/>
                  </a:lnTo>
                  <a:lnTo>
                    <a:pt x="127000" y="945896"/>
                  </a:lnTo>
                  <a:lnTo>
                    <a:pt x="127000" y="930910"/>
                  </a:lnTo>
                  <a:lnTo>
                    <a:pt x="80137" y="930910"/>
                  </a:lnTo>
                  <a:lnTo>
                    <a:pt x="0" y="889127"/>
                  </a:lnTo>
                  <a:close/>
                </a:path>
                <a:path w="170179" h="986789">
                  <a:moveTo>
                    <a:pt x="81406" y="805180"/>
                  </a:moveTo>
                  <a:lnTo>
                    <a:pt x="41255" y="822747"/>
                  </a:lnTo>
                  <a:lnTo>
                    <a:pt x="34290" y="848233"/>
                  </a:lnTo>
                  <a:lnTo>
                    <a:pt x="35079" y="858277"/>
                  </a:lnTo>
                  <a:lnTo>
                    <a:pt x="62436" y="891317"/>
                  </a:lnTo>
                  <a:lnTo>
                    <a:pt x="82803" y="894461"/>
                  </a:lnTo>
                  <a:lnTo>
                    <a:pt x="92759" y="893700"/>
                  </a:lnTo>
                  <a:lnTo>
                    <a:pt x="101679" y="891428"/>
                  </a:lnTo>
                  <a:lnTo>
                    <a:pt x="109575" y="887656"/>
                  </a:lnTo>
                  <a:lnTo>
                    <a:pt x="116459" y="882396"/>
                  </a:lnTo>
                  <a:lnTo>
                    <a:pt x="118962" y="879475"/>
                  </a:lnTo>
                  <a:lnTo>
                    <a:pt x="82296" y="879475"/>
                  </a:lnTo>
                  <a:lnTo>
                    <a:pt x="74366" y="878972"/>
                  </a:lnTo>
                  <a:lnTo>
                    <a:pt x="46481" y="858520"/>
                  </a:lnTo>
                  <a:lnTo>
                    <a:pt x="46481" y="839851"/>
                  </a:lnTo>
                  <a:lnTo>
                    <a:pt x="81915" y="820038"/>
                  </a:lnTo>
                  <a:lnTo>
                    <a:pt x="118365" y="820038"/>
                  </a:lnTo>
                  <a:lnTo>
                    <a:pt x="116077" y="817372"/>
                  </a:lnTo>
                  <a:lnTo>
                    <a:pt x="109035" y="812038"/>
                  </a:lnTo>
                  <a:lnTo>
                    <a:pt x="100885" y="808228"/>
                  </a:lnTo>
                  <a:lnTo>
                    <a:pt x="91664" y="805942"/>
                  </a:lnTo>
                  <a:lnTo>
                    <a:pt x="81406" y="805180"/>
                  </a:lnTo>
                  <a:close/>
                </a:path>
                <a:path w="170179" h="986789">
                  <a:moveTo>
                    <a:pt x="118365" y="820038"/>
                  </a:moveTo>
                  <a:lnTo>
                    <a:pt x="81915" y="820038"/>
                  </a:lnTo>
                  <a:lnTo>
                    <a:pt x="89820" y="820513"/>
                  </a:lnTo>
                  <a:lnTo>
                    <a:pt x="96774" y="821928"/>
                  </a:lnTo>
                  <a:lnTo>
                    <a:pt x="102774" y="824271"/>
                  </a:lnTo>
                  <a:lnTo>
                    <a:pt x="107823" y="827532"/>
                  </a:lnTo>
                  <a:lnTo>
                    <a:pt x="113919" y="832612"/>
                  </a:lnTo>
                  <a:lnTo>
                    <a:pt x="116967" y="839851"/>
                  </a:lnTo>
                  <a:lnTo>
                    <a:pt x="116912" y="858520"/>
                  </a:lnTo>
                  <a:lnTo>
                    <a:pt x="82296" y="879475"/>
                  </a:lnTo>
                  <a:lnTo>
                    <a:pt x="118962" y="879475"/>
                  </a:lnTo>
                  <a:lnTo>
                    <a:pt x="122033" y="875893"/>
                  </a:lnTo>
                  <a:lnTo>
                    <a:pt x="125999" y="868378"/>
                  </a:lnTo>
                  <a:lnTo>
                    <a:pt x="128371" y="859839"/>
                  </a:lnTo>
                  <a:lnTo>
                    <a:pt x="129159" y="850265"/>
                  </a:lnTo>
                  <a:lnTo>
                    <a:pt x="128347" y="840499"/>
                  </a:lnTo>
                  <a:lnTo>
                    <a:pt x="125904" y="831770"/>
                  </a:lnTo>
                  <a:lnTo>
                    <a:pt x="121818" y="824065"/>
                  </a:lnTo>
                  <a:lnTo>
                    <a:pt x="118365" y="820038"/>
                  </a:lnTo>
                  <a:close/>
                </a:path>
                <a:path w="170179" h="986789">
                  <a:moveTo>
                    <a:pt x="112649" y="722757"/>
                  </a:moveTo>
                  <a:lnTo>
                    <a:pt x="97027" y="722757"/>
                  </a:lnTo>
                  <a:lnTo>
                    <a:pt x="103886" y="725043"/>
                  </a:lnTo>
                  <a:lnTo>
                    <a:pt x="114300" y="734187"/>
                  </a:lnTo>
                  <a:lnTo>
                    <a:pt x="116967" y="740029"/>
                  </a:lnTo>
                  <a:lnTo>
                    <a:pt x="116967" y="747141"/>
                  </a:lnTo>
                  <a:lnTo>
                    <a:pt x="115179" y="756715"/>
                  </a:lnTo>
                  <a:lnTo>
                    <a:pt x="109807" y="763539"/>
                  </a:lnTo>
                  <a:lnTo>
                    <a:pt x="100839" y="767625"/>
                  </a:lnTo>
                  <a:lnTo>
                    <a:pt x="88265" y="768985"/>
                  </a:lnTo>
                  <a:lnTo>
                    <a:pt x="36322" y="768985"/>
                  </a:lnTo>
                  <a:lnTo>
                    <a:pt x="36322" y="783463"/>
                  </a:lnTo>
                  <a:lnTo>
                    <a:pt x="90550" y="783463"/>
                  </a:lnTo>
                  <a:lnTo>
                    <a:pt x="107459" y="781438"/>
                  </a:lnTo>
                  <a:lnTo>
                    <a:pt x="119522" y="775366"/>
                  </a:lnTo>
                  <a:lnTo>
                    <a:pt x="126751" y="765246"/>
                  </a:lnTo>
                  <a:lnTo>
                    <a:pt x="129159" y="751078"/>
                  </a:lnTo>
                  <a:lnTo>
                    <a:pt x="128133" y="742193"/>
                  </a:lnTo>
                  <a:lnTo>
                    <a:pt x="125047" y="734583"/>
                  </a:lnTo>
                  <a:lnTo>
                    <a:pt x="119889" y="728235"/>
                  </a:lnTo>
                  <a:lnTo>
                    <a:pt x="112649" y="723138"/>
                  </a:lnTo>
                  <a:lnTo>
                    <a:pt x="112649" y="722757"/>
                  </a:lnTo>
                  <a:close/>
                </a:path>
                <a:path w="170179" h="986789">
                  <a:moveTo>
                    <a:pt x="127000" y="708152"/>
                  </a:moveTo>
                  <a:lnTo>
                    <a:pt x="36322" y="708152"/>
                  </a:lnTo>
                  <a:lnTo>
                    <a:pt x="36322" y="722757"/>
                  </a:lnTo>
                  <a:lnTo>
                    <a:pt x="127000" y="722757"/>
                  </a:lnTo>
                  <a:lnTo>
                    <a:pt x="127000" y="708152"/>
                  </a:lnTo>
                  <a:close/>
                </a:path>
                <a:path w="170179" h="986789">
                  <a:moveTo>
                    <a:pt x="127000" y="499237"/>
                  </a:moveTo>
                  <a:lnTo>
                    <a:pt x="0" y="499237"/>
                  </a:lnTo>
                  <a:lnTo>
                    <a:pt x="0" y="517779"/>
                  </a:lnTo>
                  <a:lnTo>
                    <a:pt x="91694" y="559181"/>
                  </a:lnTo>
                  <a:lnTo>
                    <a:pt x="96900" y="561213"/>
                  </a:lnTo>
                  <a:lnTo>
                    <a:pt x="103886" y="563753"/>
                  </a:lnTo>
                  <a:lnTo>
                    <a:pt x="103886" y="564261"/>
                  </a:lnTo>
                  <a:lnTo>
                    <a:pt x="100456" y="565150"/>
                  </a:lnTo>
                  <a:lnTo>
                    <a:pt x="95376" y="567055"/>
                  </a:lnTo>
                  <a:lnTo>
                    <a:pt x="88646" y="570103"/>
                  </a:lnTo>
                  <a:lnTo>
                    <a:pt x="0" y="609092"/>
                  </a:lnTo>
                  <a:lnTo>
                    <a:pt x="0" y="628650"/>
                  </a:lnTo>
                  <a:lnTo>
                    <a:pt x="127000" y="628650"/>
                  </a:lnTo>
                  <a:lnTo>
                    <a:pt x="127000" y="615061"/>
                  </a:lnTo>
                  <a:lnTo>
                    <a:pt x="17145" y="615061"/>
                  </a:lnTo>
                  <a:lnTo>
                    <a:pt x="17145" y="614680"/>
                  </a:lnTo>
                  <a:lnTo>
                    <a:pt x="22987" y="613410"/>
                  </a:lnTo>
                  <a:lnTo>
                    <a:pt x="27304" y="612140"/>
                  </a:lnTo>
                  <a:lnTo>
                    <a:pt x="30225" y="610870"/>
                  </a:lnTo>
                  <a:lnTo>
                    <a:pt x="127000" y="567563"/>
                  </a:lnTo>
                  <a:lnTo>
                    <a:pt x="127000" y="560324"/>
                  </a:lnTo>
                  <a:lnTo>
                    <a:pt x="29464" y="516890"/>
                  </a:lnTo>
                  <a:lnTo>
                    <a:pt x="26924" y="515874"/>
                  </a:lnTo>
                  <a:lnTo>
                    <a:pt x="22860" y="514604"/>
                  </a:lnTo>
                  <a:lnTo>
                    <a:pt x="17145" y="513207"/>
                  </a:lnTo>
                  <a:lnTo>
                    <a:pt x="17145" y="512825"/>
                  </a:lnTo>
                  <a:lnTo>
                    <a:pt x="127000" y="512825"/>
                  </a:lnTo>
                  <a:lnTo>
                    <a:pt x="127000" y="499237"/>
                  </a:lnTo>
                  <a:close/>
                </a:path>
                <a:path w="170179" h="986789">
                  <a:moveTo>
                    <a:pt x="127000" y="614299"/>
                  </a:moveTo>
                  <a:lnTo>
                    <a:pt x="30479" y="614299"/>
                  </a:lnTo>
                  <a:lnTo>
                    <a:pt x="22225" y="614553"/>
                  </a:lnTo>
                  <a:lnTo>
                    <a:pt x="17145" y="615061"/>
                  </a:lnTo>
                  <a:lnTo>
                    <a:pt x="127000" y="615061"/>
                  </a:lnTo>
                  <a:lnTo>
                    <a:pt x="127000" y="614299"/>
                  </a:lnTo>
                  <a:close/>
                </a:path>
                <a:path w="170179" h="986789">
                  <a:moveTo>
                    <a:pt x="127000" y="512825"/>
                  </a:moveTo>
                  <a:lnTo>
                    <a:pt x="17145" y="512825"/>
                  </a:lnTo>
                  <a:lnTo>
                    <a:pt x="26924" y="513588"/>
                  </a:lnTo>
                  <a:lnTo>
                    <a:pt x="35178" y="513969"/>
                  </a:lnTo>
                  <a:lnTo>
                    <a:pt x="127000" y="513969"/>
                  </a:lnTo>
                  <a:lnTo>
                    <a:pt x="127000" y="512825"/>
                  </a:lnTo>
                  <a:close/>
                </a:path>
                <a:path w="170179" h="986789">
                  <a:moveTo>
                    <a:pt x="81152" y="417195"/>
                  </a:moveTo>
                  <a:lnTo>
                    <a:pt x="69596" y="417195"/>
                  </a:lnTo>
                  <a:lnTo>
                    <a:pt x="73405" y="444373"/>
                  </a:lnTo>
                  <a:lnTo>
                    <a:pt x="76815" y="457467"/>
                  </a:lnTo>
                  <a:lnTo>
                    <a:pt x="82867" y="466836"/>
                  </a:lnTo>
                  <a:lnTo>
                    <a:pt x="91586" y="472465"/>
                  </a:lnTo>
                  <a:lnTo>
                    <a:pt x="102997" y="474345"/>
                  </a:lnTo>
                  <a:lnTo>
                    <a:pt x="110871" y="474345"/>
                  </a:lnTo>
                  <a:lnTo>
                    <a:pt x="117221" y="471805"/>
                  </a:lnTo>
                  <a:lnTo>
                    <a:pt x="126746" y="461518"/>
                  </a:lnTo>
                  <a:lnTo>
                    <a:pt x="127447" y="459486"/>
                  </a:lnTo>
                  <a:lnTo>
                    <a:pt x="95757" y="459486"/>
                  </a:lnTo>
                  <a:lnTo>
                    <a:pt x="91567" y="457708"/>
                  </a:lnTo>
                  <a:lnTo>
                    <a:pt x="86741" y="450850"/>
                  </a:lnTo>
                  <a:lnTo>
                    <a:pt x="85090" y="445770"/>
                  </a:lnTo>
                  <a:lnTo>
                    <a:pt x="84200" y="439038"/>
                  </a:lnTo>
                  <a:lnTo>
                    <a:pt x="81152" y="417195"/>
                  </a:lnTo>
                  <a:close/>
                </a:path>
                <a:path w="170179" h="986789">
                  <a:moveTo>
                    <a:pt x="127000" y="402717"/>
                  </a:moveTo>
                  <a:lnTo>
                    <a:pt x="68072" y="402717"/>
                  </a:lnTo>
                  <a:lnTo>
                    <a:pt x="53256" y="404715"/>
                  </a:lnTo>
                  <a:lnTo>
                    <a:pt x="42703" y="410702"/>
                  </a:lnTo>
                  <a:lnTo>
                    <a:pt x="36389" y="420665"/>
                  </a:lnTo>
                  <a:lnTo>
                    <a:pt x="34290" y="434594"/>
                  </a:lnTo>
                  <a:lnTo>
                    <a:pt x="34815" y="443095"/>
                  </a:lnTo>
                  <a:lnTo>
                    <a:pt x="36401" y="451072"/>
                  </a:lnTo>
                  <a:lnTo>
                    <a:pt x="39058" y="458525"/>
                  </a:lnTo>
                  <a:lnTo>
                    <a:pt x="42799" y="465455"/>
                  </a:lnTo>
                  <a:lnTo>
                    <a:pt x="57657" y="465455"/>
                  </a:lnTo>
                  <a:lnTo>
                    <a:pt x="52750" y="458670"/>
                  </a:lnTo>
                  <a:lnTo>
                    <a:pt x="49267" y="451485"/>
                  </a:lnTo>
                  <a:lnTo>
                    <a:pt x="47174" y="443863"/>
                  </a:lnTo>
                  <a:lnTo>
                    <a:pt x="46481" y="435863"/>
                  </a:lnTo>
                  <a:lnTo>
                    <a:pt x="47914" y="427696"/>
                  </a:lnTo>
                  <a:lnTo>
                    <a:pt x="52228" y="421862"/>
                  </a:lnTo>
                  <a:lnTo>
                    <a:pt x="59447" y="418361"/>
                  </a:lnTo>
                  <a:lnTo>
                    <a:pt x="69596" y="417195"/>
                  </a:lnTo>
                  <a:lnTo>
                    <a:pt x="127000" y="417195"/>
                  </a:lnTo>
                  <a:lnTo>
                    <a:pt x="127000" y="402717"/>
                  </a:lnTo>
                  <a:close/>
                </a:path>
                <a:path w="170179" h="986789">
                  <a:moveTo>
                    <a:pt x="112902" y="417195"/>
                  </a:moveTo>
                  <a:lnTo>
                    <a:pt x="97917" y="417195"/>
                  </a:lnTo>
                  <a:lnTo>
                    <a:pt x="104267" y="419608"/>
                  </a:lnTo>
                  <a:lnTo>
                    <a:pt x="109347" y="424180"/>
                  </a:lnTo>
                  <a:lnTo>
                    <a:pt x="114426" y="428879"/>
                  </a:lnTo>
                  <a:lnTo>
                    <a:pt x="116858" y="434594"/>
                  </a:lnTo>
                  <a:lnTo>
                    <a:pt x="116967" y="447294"/>
                  </a:lnTo>
                  <a:lnTo>
                    <a:pt x="115570" y="451485"/>
                  </a:lnTo>
                  <a:lnTo>
                    <a:pt x="109981" y="457835"/>
                  </a:lnTo>
                  <a:lnTo>
                    <a:pt x="106299" y="459486"/>
                  </a:lnTo>
                  <a:lnTo>
                    <a:pt x="127447" y="459486"/>
                  </a:lnTo>
                  <a:lnTo>
                    <a:pt x="129159" y="454533"/>
                  </a:lnTo>
                  <a:lnTo>
                    <a:pt x="129038" y="444373"/>
                  </a:lnTo>
                  <a:lnTo>
                    <a:pt x="128137" y="436792"/>
                  </a:lnTo>
                  <a:lnTo>
                    <a:pt x="125079" y="429291"/>
                  </a:lnTo>
                  <a:lnTo>
                    <a:pt x="119997" y="422886"/>
                  </a:lnTo>
                  <a:lnTo>
                    <a:pt x="112902" y="417575"/>
                  </a:lnTo>
                  <a:lnTo>
                    <a:pt x="112902" y="417195"/>
                  </a:lnTo>
                  <a:close/>
                </a:path>
                <a:path w="170179" h="986789">
                  <a:moveTo>
                    <a:pt x="127000" y="360045"/>
                  </a:moveTo>
                  <a:lnTo>
                    <a:pt x="36322" y="360045"/>
                  </a:lnTo>
                  <a:lnTo>
                    <a:pt x="36322" y="374650"/>
                  </a:lnTo>
                  <a:lnTo>
                    <a:pt x="127000" y="374650"/>
                  </a:lnTo>
                  <a:lnTo>
                    <a:pt x="127000" y="360045"/>
                  </a:lnTo>
                  <a:close/>
                </a:path>
                <a:path w="170179" h="986789">
                  <a:moveTo>
                    <a:pt x="127000" y="299338"/>
                  </a:moveTo>
                  <a:lnTo>
                    <a:pt x="71627" y="299338"/>
                  </a:lnTo>
                  <a:lnTo>
                    <a:pt x="63103" y="299837"/>
                  </a:lnTo>
                  <a:lnTo>
                    <a:pt x="34290" y="320040"/>
                  </a:lnTo>
                  <a:lnTo>
                    <a:pt x="34290" y="329946"/>
                  </a:lnTo>
                  <a:lnTo>
                    <a:pt x="35361" y="339163"/>
                  </a:lnTo>
                  <a:lnTo>
                    <a:pt x="38576" y="347202"/>
                  </a:lnTo>
                  <a:lnTo>
                    <a:pt x="43934" y="354074"/>
                  </a:lnTo>
                  <a:lnTo>
                    <a:pt x="51435" y="359791"/>
                  </a:lnTo>
                  <a:lnTo>
                    <a:pt x="51435" y="360045"/>
                  </a:lnTo>
                  <a:lnTo>
                    <a:pt x="67055" y="360045"/>
                  </a:lnTo>
                  <a:lnTo>
                    <a:pt x="60071" y="357759"/>
                  </a:lnTo>
                  <a:lnTo>
                    <a:pt x="54610" y="352933"/>
                  </a:lnTo>
                  <a:lnTo>
                    <a:pt x="49149" y="348234"/>
                  </a:lnTo>
                  <a:lnTo>
                    <a:pt x="46481" y="342265"/>
                  </a:lnTo>
                  <a:lnTo>
                    <a:pt x="46481" y="334899"/>
                  </a:lnTo>
                  <a:lnTo>
                    <a:pt x="48289" y="325711"/>
                  </a:lnTo>
                  <a:lnTo>
                    <a:pt x="53705" y="319119"/>
                  </a:lnTo>
                  <a:lnTo>
                    <a:pt x="62716" y="315146"/>
                  </a:lnTo>
                  <a:lnTo>
                    <a:pt x="75311" y="313817"/>
                  </a:lnTo>
                  <a:lnTo>
                    <a:pt x="127000" y="313817"/>
                  </a:lnTo>
                  <a:lnTo>
                    <a:pt x="127000" y="299338"/>
                  </a:lnTo>
                  <a:close/>
                </a:path>
                <a:path w="170179" h="986789">
                  <a:moveTo>
                    <a:pt x="81152" y="222123"/>
                  </a:moveTo>
                  <a:lnTo>
                    <a:pt x="69596" y="222123"/>
                  </a:lnTo>
                  <a:lnTo>
                    <a:pt x="73405" y="249300"/>
                  </a:lnTo>
                  <a:lnTo>
                    <a:pt x="76815" y="262395"/>
                  </a:lnTo>
                  <a:lnTo>
                    <a:pt x="82867" y="271764"/>
                  </a:lnTo>
                  <a:lnTo>
                    <a:pt x="91586" y="277393"/>
                  </a:lnTo>
                  <a:lnTo>
                    <a:pt x="102997" y="279273"/>
                  </a:lnTo>
                  <a:lnTo>
                    <a:pt x="110871" y="279273"/>
                  </a:lnTo>
                  <a:lnTo>
                    <a:pt x="117221" y="276733"/>
                  </a:lnTo>
                  <a:lnTo>
                    <a:pt x="126746" y="266446"/>
                  </a:lnTo>
                  <a:lnTo>
                    <a:pt x="127447" y="264413"/>
                  </a:lnTo>
                  <a:lnTo>
                    <a:pt x="95757" y="264413"/>
                  </a:lnTo>
                  <a:lnTo>
                    <a:pt x="91567" y="262636"/>
                  </a:lnTo>
                  <a:lnTo>
                    <a:pt x="86741" y="255778"/>
                  </a:lnTo>
                  <a:lnTo>
                    <a:pt x="85090" y="250698"/>
                  </a:lnTo>
                  <a:lnTo>
                    <a:pt x="84200" y="243967"/>
                  </a:lnTo>
                  <a:lnTo>
                    <a:pt x="81152" y="222123"/>
                  </a:lnTo>
                  <a:close/>
                </a:path>
                <a:path w="170179" h="986789">
                  <a:moveTo>
                    <a:pt x="127000" y="207645"/>
                  </a:moveTo>
                  <a:lnTo>
                    <a:pt x="68072" y="207645"/>
                  </a:lnTo>
                  <a:lnTo>
                    <a:pt x="53256" y="209643"/>
                  </a:lnTo>
                  <a:lnTo>
                    <a:pt x="42703" y="215630"/>
                  </a:lnTo>
                  <a:lnTo>
                    <a:pt x="36389" y="225593"/>
                  </a:lnTo>
                  <a:lnTo>
                    <a:pt x="34290" y="239522"/>
                  </a:lnTo>
                  <a:lnTo>
                    <a:pt x="34815" y="248023"/>
                  </a:lnTo>
                  <a:lnTo>
                    <a:pt x="36401" y="256000"/>
                  </a:lnTo>
                  <a:lnTo>
                    <a:pt x="39058" y="263453"/>
                  </a:lnTo>
                  <a:lnTo>
                    <a:pt x="42799" y="270383"/>
                  </a:lnTo>
                  <a:lnTo>
                    <a:pt x="57657" y="270383"/>
                  </a:lnTo>
                  <a:lnTo>
                    <a:pt x="52750" y="263598"/>
                  </a:lnTo>
                  <a:lnTo>
                    <a:pt x="49267" y="256412"/>
                  </a:lnTo>
                  <a:lnTo>
                    <a:pt x="47174" y="248791"/>
                  </a:lnTo>
                  <a:lnTo>
                    <a:pt x="46481" y="240792"/>
                  </a:lnTo>
                  <a:lnTo>
                    <a:pt x="47914" y="232624"/>
                  </a:lnTo>
                  <a:lnTo>
                    <a:pt x="52228" y="226790"/>
                  </a:lnTo>
                  <a:lnTo>
                    <a:pt x="59447" y="223289"/>
                  </a:lnTo>
                  <a:lnTo>
                    <a:pt x="69596" y="222123"/>
                  </a:lnTo>
                  <a:lnTo>
                    <a:pt x="127000" y="222123"/>
                  </a:lnTo>
                  <a:lnTo>
                    <a:pt x="127000" y="207645"/>
                  </a:lnTo>
                  <a:close/>
                </a:path>
                <a:path w="170179" h="986789">
                  <a:moveTo>
                    <a:pt x="112902" y="222123"/>
                  </a:moveTo>
                  <a:lnTo>
                    <a:pt x="97917" y="222123"/>
                  </a:lnTo>
                  <a:lnTo>
                    <a:pt x="104267" y="224536"/>
                  </a:lnTo>
                  <a:lnTo>
                    <a:pt x="109347" y="229108"/>
                  </a:lnTo>
                  <a:lnTo>
                    <a:pt x="114426" y="233807"/>
                  </a:lnTo>
                  <a:lnTo>
                    <a:pt x="116858" y="239522"/>
                  </a:lnTo>
                  <a:lnTo>
                    <a:pt x="116967" y="252222"/>
                  </a:lnTo>
                  <a:lnTo>
                    <a:pt x="115570" y="256412"/>
                  </a:lnTo>
                  <a:lnTo>
                    <a:pt x="109981" y="262763"/>
                  </a:lnTo>
                  <a:lnTo>
                    <a:pt x="106299" y="264413"/>
                  </a:lnTo>
                  <a:lnTo>
                    <a:pt x="127447" y="264413"/>
                  </a:lnTo>
                  <a:lnTo>
                    <a:pt x="129159" y="259461"/>
                  </a:lnTo>
                  <a:lnTo>
                    <a:pt x="129038" y="249300"/>
                  </a:lnTo>
                  <a:lnTo>
                    <a:pt x="128137" y="241720"/>
                  </a:lnTo>
                  <a:lnTo>
                    <a:pt x="125079" y="234219"/>
                  </a:lnTo>
                  <a:lnTo>
                    <a:pt x="119997" y="227814"/>
                  </a:lnTo>
                  <a:lnTo>
                    <a:pt x="112902" y="222504"/>
                  </a:lnTo>
                  <a:lnTo>
                    <a:pt x="112902" y="222123"/>
                  </a:lnTo>
                  <a:close/>
                </a:path>
                <a:path w="170179" h="986789">
                  <a:moveTo>
                    <a:pt x="65404" y="116712"/>
                  </a:moveTo>
                  <a:lnTo>
                    <a:pt x="48895" y="116712"/>
                  </a:lnTo>
                  <a:lnTo>
                    <a:pt x="48895" y="117094"/>
                  </a:lnTo>
                  <a:lnTo>
                    <a:pt x="42487" y="122072"/>
                  </a:lnTo>
                  <a:lnTo>
                    <a:pt x="37925" y="128254"/>
                  </a:lnTo>
                  <a:lnTo>
                    <a:pt x="35245" y="135518"/>
                  </a:lnTo>
                  <a:lnTo>
                    <a:pt x="35158" y="136017"/>
                  </a:lnTo>
                  <a:lnTo>
                    <a:pt x="34290" y="144272"/>
                  </a:lnTo>
                  <a:lnTo>
                    <a:pt x="35127" y="153390"/>
                  </a:lnTo>
                  <a:lnTo>
                    <a:pt x="63896" y="182975"/>
                  </a:lnTo>
                  <a:lnTo>
                    <a:pt x="84581" y="185800"/>
                  </a:lnTo>
                  <a:lnTo>
                    <a:pt x="94251" y="185156"/>
                  </a:lnTo>
                  <a:lnTo>
                    <a:pt x="102885" y="183213"/>
                  </a:lnTo>
                  <a:lnTo>
                    <a:pt x="110495" y="179960"/>
                  </a:lnTo>
                  <a:lnTo>
                    <a:pt x="117094" y="175387"/>
                  </a:lnTo>
                  <a:lnTo>
                    <a:pt x="121427" y="170815"/>
                  </a:lnTo>
                  <a:lnTo>
                    <a:pt x="83693" y="170815"/>
                  </a:lnTo>
                  <a:lnTo>
                    <a:pt x="75334" y="170338"/>
                  </a:lnTo>
                  <a:lnTo>
                    <a:pt x="46481" y="151130"/>
                  </a:lnTo>
                  <a:lnTo>
                    <a:pt x="46481" y="134874"/>
                  </a:lnTo>
                  <a:lnTo>
                    <a:pt x="49022" y="128905"/>
                  </a:lnTo>
                  <a:lnTo>
                    <a:pt x="54101" y="123952"/>
                  </a:lnTo>
                  <a:lnTo>
                    <a:pt x="59309" y="119125"/>
                  </a:lnTo>
                  <a:lnTo>
                    <a:pt x="65404" y="116712"/>
                  </a:lnTo>
                  <a:close/>
                </a:path>
                <a:path w="170179" h="986789">
                  <a:moveTo>
                    <a:pt x="119761" y="102108"/>
                  </a:moveTo>
                  <a:lnTo>
                    <a:pt x="36322" y="102108"/>
                  </a:lnTo>
                  <a:lnTo>
                    <a:pt x="36322" y="116712"/>
                  </a:lnTo>
                  <a:lnTo>
                    <a:pt x="121666" y="116712"/>
                  </a:lnTo>
                  <a:lnTo>
                    <a:pt x="137261" y="118806"/>
                  </a:lnTo>
                  <a:lnTo>
                    <a:pt x="148415" y="125079"/>
                  </a:lnTo>
                  <a:lnTo>
                    <a:pt x="155116" y="135518"/>
                  </a:lnTo>
                  <a:lnTo>
                    <a:pt x="157333" y="149987"/>
                  </a:lnTo>
                  <a:lnTo>
                    <a:pt x="157274" y="151130"/>
                  </a:lnTo>
                  <a:lnTo>
                    <a:pt x="156809" y="157160"/>
                  </a:lnTo>
                  <a:lnTo>
                    <a:pt x="155193" y="164385"/>
                  </a:lnTo>
                  <a:lnTo>
                    <a:pt x="152530" y="171777"/>
                  </a:lnTo>
                  <a:lnTo>
                    <a:pt x="148844" y="179324"/>
                  </a:lnTo>
                  <a:lnTo>
                    <a:pt x="163322" y="179324"/>
                  </a:lnTo>
                  <a:lnTo>
                    <a:pt x="166135" y="172775"/>
                  </a:lnTo>
                  <a:lnTo>
                    <a:pt x="168116" y="165703"/>
                  </a:lnTo>
                  <a:lnTo>
                    <a:pt x="169287" y="158107"/>
                  </a:lnTo>
                  <a:lnTo>
                    <a:pt x="169672" y="149987"/>
                  </a:lnTo>
                  <a:lnTo>
                    <a:pt x="166552" y="129057"/>
                  </a:lnTo>
                  <a:lnTo>
                    <a:pt x="157194" y="114093"/>
                  </a:lnTo>
                  <a:lnTo>
                    <a:pt x="141597" y="105106"/>
                  </a:lnTo>
                  <a:lnTo>
                    <a:pt x="119761" y="102108"/>
                  </a:lnTo>
                  <a:close/>
                </a:path>
                <a:path w="170179" h="986789">
                  <a:moveTo>
                    <a:pt x="111760" y="116712"/>
                  </a:moveTo>
                  <a:lnTo>
                    <a:pt x="95123" y="116712"/>
                  </a:lnTo>
                  <a:lnTo>
                    <a:pt x="102489" y="119253"/>
                  </a:lnTo>
                  <a:lnTo>
                    <a:pt x="108330" y="124333"/>
                  </a:lnTo>
                  <a:lnTo>
                    <a:pt x="114046" y="129412"/>
                  </a:lnTo>
                  <a:lnTo>
                    <a:pt x="116967" y="136017"/>
                  </a:lnTo>
                  <a:lnTo>
                    <a:pt x="116967" y="152273"/>
                  </a:lnTo>
                  <a:lnTo>
                    <a:pt x="113919" y="158750"/>
                  </a:lnTo>
                  <a:lnTo>
                    <a:pt x="107823" y="163575"/>
                  </a:lnTo>
                  <a:lnTo>
                    <a:pt x="101853" y="168402"/>
                  </a:lnTo>
                  <a:lnTo>
                    <a:pt x="93725" y="170815"/>
                  </a:lnTo>
                  <a:lnTo>
                    <a:pt x="121427" y="170815"/>
                  </a:lnTo>
                  <a:lnTo>
                    <a:pt x="122354" y="169836"/>
                  </a:lnTo>
                  <a:lnTo>
                    <a:pt x="126126" y="163464"/>
                  </a:lnTo>
                  <a:lnTo>
                    <a:pt x="128398" y="156259"/>
                  </a:lnTo>
                  <a:lnTo>
                    <a:pt x="129159" y="148209"/>
                  </a:lnTo>
                  <a:lnTo>
                    <a:pt x="128083" y="138471"/>
                  </a:lnTo>
                  <a:lnTo>
                    <a:pt x="124841" y="130032"/>
                  </a:lnTo>
                  <a:lnTo>
                    <a:pt x="119407" y="122902"/>
                  </a:lnTo>
                  <a:lnTo>
                    <a:pt x="111760" y="117094"/>
                  </a:lnTo>
                  <a:lnTo>
                    <a:pt x="111760" y="116712"/>
                  </a:lnTo>
                  <a:close/>
                </a:path>
                <a:path w="170179" h="986789">
                  <a:moveTo>
                    <a:pt x="85344" y="0"/>
                  </a:moveTo>
                  <a:lnTo>
                    <a:pt x="77724" y="0"/>
                  </a:lnTo>
                  <a:lnTo>
                    <a:pt x="68079" y="599"/>
                  </a:lnTo>
                  <a:lnTo>
                    <a:pt x="35004" y="28852"/>
                  </a:lnTo>
                  <a:lnTo>
                    <a:pt x="34290" y="37211"/>
                  </a:lnTo>
                  <a:lnTo>
                    <a:pt x="35123" y="45785"/>
                  </a:lnTo>
                  <a:lnTo>
                    <a:pt x="62833" y="76088"/>
                  </a:lnTo>
                  <a:lnTo>
                    <a:pt x="82042" y="79121"/>
                  </a:lnTo>
                  <a:lnTo>
                    <a:pt x="92640" y="78430"/>
                  </a:lnTo>
                  <a:lnTo>
                    <a:pt x="101965" y="76358"/>
                  </a:lnTo>
                  <a:lnTo>
                    <a:pt x="110027" y="72905"/>
                  </a:lnTo>
                  <a:lnTo>
                    <a:pt x="116840" y="68072"/>
                  </a:lnTo>
                  <a:lnTo>
                    <a:pt x="120486" y="64008"/>
                  </a:lnTo>
                  <a:lnTo>
                    <a:pt x="85344" y="64008"/>
                  </a:lnTo>
                  <a:lnTo>
                    <a:pt x="73025" y="63881"/>
                  </a:lnTo>
                  <a:lnTo>
                    <a:pt x="65150" y="62737"/>
                  </a:lnTo>
                  <a:lnTo>
                    <a:pt x="58674" y="59817"/>
                  </a:lnTo>
                  <a:lnTo>
                    <a:pt x="53848" y="54991"/>
                  </a:lnTo>
                  <a:lnTo>
                    <a:pt x="48895" y="50165"/>
                  </a:lnTo>
                  <a:lnTo>
                    <a:pt x="46481" y="44323"/>
                  </a:lnTo>
                  <a:lnTo>
                    <a:pt x="46481" y="30480"/>
                  </a:lnTo>
                  <a:lnTo>
                    <a:pt x="48768" y="24892"/>
                  </a:lnTo>
                  <a:lnTo>
                    <a:pt x="53467" y="20955"/>
                  </a:lnTo>
                  <a:lnTo>
                    <a:pt x="58166" y="16891"/>
                  </a:lnTo>
                  <a:lnTo>
                    <a:pt x="64643" y="14986"/>
                  </a:lnTo>
                  <a:lnTo>
                    <a:pt x="73025" y="14859"/>
                  </a:lnTo>
                  <a:lnTo>
                    <a:pt x="85344" y="14859"/>
                  </a:lnTo>
                  <a:lnTo>
                    <a:pt x="85344" y="0"/>
                  </a:lnTo>
                  <a:close/>
                </a:path>
                <a:path w="170179" h="986789">
                  <a:moveTo>
                    <a:pt x="120523" y="6223"/>
                  </a:moveTo>
                  <a:lnTo>
                    <a:pt x="106806" y="6223"/>
                  </a:lnTo>
                  <a:lnTo>
                    <a:pt x="111234" y="12842"/>
                  </a:lnTo>
                  <a:lnTo>
                    <a:pt x="114411" y="19748"/>
                  </a:lnTo>
                  <a:lnTo>
                    <a:pt x="116326" y="26939"/>
                  </a:lnTo>
                  <a:lnTo>
                    <a:pt x="116967" y="34417"/>
                  </a:lnTo>
                  <a:lnTo>
                    <a:pt x="116967" y="43561"/>
                  </a:lnTo>
                  <a:lnTo>
                    <a:pt x="114173" y="50673"/>
                  </a:lnTo>
                  <a:lnTo>
                    <a:pt x="103250" y="61087"/>
                  </a:lnTo>
                  <a:lnTo>
                    <a:pt x="95376" y="63754"/>
                  </a:lnTo>
                  <a:lnTo>
                    <a:pt x="85344" y="64008"/>
                  </a:lnTo>
                  <a:lnTo>
                    <a:pt x="120486" y="64008"/>
                  </a:lnTo>
                  <a:lnTo>
                    <a:pt x="122247" y="62045"/>
                  </a:lnTo>
                  <a:lnTo>
                    <a:pt x="126099" y="54991"/>
                  </a:lnTo>
                  <a:lnTo>
                    <a:pt x="128395" y="46944"/>
                  </a:lnTo>
                  <a:lnTo>
                    <a:pt x="129159" y="37846"/>
                  </a:lnTo>
                  <a:lnTo>
                    <a:pt x="128613" y="28511"/>
                  </a:lnTo>
                  <a:lnTo>
                    <a:pt x="126984" y="20129"/>
                  </a:lnTo>
                  <a:lnTo>
                    <a:pt x="124283" y="12700"/>
                  </a:lnTo>
                  <a:lnTo>
                    <a:pt x="120523" y="6223"/>
                  </a:lnTo>
                  <a:close/>
                </a:path>
                <a:path w="170179" h="986789">
                  <a:moveTo>
                    <a:pt x="85344" y="14859"/>
                  </a:moveTo>
                  <a:lnTo>
                    <a:pt x="73025" y="14859"/>
                  </a:lnTo>
                  <a:lnTo>
                    <a:pt x="73025" y="63881"/>
                  </a:lnTo>
                  <a:lnTo>
                    <a:pt x="85344" y="63881"/>
                  </a:lnTo>
                  <a:lnTo>
                    <a:pt x="85344" y="14859"/>
                  </a:lnTo>
                  <a:close/>
                </a:path>
              </a:pathLst>
            </a:custGeom>
            <a:solidFill>
              <a:srgbClr val="585858">
                <a:alpha val="98823"/>
              </a:srgbClr>
            </a:solidFill>
          </p:spPr>
          <p:txBody>
            <a:bodyPr wrap="square" lIns="0" tIns="0" rIns="0" bIns="0" rtlCol="0"/>
            <a:lstStyle/>
            <a:p>
              <a:endParaRPr sz="1764" dirty="0">
                <a:latin typeface="+mj-lt"/>
              </a:endParaRPr>
            </a:p>
          </p:txBody>
        </p:sp>
        <p:sp>
          <p:nvSpPr>
            <p:cNvPr id="113" name="object 111">
              <a:extLst>
                <a:ext uri="{FF2B5EF4-FFF2-40B4-BE49-F238E27FC236}">
                  <a16:creationId xmlns:a16="http://schemas.microsoft.com/office/drawing/2014/main" id="{ABC649F3-42EE-46BB-AD9E-8EC1C949DF75}"/>
                </a:ext>
              </a:extLst>
            </p:cNvPr>
            <p:cNvSpPr/>
            <p:nvPr/>
          </p:nvSpPr>
          <p:spPr>
            <a:xfrm>
              <a:off x="4469891" y="6512051"/>
              <a:ext cx="1702435" cy="483234"/>
            </a:xfrm>
            <a:custGeom>
              <a:avLst/>
              <a:gdLst/>
              <a:ahLst/>
              <a:cxnLst/>
              <a:rect l="l" t="t" r="r" b="b"/>
              <a:pathLst>
                <a:path w="1702435" h="483234">
                  <a:moveTo>
                    <a:pt x="1702308" y="0"/>
                  </a:moveTo>
                  <a:lnTo>
                    <a:pt x="0" y="0"/>
                  </a:lnTo>
                  <a:lnTo>
                    <a:pt x="0" y="483106"/>
                  </a:lnTo>
                  <a:lnTo>
                    <a:pt x="1702308" y="483106"/>
                  </a:lnTo>
                  <a:lnTo>
                    <a:pt x="1702308" y="0"/>
                  </a:lnTo>
                  <a:close/>
                </a:path>
              </a:pathLst>
            </a:custGeom>
            <a:solidFill>
              <a:srgbClr val="44536A"/>
            </a:solidFill>
          </p:spPr>
          <p:txBody>
            <a:bodyPr wrap="square" lIns="0" tIns="0" rIns="0" bIns="0" rtlCol="0"/>
            <a:lstStyle/>
            <a:p>
              <a:endParaRPr sz="1764" dirty="0">
                <a:latin typeface="+mj-lt"/>
              </a:endParaRPr>
            </a:p>
          </p:txBody>
        </p:sp>
        <p:sp>
          <p:nvSpPr>
            <p:cNvPr id="114" name="object 112">
              <a:extLst>
                <a:ext uri="{FF2B5EF4-FFF2-40B4-BE49-F238E27FC236}">
                  <a16:creationId xmlns:a16="http://schemas.microsoft.com/office/drawing/2014/main" id="{5823DC60-6B0A-4B12-9DE0-CEFAB50A199B}"/>
                </a:ext>
              </a:extLst>
            </p:cNvPr>
            <p:cNvSpPr/>
            <p:nvPr/>
          </p:nvSpPr>
          <p:spPr>
            <a:xfrm>
              <a:off x="5052822" y="6680669"/>
              <a:ext cx="546862" cy="166001"/>
            </a:xfrm>
            <a:prstGeom prst="rect">
              <a:avLst/>
            </a:prstGeom>
            <a:blipFill>
              <a:blip r:embed="rId13" cstate="print"/>
              <a:stretch>
                <a:fillRect/>
              </a:stretch>
            </a:blipFill>
          </p:spPr>
          <p:txBody>
            <a:bodyPr wrap="square" lIns="0" tIns="0" rIns="0" bIns="0" rtlCol="0"/>
            <a:lstStyle/>
            <a:p>
              <a:endParaRPr sz="1764" dirty="0">
                <a:latin typeface="+mj-lt"/>
              </a:endParaRPr>
            </a:p>
          </p:txBody>
        </p:sp>
        <p:sp>
          <p:nvSpPr>
            <p:cNvPr id="115" name="object 113">
              <a:extLst>
                <a:ext uri="{FF2B5EF4-FFF2-40B4-BE49-F238E27FC236}">
                  <a16:creationId xmlns:a16="http://schemas.microsoft.com/office/drawing/2014/main" id="{6CF964DF-B31C-464D-8838-30C27D4E0881}"/>
                </a:ext>
              </a:extLst>
            </p:cNvPr>
            <p:cNvSpPr/>
            <p:nvPr/>
          </p:nvSpPr>
          <p:spPr>
            <a:xfrm>
              <a:off x="7077455" y="6528815"/>
              <a:ext cx="1701164" cy="466725"/>
            </a:xfrm>
            <a:custGeom>
              <a:avLst/>
              <a:gdLst/>
              <a:ahLst/>
              <a:cxnLst/>
              <a:rect l="l" t="t" r="r" b="b"/>
              <a:pathLst>
                <a:path w="1701165" h="466725">
                  <a:moveTo>
                    <a:pt x="1700783" y="0"/>
                  </a:moveTo>
                  <a:lnTo>
                    <a:pt x="0" y="0"/>
                  </a:lnTo>
                  <a:lnTo>
                    <a:pt x="0" y="466342"/>
                  </a:lnTo>
                  <a:lnTo>
                    <a:pt x="1700783" y="466342"/>
                  </a:lnTo>
                  <a:lnTo>
                    <a:pt x="1700783" y="0"/>
                  </a:lnTo>
                  <a:close/>
                </a:path>
              </a:pathLst>
            </a:custGeom>
            <a:solidFill>
              <a:srgbClr val="44536A"/>
            </a:solidFill>
          </p:spPr>
          <p:txBody>
            <a:bodyPr wrap="square" lIns="0" tIns="0" rIns="0" bIns="0" rtlCol="0"/>
            <a:lstStyle/>
            <a:p>
              <a:endParaRPr sz="1764" dirty="0">
                <a:latin typeface="+mj-lt"/>
              </a:endParaRPr>
            </a:p>
          </p:txBody>
        </p:sp>
        <p:sp>
          <p:nvSpPr>
            <p:cNvPr id="116" name="object 114">
              <a:extLst>
                <a:ext uri="{FF2B5EF4-FFF2-40B4-BE49-F238E27FC236}">
                  <a16:creationId xmlns:a16="http://schemas.microsoft.com/office/drawing/2014/main" id="{BA5DDA64-3868-473A-BE78-6CEA17F25F8F}"/>
                </a:ext>
              </a:extLst>
            </p:cNvPr>
            <p:cNvSpPr/>
            <p:nvPr/>
          </p:nvSpPr>
          <p:spPr>
            <a:xfrm>
              <a:off x="7690358" y="6688276"/>
              <a:ext cx="476503" cy="175323"/>
            </a:xfrm>
            <a:prstGeom prst="rect">
              <a:avLst/>
            </a:prstGeom>
            <a:blipFill>
              <a:blip r:embed="rId14" cstate="print"/>
              <a:stretch>
                <a:fillRect/>
              </a:stretch>
            </a:blipFill>
          </p:spPr>
          <p:txBody>
            <a:bodyPr wrap="square" lIns="0" tIns="0" rIns="0" bIns="0" rtlCol="0"/>
            <a:lstStyle/>
            <a:p>
              <a:endParaRPr sz="1764" dirty="0">
                <a:latin typeface="+mj-lt"/>
              </a:endParaRPr>
            </a:p>
          </p:txBody>
        </p:sp>
        <p:sp>
          <p:nvSpPr>
            <p:cNvPr id="117" name="object 115">
              <a:extLst>
                <a:ext uri="{FF2B5EF4-FFF2-40B4-BE49-F238E27FC236}">
                  <a16:creationId xmlns:a16="http://schemas.microsoft.com/office/drawing/2014/main" id="{7EB9B5D6-E28C-41A8-9820-16D2C5A10491}"/>
                </a:ext>
              </a:extLst>
            </p:cNvPr>
            <p:cNvSpPr/>
            <p:nvPr/>
          </p:nvSpPr>
          <p:spPr>
            <a:xfrm>
              <a:off x="9683496" y="6512051"/>
              <a:ext cx="1702435" cy="483234"/>
            </a:xfrm>
            <a:custGeom>
              <a:avLst/>
              <a:gdLst/>
              <a:ahLst/>
              <a:cxnLst/>
              <a:rect l="l" t="t" r="r" b="b"/>
              <a:pathLst>
                <a:path w="1702434" h="483234">
                  <a:moveTo>
                    <a:pt x="1702307" y="0"/>
                  </a:moveTo>
                  <a:lnTo>
                    <a:pt x="0" y="0"/>
                  </a:lnTo>
                  <a:lnTo>
                    <a:pt x="0" y="483106"/>
                  </a:lnTo>
                  <a:lnTo>
                    <a:pt x="1702307" y="483106"/>
                  </a:lnTo>
                  <a:lnTo>
                    <a:pt x="1702307" y="0"/>
                  </a:lnTo>
                  <a:close/>
                </a:path>
              </a:pathLst>
            </a:custGeom>
            <a:solidFill>
              <a:srgbClr val="44536A"/>
            </a:solidFill>
          </p:spPr>
          <p:txBody>
            <a:bodyPr wrap="square" lIns="0" tIns="0" rIns="0" bIns="0" rtlCol="0"/>
            <a:lstStyle/>
            <a:p>
              <a:endParaRPr sz="1764" dirty="0">
                <a:latin typeface="+mj-lt"/>
              </a:endParaRPr>
            </a:p>
          </p:txBody>
        </p:sp>
        <p:sp>
          <p:nvSpPr>
            <p:cNvPr id="118" name="object 116">
              <a:extLst>
                <a:ext uri="{FF2B5EF4-FFF2-40B4-BE49-F238E27FC236}">
                  <a16:creationId xmlns:a16="http://schemas.microsoft.com/office/drawing/2014/main" id="{215D05E4-1A08-4908-9C40-0B53838FB3A0}"/>
                </a:ext>
              </a:extLst>
            </p:cNvPr>
            <p:cNvSpPr/>
            <p:nvPr/>
          </p:nvSpPr>
          <p:spPr>
            <a:xfrm>
              <a:off x="10061066" y="6677939"/>
              <a:ext cx="949198" cy="168732"/>
            </a:xfrm>
            <a:prstGeom prst="rect">
              <a:avLst/>
            </a:prstGeom>
            <a:blipFill>
              <a:blip r:embed="rId15" cstate="print"/>
              <a:stretch>
                <a:fillRect/>
              </a:stretch>
            </a:blipFill>
          </p:spPr>
          <p:txBody>
            <a:bodyPr wrap="square" lIns="0" tIns="0" rIns="0" bIns="0" rtlCol="0"/>
            <a:lstStyle/>
            <a:p>
              <a:endParaRPr sz="1764" dirty="0">
                <a:latin typeface="+mj-lt"/>
              </a:endParaRPr>
            </a:p>
          </p:txBody>
        </p:sp>
      </p:grpSp>
      <p:sp>
        <p:nvSpPr>
          <p:cNvPr id="119" name="object 117">
            <a:extLst>
              <a:ext uri="{FF2B5EF4-FFF2-40B4-BE49-F238E27FC236}">
                <a16:creationId xmlns:a16="http://schemas.microsoft.com/office/drawing/2014/main" id="{8D3E8F97-DC02-4440-B64A-6CC2CE1137EA}"/>
              </a:ext>
            </a:extLst>
          </p:cNvPr>
          <p:cNvSpPr txBox="1">
            <a:spLocks noGrp="1"/>
          </p:cNvSpPr>
          <p:nvPr>
            <p:ph type="title"/>
          </p:nvPr>
        </p:nvSpPr>
        <p:spPr>
          <a:xfrm>
            <a:off x="257364" y="170965"/>
            <a:ext cx="11553824" cy="562411"/>
          </a:xfrm>
          <a:prstGeom prst="rect">
            <a:avLst/>
          </a:prstGeom>
        </p:spPr>
        <p:txBody>
          <a:bodyPr vert="horz" wrap="square" lIns="0" tIns="11824" rIns="0" bIns="0" rtlCol="0" anchor="t">
            <a:spAutoFit/>
          </a:bodyPr>
          <a:lstStyle/>
          <a:p>
            <a:pPr marL="12446" algn="ctr">
              <a:lnSpc>
                <a:spcPct val="100000"/>
              </a:lnSpc>
              <a:spcBef>
                <a:spcPts val="93"/>
              </a:spcBef>
            </a:pPr>
            <a:r>
              <a:rPr sz="3577" dirty="0">
                <a:latin typeface="Calibri" panose="020F0502020204030204" pitchFamily="34" charset="0"/>
                <a:ea typeface="+mn-ea"/>
                <a:cs typeface="Calibri" panose="020F0502020204030204" pitchFamily="34" charset="0"/>
                <a:hlinkClick r:id="rId16"/>
              </a:rPr>
              <a:t>Cloud Computing Models</a:t>
            </a:r>
            <a:endParaRPr sz="3577" dirty="0">
              <a:latin typeface="Calibri" panose="020F0502020204030204" pitchFamily="34" charset="0"/>
              <a:ea typeface="+mn-ea"/>
              <a:cs typeface="Calibri" panose="020F0502020204030204" pitchFamily="34" charset="0"/>
            </a:endParaRPr>
          </a:p>
        </p:txBody>
      </p:sp>
      <p:cxnSp>
        <p:nvCxnSpPr>
          <p:cNvPr id="120" name="Straight Connector 119">
            <a:extLst>
              <a:ext uri="{FF2B5EF4-FFF2-40B4-BE49-F238E27FC236}">
                <a16:creationId xmlns:a16="http://schemas.microsoft.com/office/drawing/2014/main" id="{B223CC52-57D9-4116-8FB3-4A75C632D37C}"/>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4317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5AC834-7BC8-4529-90AB-9CE1454EE64D}"/>
              </a:ext>
            </a:extLst>
          </p:cNvPr>
          <p:cNvPicPr>
            <a:picLocks noChangeAspect="1"/>
          </p:cNvPicPr>
          <p:nvPr/>
        </p:nvPicPr>
        <p:blipFill>
          <a:blip r:embed="rId2"/>
          <a:stretch>
            <a:fillRect/>
          </a:stretch>
        </p:blipFill>
        <p:spPr>
          <a:xfrm>
            <a:off x="1333033" y="1456479"/>
            <a:ext cx="9565241" cy="4686504"/>
          </a:xfrm>
          <a:prstGeom prst="rect">
            <a:avLst/>
          </a:prstGeom>
        </p:spPr>
      </p:pic>
      <p:sp>
        <p:nvSpPr>
          <p:cNvPr id="8" name="object 24">
            <a:extLst>
              <a:ext uri="{FF2B5EF4-FFF2-40B4-BE49-F238E27FC236}">
                <a16:creationId xmlns:a16="http://schemas.microsoft.com/office/drawing/2014/main" id="{297FB233-9BDB-450E-B0E8-323BDAA620AC}"/>
              </a:ext>
            </a:extLst>
          </p:cNvPr>
          <p:cNvSpPr txBox="1">
            <a:spLocks noGrp="1"/>
          </p:cNvSpPr>
          <p:nvPr>
            <p:ph type="title"/>
          </p:nvPr>
        </p:nvSpPr>
        <p:spPr>
          <a:xfrm>
            <a:off x="446850" y="180225"/>
            <a:ext cx="11337608" cy="562411"/>
          </a:xfrm>
          <a:prstGeom prst="rect">
            <a:avLst/>
          </a:prstGeom>
        </p:spPr>
        <p:txBody>
          <a:bodyPr vert="horz" wrap="square" lIns="0" tIns="11824" rIns="0" bIns="0" rtlCol="0" anchor="t">
            <a:spAutoFit/>
          </a:bodyPr>
          <a:lstStyle/>
          <a:p>
            <a:pPr marL="12446" algn="ctr">
              <a:lnSpc>
                <a:spcPct val="100000"/>
              </a:lnSpc>
              <a:spcBef>
                <a:spcPts val="93"/>
              </a:spcBef>
            </a:pPr>
            <a:r>
              <a:rPr lang="en-US" sz="3577" dirty="0">
                <a:latin typeface="Calibri" panose="020F0502020204030204" pitchFamily="34" charset="0"/>
                <a:ea typeface="+mn-ea"/>
                <a:cs typeface="Calibri" panose="020F0502020204030204" pitchFamily="34" charset="0"/>
              </a:rPr>
              <a:t>AWS, Azure, GCP Services…Snapshot!</a:t>
            </a:r>
            <a:endParaRPr sz="3577" dirty="0">
              <a:latin typeface="Calibri" panose="020F0502020204030204" pitchFamily="34" charset="0"/>
              <a:ea typeface="+mn-ea"/>
              <a:cs typeface="Calibri" panose="020F0502020204030204" pitchFamily="34" charset="0"/>
            </a:endParaRPr>
          </a:p>
        </p:txBody>
      </p:sp>
      <p:graphicFrame>
        <p:nvGraphicFramePr>
          <p:cNvPr id="4" name="Object 3">
            <a:extLst>
              <a:ext uri="{FF2B5EF4-FFF2-40B4-BE49-F238E27FC236}">
                <a16:creationId xmlns:a16="http://schemas.microsoft.com/office/drawing/2014/main" id="{10ED8FA1-35AE-437D-A702-8CF78BFA3EA7}"/>
              </a:ext>
            </a:extLst>
          </p:cNvPr>
          <p:cNvGraphicFramePr>
            <a:graphicFrameLocks noChangeAspect="1"/>
          </p:cNvGraphicFramePr>
          <p:nvPr/>
        </p:nvGraphicFramePr>
        <p:xfrm>
          <a:off x="6115653" y="6196530"/>
          <a:ext cx="750013" cy="661470"/>
        </p:xfrm>
        <a:graphic>
          <a:graphicData uri="http://schemas.openxmlformats.org/presentationml/2006/ole">
            <mc:AlternateContent xmlns:mc="http://schemas.openxmlformats.org/markup-compatibility/2006">
              <mc:Choice xmlns:v="urn:schemas-microsoft-com:vml" Requires="v">
                <p:oleObj name="Acrobat Document" showAsIcon="1" r:id="rId3" imgW="914400" imgH="806400" progId="AcroExch.Document.DC">
                  <p:embed/>
                </p:oleObj>
              </mc:Choice>
              <mc:Fallback>
                <p:oleObj name="Acrobat Document" showAsIcon="1" r:id="rId3" imgW="914400" imgH="806400" progId="AcroExch.Document.DC">
                  <p:embed/>
                  <p:pic>
                    <p:nvPicPr>
                      <p:cNvPr id="4" name="Object 3">
                        <a:extLst>
                          <a:ext uri="{FF2B5EF4-FFF2-40B4-BE49-F238E27FC236}">
                            <a16:creationId xmlns:a16="http://schemas.microsoft.com/office/drawing/2014/main" id="{10ED8FA1-35AE-437D-A702-8CF78BFA3EA7}"/>
                          </a:ext>
                        </a:extLst>
                      </p:cNvPr>
                      <p:cNvPicPr/>
                      <p:nvPr/>
                    </p:nvPicPr>
                    <p:blipFill>
                      <a:blip r:embed="rId4"/>
                      <a:stretch>
                        <a:fillRect/>
                      </a:stretch>
                    </p:blipFill>
                    <p:spPr>
                      <a:xfrm>
                        <a:off x="6115653" y="6196530"/>
                        <a:ext cx="750013" cy="661470"/>
                      </a:xfrm>
                      <a:prstGeom prst="rect">
                        <a:avLst/>
                      </a:prstGeom>
                    </p:spPr>
                  </p:pic>
                </p:oleObj>
              </mc:Fallback>
            </mc:AlternateContent>
          </a:graphicData>
        </a:graphic>
      </p:graphicFrame>
      <p:cxnSp>
        <p:nvCxnSpPr>
          <p:cNvPr id="7" name="Straight Connector 6">
            <a:extLst>
              <a:ext uri="{FF2B5EF4-FFF2-40B4-BE49-F238E27FC236}">
                <a16:creationId xmlns:a16="http://schemas.microsoft.com/office/drawing/2014/main" id="{52D91CA3-DE34-4E6B-9FD3-FA0C0986255F}"/>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010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3092</Words>
  <Application>Microsoft Office PowerPoint</Application>
  <PresentationFormat>Widescreen</PresentationFormat>
  <Paragraphs>493</Paragraphs>
  <Slides>51</Slides>
  <Notes>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2" baseType="lpstr">
      <vt:lpstr>Arial</vt:lpstr>
      <vt:lpstr>Avenir Heavy</vt:lpstr>
      <vt:lpstr>Avenir Medium</vt:lpstr>
      <vt:lpstr>Calibri</vt:lpstr>
      <vt:lpstr>Calibri Light</vt:lpstr>
      <vt:lpstr>Helvetica</vt:lpstr>
      <vt:lpstr>Meiryo Regular</vt:lpstr>
      <vt:lpstr>Segoe UI</vt:lpstr>
      <vt:lpstr>Wingdings</vt:lpstr>
      <vt:lpstr>Office Theme</vt:lpstr>
      <vt:lpstr>Acrobat Document</vt:lpstr>
      <vt:lpstr>PowerPoint Presentation</vt:lpstr>
      <vt:lpstr>Agenda</vt:lpstr>
      <vt:lpstr>Cloud Computing – An Overview</vt:lpstr>
      <vt:lpstr>We are in a new era of computing…</vt:lpstr>
      <vt:lpstr>Cloud Computing</vt:lpstr>
      <vt:lpstr>PowerPoint Presentation</vt:lpstr>
      <vt:lpstr>Magic Quadrant for Cloud Infrastructure and Platform Services</vt:lpstr>
      <vt:lpstr>Cloud Computing Models</vt:lpstr>
      <vt:lpstr>AWS, Azure, GCP Services…Snapshot!</vt:lpstr>
      <vt:lpstr>Microsoft Azure – 200+ Services…</vt:lpstr>
      <vt:lpstr>Subscription, Resource Group, and Resources</vt:lpstr>
      <vt:lpstr>Microsoft Azure - Storage</vt:lpstr>
      <vt:lpstr>Azure Storage – Solution for Modern Data storage Scenarios</vt:lpstr>
      <vt:lpstr>Azure Storage – Data Services</vt:lpstr>
      <vt:lpstr>Azure Storage – Securing Storage Account</vt:lpstr>
      <vt:lpstr>Azure Storage – Snapshot!</vt:lpstr>
      <vt:lpstr>Microsoft Azure - Data Factory</vt:lpstr>
      <vt:lpstr>Component of Azure Data Factory v2</vt:lpstr>
      <vt:lpstr>Azure Data Factory</vt:lpstr>
      <vt:lpstr>Pipeline, Activity, Dataset, Linked Services</vt:lpstr>
      <vt:lpstr>Integration Runtime (IR)</vt:lpstr>
      <vt:lpstr>Triggers &amp; Their Types</vt:lpstr>
      <vt:lpstr>Azure Data Factory – Snapshot!</vt:lpstr>
      <vt:lpstr>PowerPoint Presentation</vt:lpstr>
      <vt:lpstr>SnowFlake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Details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Chauhan, Jai Prakash</dc:creator>
  <cp:lastModifiedBy>Chauhan, Jai Prakash</cp:lastModifiedBy>
  <cp:revision>7</cp:revision>
  <dcterms:created xsi:type="dcterms:W3CDTF">2024-02-06T14:15:59Z</dcterms:created>
  <dcterms:modified xsi:type="dcterms:W3CDTF">2024-02-06T14:39:13Z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f6dbec8-95a8-4638-9f5f-bd076536645c_Enabled">
    <vt:lpwstr>true</vt:lpwstr>
  </property>
  <property fmtid="{D5CDD505-2E9C-101B-9397-08002B2CF9AE}" pid="3" name="MSIP_Label_ff6dbec8-95a8-4638-9f5f-bd076536645c_SetDate">
    <vt:lpwstr>2024-02-06T14:16:12Z</vt:lpwstr>
  </property>
  <property fmtid="{D5CDD505-2E9C-101B-9397-08002B2CF9AE}" pid="4" name="MSIP_Label_ff6dbec8-95a8-4638-9f5f-bd076536645c_Method">
    <vt:lpwstr>Standard</vt:lpwstr>
  </property>
  <property fmtid="{D5CDD505-2E9C-101B-9397-08002B2CF9AE}" pid="5" name="MSIP_Label_ff6dbec8-95a8-4638-9f5f-bd076536645c_Name">
    <vt:lpwstr>Restricted - Default</vt:lpwstr>
  </property>
  <property fmtid="{D5CDD505-2E9C-101B-9397-08002B2CF9AE}" pid="6" name="MSIP_Label_ff6dbec8-95a8-4638-9f5f-bd076536645c_SiteId">
    <vt:lpwstr>5dbf1add-202a-4b8d-815b-bf0fb024e033</vt:lpwstr>
  </property>
  <property fmtid="{D5CDD505-2E9C-101B-9397-08002B2CF9AE}" pid="7" name="MSIP_Label_ff6dbec8-95a8-4638-9f5f-bd076536645c_ActionId">
    <vt:lpwstr>7fc92cdc-d079-4be0-821a-411ddb2edd34</vt:lpwstr>
  </property>
  <property fmtid="{D5CDD505-2E9C-101B-9397-08002B2CF9AE}" pid="8" name="MSIP_Label_ff6dbec8-95a8-4638-9f5f-bd076536645c_ContentBits">
    <vt:lpwstr>0</vt:lpwstr>
  </property>
</Properties>
</file>